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8" r:id="rId2"/>
    <p:sldId id="256" r:id="rId3"/>
    <p:sldId id="264" r:id="rId4"/>
    <p:sldId id="257" r:id="rId5"/>
    <p:sldId id="259" r:id="rId6"/>
    <p:sldId id="260" r:id="rId7"/>
    <p:sldId id="261" r:id="rId8"/>
    <p:sldId id="262"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63" r:id="rId25"/>
    <p:sldId id="280" r:id="rId26"/>
    <p:sldId id="281" r:id="rId27"/>
    <p:sldId id="282" r:id="rId28"/>
    <p:sldId id="283" r:id="rId29"/>
    <p:sldId id="284" r:id="rId30"/>
    <p:sldId id="285" r:id="rId31"/>
    <p:sldId id="294" r:id="rId32"/>
    <p:sldId id="286" r:id="rId33"/>
    <p:sldId id="287" r:id="rId34"/>
    <p:sldId id="288" r:id="rId35"/>
    <p:sldId id="289" r:id="rId36"/>
    <p:sldId id="290" r:id="rId37"/>
    <p:sldId id="291" r:id="rId38"/>
    <p:sldId id="292" r:id="rId39"/>
    <p:sldId id="293" r:id="rId40"/>
    <p:sldId id="295" r:id="rId41"/>
    <p:sldId id="296" r:id="rId42"/>
    <p:sldId id="297" r:id="rId43"/>
    <p:sldId id="302" r:id="rId44"/>
    <p:sldId id="303" r:id="rId45"/>
    <p:sldId id="304" r:id="rId46"/>
    <p:sldId id="309" r:id="rId47"/>
    <p:sldId id="310" r:id="rId48"/>
    <p:sldId id="311" r:id="rId49"/>
    <p:sldId id="312" r:id="rId50"/>
    <p:sldId id="313" r:id="rId51"/>
    <p:sldId id="305" r:id="rId52"/>
    <p:sldId id="306" r:id="rId53"/>
    <p:sldId id="307" r:id="rId54"/>
    <p:sldId id="308" r:id="rId55"/>
    <p:sldId id="298" r:id="rId56"/>
    <p:sldId id="299" r:id="rId57"/>
    <p:sldId id="300" r:id="rId58"/>
    <p:sldId id="301" r:id="rId59"/>
    <p:sldId id="314" r:id="rId60"/>
    <p:sldId id="315" r:id="rId61"/>
    <p:sldId id="316" r:id="rId62"/>
    <p:sldId id="317" r:id="rId63"/>
    <p:sldId id="318" r:id="rId64"/>
    <p:sldId id="329" r:id="rId65"/>
    <p:sldId id="327" r:id="rId66"/>
    <p:sldId id="319" r:id="rId67"/>
    <p:sldId id="320" r:id="rId68"/>
    <p:sldId id="321" r:id="rId69"/>
    <p:sldId id="322" r:id="rId70"/>
    <p:sldId id="324" r:id="rId71"/>
    <p:sldId id="323" r:id="rId72"/>
    <p:sldId id="325" r:id="rId73"/>
    <p:sldId id="326" r:id="rId74"/>
    <p:sldId id="330" r:id="rId75"/>
    <p:sldId id="328" r:id="rId76"/>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89" d="100"/>
          <a:sy n="89" d="100"/>
        </p:scale>
        <p:origin x="37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4830FF-4118-441C-AB1B-7734F0687409}" type="datetimeFigureOut">
              <a:rPr lang="nl-BE" smtClean="0"/>
              <a:t>27/02/2024</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B931B3-AD3D-4CC9-B396-0AFB41CC1C44}" type="slidenum">
              <a:rPr lang="nl-BE" smtClean="0"/>
              <a:t>‹nr.›</a:t>
            </a:fld>
            <a:endParaRPr lang="nl-BE"/>
          </a:p>
        </p:txBody>
      </p:sp>
    </p:spTree>
    <p:extLst>
      <p:ext uri="{BB962C8B-B14F-4D97-AF65-F5344CB8AC3E}">
        <p14:creationId xmlns:p14="http://schemas.microsoft.com/office/powerpoint/2010/main" val="3687472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4CB931B3-AD3D-4CC9-B396-0AFB41CC1C44}" type="slidenum">
              <a:rPr lang="nl-BE" smtClean="0"/>
              <a:t>1</a:t>
            </a:fld>
            <a:endParaRPr lang="nl-BE"/>
          </a:p>
        </p:txBody>
      </p:sp>
    </p:spTree>
    <p:extLst>
      <p:ext uri="{BB962C8B-B14F-4D97-AF65-F5344CB8AC3E}">
        <p14:creationId xmlns:p14="http://schemas.microsoft.com/office/powerpoint/2010/main" val="3576712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4CB931B3-AD3D-4CC9-B396-0AFB41CC1C44}" type="slidenum">
              <a:rPr lang="nl-BE" smtClean="0"/>
              <a:t>3</a:t>
            </a:fld>
            <a:endParaRPr lang="nl-BE"/>
          </a:p>
        </p:txBody>
      </p:sp>
    </p:spTree>
    <p:extLst>
      <p:ext uri="{BB962C8B-B14F-4D97-AF65-F5344CB8AC3E}">
        <p14:creationId xmlns:p14="http://schemas.microsoft.com/office/powerpoint/2010/main" val="3685998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33521F70-577B-4692-A847-E2FC3E564CD6}" type="datetime1">
              <a:rPr lang="nl-BE" smtClean="0"/>
              <a:t>27/02/2024</a:t>
            </a:fld>
            <a:endParaRPr lang="nl-BE"/>
          </a:p>
        </p:txBody>
      </p:sp>
      <p:sp>
        <p:nvSpPr>
          <p:cNvPr id="5" name="Tijdelijke aanduiding voor voettekst 4"/>
          <p:cNvSpPr>
            <a:spLocks noGrp="1"/>
          </p:cNvSpPr>
          <p:nvPr>
            <p:ph type="ftr" sz="quarter" idx="11"/>
          </p:nvPr>
        </p:nvSpPr>
        <p:spPr/>
        <p:txBody>
          <a:bodyPr/>
          <a:lstStyle/>
          <a:p>
            <a:r>
              <a:rPr lang="nl-BE" smtClean="0"/>
              <a:t>Het gilde van molenaars</a:t>
            </a:r>
            <a:endParaRPr lang="nl-BE"/>
          </a:p>
        </p:txBody>
      </p:sp>
      <p:sp>
        <p:nvSpPr>
          <p:cNvPr id="6" name="Tijdelijke aanduiding voor dianummer 5"/>
          <p:cNvSpPr>
            <a:spLocks noGrp="1"/>
          </p:cNvSpPr>
          <p:nvPr>
            <p:ph type="sldNum" sz="quarter" idx="12"/>
          </p:nvPr>
        </p:nvSpPr>
        <p:spPr/>
        <p:txBody>
          <a:bodyPr/>
          <a:lstStyle/>
          <a:p>
            <a:fld id="{750E2C1B-CB6C-49A9-AA1B-66342D215B5D}" type="slidenum">
              <a:rPr lang="nl-BE" smtClean="0"/>
              <a:t>‹nr.›</a:t>
            </a:fld>
            <a:endParaRPr lang="nl-BE"/>
          </a:p>
        </p:txBody>
      </p:sp>
    </p:spTree>
    <p:extLst>
      <p:ext uri="{BB962C8B-B14F-4D97-AF65-F5344CB8AC3E}">
        <p14:creationId xmlns:p14="http://schemas.microsoft.com/office/powerpoint/2010/main" val="2910609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F8E32648-9C33-4DA2-AAB8-4F5A3D32DFD5}" type="datetime1">
              <a:rPr lang="nl-BE" smtClean="0"/>
              <a:t>27/02/2024</a:t>
            </a:fld>
            <a:endParaRPr lang="nl-BE"/>
          </a:p>
        </p:txBody>
      </p:sp>
      <p:sp>
        <p:nvSpPr>
          <p:cNvPr id="5" name="Tijdelijke aanduiding voor voettekst 4"/>
          <p:cNvSpPr>
            <a:spLocks noGrp="1"/>
          </p:cNvSpPr>
          <p:nvPr>
            <p:ph type="ftr" sz="quarter" idx="11"/>
          </p:nvPr>
        </p:nvSpPr>
        <p:spPr/>
        <p:txBody>
          <a:bodyPr/>
          <a:lstStyle/>
          <a:p>
            <a:r>
              <a:rPr lang="nl-BE" smtClean="0"/>
              <a:t>Het gilde van molenaars</a:t>
            </a:r>
            <a:endParaRPr lang="nl-BE"/>
          </a:p>
        </p:txBody>
      </p:sp>
      <p:sp>
        <p:nvSpPr>
          <p:cNvPr id="6" name="Tijdelijke aanduiding voor dianummer 5"/>
          <p:cNvSpPr>
            <a:spLocks noGrp="1"/>
          </p:cNvSpPr>
          <p:nvPr>
            <p:ph type="sldNum" sz="quarter" idx="12"/>
          </p:nvPr>
        </p:nvSpPr>
        <p:spPr/>
        <p:txBody>
          <a:bodyPr/>
          <a:lstStyle/>
          <a:p>
            <a:fld id="{750E2C1B-CB6C-49A9-AA1B-66342D215B5D}" type="slidenum">
              <a:rPr lang="nl-BE" smtClean="0"/>
              <a:t>‹nr.›</a:t>
            </a:fld>
            <a:endParaRPr lang="nl-BE"/>
          </a:p>
        </p:txBody>
      </p:sp>
    </p:spTree>
    <p:extLst>
      <p:ext uri="{BB962C8B-B14F-4D97-AF65-F5344CB8AC3E}">
        <p14:creationId xmlns:p14="http://schemas.microsoft.com/office/powerpoint/2010/main" val="3639406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EB331603-2979-43A3-B5D2-B3A587509A27}" type="datetime1">
              <a:rPr lang="nl-BE" smtClean="0"/>
              <a:t>27/02/2024</a:t>
            </a:fld>
            <a:endParaRPr lang="nl-BE"/>
          </a:p>
        </p:txBody>
      </p:sp>
      <p:sp>
        <p:nvSpPr>
          <p:cNvPr id="5" name="Tijdelijke aanduiding voor voettekst 4"/>
          <p:cNvSpPr>
            <a:spLocks noGrp="1"/>
          </p:cNvSpPr>
          <p:nvPr>
            <p:ph type="ftr" sz="quarter" idx="11"/>
          </p:nvPr>
        </p:nvSpPr>
        <p:spPr/>
        <p:txBody>
          <a:bodyPr/>
          <a:lstStyle/>
          <a:p>
            <a:r>
              <a:rPr lang="nl-BE" smtClean="0"/>
              <a:t>Het gilde van molenaars</a:t>
            </a:r>
            <a:endParaRPr lang="nl-BE"/>
          </a:p>
        </p:txBody>
      </p:sp>
      <p:sp>
        <p:nvSpPr>
          <p:cNvPr id="6" name="Tijdelijke aanduiding voor dianummer 5"/>
          <p:cNvSpPr>
            <a:spLocks noGrp="1"/>
          </p:cNvSpPr>
          <p:nvPr>
            <p:ph type="sldNum" sz="quarter" idx="12"/>
          </p:nvPr>
        </p:nvSpPr>
        <p:spPr/>
        <p:txBody>
          <a:bodyPr/>
          <a:lstStyle/>
          <a:p>
            <a:fld id="{750E2C1B-CB6C-49A9-AA1B-66342D215B5D}" type="slidenum">
              <a:rPr lang="nl-BE" smtClean="0"/>
              <a:t>‹nr.›</a:t>
            </a:fld>
            <a:endParaRPr lang="nl-BE"/>
          </a:p>
        </p:txBody>
      </p:sp>
    </p:spTree>
    <p:extLst>
      <p:ext uri="{BB962C8B-B14F-4D97-AF65-F5344CB8AC3E}">
        <p14:creationId xmlns:p14="http://schemas.microsoft.com/office/powerpoint/2010/main" val="3317564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045E1D37-AF1F-4F21-9CB0-24D38A09DB49}" type="datetime1">
              <a:rPr lang="nl-BE" smtClean="0"/>
              <a:t>27/02/2024</a:t>
            </a:fld>
            <a:endParaRPr lang="nl-BE"/>
          </a:p>
        </p:txBody>
      </p:sp>
      <p:sp>
        <p:nvSpPr>
          <p:cNvPr id="5" name="Tijdelijke aanduiding voor voettekst 4"/>
          <p:cNvSpPr>
            <a:spLocks noGrp="1"/>
          </p:cNvSpPr>
          <p:nvPr>
            <p:ph type="ftr" sz="quarter" idx="11"/>
          </p:nvPr>
        </p:nvSpPr>
        <p:spPr/>
        <p:txBody>
          <a:bodyPr/>
          <a:lstStyle/>
          <a:p>
            <a:r>
              <a:rPr lang="nl-BE" smtClean="0"/>
              <a:t>Het gilde van molenaars</a:t>
            </a:r>
            <a:endParaRPr lang="nl-BE"/>
          </a:p>
        </p:txBody>
      </p:sp>
      <p:sp>
        <p:nvSpPr>
          <p:cNvPr id="6" name="Tijdelijke aanduiding voor dianummer 5"/>
          <p:cNvSpPr>
            <a:spLocks noGrp="1"/>
          </p:cNvSpPr>
          <p:nvPr>
            <p:ph type="sldNum" sz="quarter" idx="12"/>
          </p:nvPr>
        </p:nvSpPr>
        <p:spPr/>
        <p:txBody>
          <a:bodyPr/>
          <a:lstStyle/>
          <a:p>
            <a:fld id="{750E2C1B-CB6C-49A9-AA1B-66342D215B5D}" type="slidenum">
              <a:rPr lang="nl-BE" smtClean="0"/>
              <a:t>‹nr.›</a:t>
            </a:fld>
            <a:endParaRPr lang="nl-BE"/>
          </a:p>
        </p:txBody>
      </p:sp>
    </p:spTree>
    <p:extLst>
      <p:ext uri="{BB962C8B-B14F-4D97-AF65-F5344CB8AC3E}">
        <p14:creationId xmlns:p14="http://schemas.microsoft.com/office/powerpoint/2010/main" val="1127806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A8772390-1AEB-4906-BD92-2193D1509E8B}" type="datetime1">
              <a:rPr lang="nl-BE" smtClean="0"/>
              <a:t>27/02/2024</a:t>
            </a:fld>
            <a:endParaRPr lang="nl-BE"/>
          </a:p>
        </p:txBody>
      </p:sp>
      <p:sp>
        <p:nvSpPr>
          <p:cNvPr id="5" name="Tijdelijke aanduiding voor voettekst 4"/>
          <p:cNvSpPr>
            <a:spLocks noGrp="1"/>
          </p:cNvSpPr>
          <p:nvPr>
            <p:ph type="ftr" sz="quarter" idx="11"/>
          </p:nvPr>
        </p:nvSpPr>
        <p:spPr/>
        <p:txBody>
          <a:bodyPr/>
          <a:lstStyle/>
          <a:p>
            <a:r>
              <a:rPr lang="nl-BE" smtClean="0"/>
              <a:t>Het gilde van molenaars</a:t>
            </a:r>
            <a:endParaRPr lang="nl-BE"/>
          </a:p>
        </p:txBody>
      </p:sp>
      <p:sp>
        <p:nvSpPr>
          <p:cNvPr id="6" name="Tijdelijke aanduiding voor dianummer 5"/>
          <p:cNvSpPr>
            <a:spLocks noGrp="1"/>
          </p:cNvSpPr>
          <p:nvPr>
            <p:ph type="sldNum" sz="quarter" idx="12"/>
          </p:nvPr>
        </p:nvSpPr>
        <p:spPr/>
        <p:txBody>
          <a:bodyPr/>
          <a:lstStyle/>
          <a:p>
            <a:fld id="{750E2C1B-CB6C-49A9-AA1B-66342D215B5D}" type="slidenum">
              <a:rPr lang="nl-BE" smtClean="0"/>
              <a:t>‹nr.›</a:t>
            </a:fld>
            <a:endParaRPr lang="nl-BE"/>
          </a:p>
        </p:txBody>
      </p:sp>
    </p:spTree>
    <p:extLst>
      <p:ext uri="{BB962C8B-B14F-4D97-AF65-F5344CB8AC3E}">
        <p14:creationId xmlns:p14="http://schemas.microsoft.com/office/powerpoint/2010/main" val="2425804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C51D7245-DD74-4CDA-9EA8-B2C7457E3C1D}" type="datetime1">
              <a:rPr lang="nl-BE" smtClean="0"/>
              <a:t>27/02/2024</a:t>
            </a:fld>
            <a:endParaRPr lang="nl-BE"/>
          </a:p>
        </p:txBody>
      </p:sp>
      <p:sp>
        <p:nvSpPr>
          <p:cNvPr id="6" name="Tijdelijke aanduiding voor voettekst 5"/>
          <p:cNvSpPr>
            <a:spLocks noGrp="1"/>
          </p:cNvSpPr>
          <p:nvPr>
            <p:ph type="ftr" sz="quarter" idx="11"/>
          </p:nvPr>
        </p:nvSpPr>
        <p:spPr/>
        <p:txBody>
          <a:bodyPr/>
          <a:lstStyle/>
          <a:p>
            <a:r>
              <a:rPr lang="nl-BE" smtClean="0"/>
              <a:t>Het gilde van molenaars</a:t>
            </a:r>
            <a:endParaRPr lang="nl-BE"/>
          </a:p>
        </p:txBody>
      </p:sp>
      <p:sp>
        <p:nvSpPr>
          <p:cNvPr id="7" name="Tijdelijke aanduiding voor dianummer 6"/>
          <p:cNvSpPr>
            <a:spLocks noGrp="1"/>
          </p:cNvSpPr>
          <p:nvPr>
            <p:ph type="sldNum" sz="quarter" idx="12"/>
          </p:nvPr>
        </p:nvSpPr>
        <p:spPr/>
        <p:txBody>
          <a:bodyPr/>
          <a:lstStyle/>
          <a:p>
            <a:fld id="{750E2C1B-CB6C-49A9-AA1B-66342D215B5D}" type="slidenum">
              <a:rPr lang="nl-BE" smtClean="0"/>
              <a:t>‹nr.›</a:t>
            </a:fld>
            <a:endParaRPr lang="nl-BE"/>
          </a:p>
        </p:txBody>
      </p:sp>
    </p:spTree>
    <p:extLst>
      <p:ext uri="{BB962C8B-B14F-4D97-AF65-F5344CB8AC3E}">
        <p14:creationId xmlns:p14="http://schemas.microsoft.com/office/powerpoint/2010/main" val="302617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847BAB-5F55-4DF2-8538-A4923EF67815}" type="datetime1">
              <a:rPr lang="nl-BE" smtClean="0"/>
              <a:t>27/02/2024</a:t>
            </a:fld>
            <a:endParaRPr lang="nl-BE"/>
          </a:p>
        </p:txBody>
      </p:sp>
      <p:sp>
        <p:nvSpPr>
          <p:cNvPr id="8" name="Tijdelijke aanduiding voor voettekst 7"/>
          <p:cNvSpPr>
            <a:spLocks noGrp="1"/>
          </p:cNvSpPr>
          <p:nvPr>
            <p:ph type="ftr" sz="quarter" idx="11"/>
          </p:nvPr>
        </p:nvSpPr>
        <p:spPr/>
        <p:txBody>
          <a:bodyPr/>
          <a:lstStyle/>
          <a:p>
            <a:r>
              <a:rPr lang="nl-BE" smtClean="0"/>
              <a:t>Het gilde van molenaars</a:t>
            </a:r>
            <a:endParaRPr lang="nl-BE"/>
          </a:p>
        </p:txBody>
      </p:sp>
      <p:sp>
        <p:nvSpPr>
          <p:cNvPr id="9" name="Tijdelijke aanduiding voor dianummer 8"/>
          <p:cNvSpPr>
            <a:spLocks noGrp="1"/>
          </p:cNvSpPr>
          <p:nvPr>
            <p:ph type="sldNum" sz="quarter" idx="12"/>
          </p:nvPr>
        </p:nvSpPr>
        <p:spPr/>
        <p:txBody>
          <a:bodyPr/>
          <a:lstStyle/>
          <a:p>
            <a:fld id="{750E2C1B-CB6C-49A9-AA1B-66342D215B5D}" type="slidenum">
              <a:rPr lang="nl-BE" smtClean="0"/>
              <a:t>‹nr.›</a:t>
            </a:fld>
            <a:endParaRPr lang="nl-BE"/>
          </a:p>
        </p:txBody>
      </p:sp>
    </p:spTree>
    <p:extLst>
      <p:ext uri="{BB962C8B-B14F-4D97-AF65-F5344CB8AC3E}">
        <p14:creationId xmlns:p14="http://schemas.microsoft.com/office/powerpoint/2010/main" val="4174443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2E548162-3764-45E6-B91E-174CD606779C}" type="datetime1">
              <a:rPr lang="nl-BE" smtClean="0"/>
              <a:t>27/02/2024</a:t>
            </a:fld>
            <a:endParaRPr lang="nl-BE"/>
          </a:p>
        </p:txBody>
      </p:sp>
      <p:sp>
        <p:nvSpPr>
          <p:cNvPr id="4" name="Tijdelijke aanduiding voor voettekst 3"/>
          <p:cNvSpPr>
            <a:spLocks noGrp="1"/>
          </p:cNvSpPr>
          <p:nvPr>
            <p:ph type="ftr" sz="quarter" idx="11"/>
          </p:nvPr>
        </p:nvSpPr>
        <p:spPr/>
        <p:txBody>
          <a:bodyPr/>
          <a:lstStyle/>
          <a:p>
            <a:r>
              <a:rPr lang="nl-BE" smtClean="0"/>
              <a:t>Het gilde van molenaars</a:t>
            </a:r>
            <a:endParaRPr lang="nl-BE"/>
          </a:p>
        </p:txBody>
      </p:sp>
      <p:sp>
        <p:nvSpPr>
          <p:cNvPr id="5" name="Tijdelijke aanduiding voor dianummer 4"/>
          <p:cNvSpPr>
            <a:spLocks noGrp="1"/>
          </p:cNvSpPr>
          <p:nvPr>
            <p:ph type="sldNum" sz="quarter" idx="12"/>
          </p:nvPr>
        </p:nvSpPr>
        <p:spPr/>
        <p:txBody>
          <a:bodyPr/>
          <a:lstStyle/>
          <a:p>
            <a:fld id="{750E2C1B-CB6C-49A9-AA1B-66342D215B5D}" type="slidenum">
              <a:rPr lang="nl-BE" smtClean="0"/>
              <a:t>‹nr.›</a:t>
            </a:fld>
            <a:endParaRPr lang="nl-BE"/>
          </a:p>
        </p:txBody>
      </p:sp>
    </p:spTree>
    <p:extLst>
      <p:ext uri="{BB962C8B-B14F-4D97-AF65-F5344CB8AC3E}">
        <p14:creationId xmlns:p14="http://schemas.microsoft.com/office/powerpoint/2010/main" val="1515867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D620DD5-1FAE-4B6D-B6A7-ED839CEEAA64}" type="datetime1">
              <a:rPr lang="nl-BE" smtClean="0"/>
              <a:t>27/02/2024</a:t>
            </a:fld>
            <a:endParaRPr lang="nl-BE"/>
          </a:p>
        </p:txBody>
      </p:sp>
      <p:sp>
        <p:nvSpPr>
          <p:cNvPr id="3" name="Tijdelijke aanduiding voor voettekst 2"/>
          <p:cNvSpPr>
            <a:spLocks noGrp="1"/>
          </p:cNvSpPr>
          <p:nvPr>
            <p:ph type="ftr" sz="quarter" idx="11"/>
          </p:nvPr>
        </p:nvSpPr>
        <p:spPr/>
        <p:txBody>
          <a:bodyPr/>
          <a:lstStyle/>
          <a:p>
            <a:r>
              <a:rPr lang="nl-BE" smtClean="0"/>
              <a:t>Het gilde van molenaars</a:t>
            </a:r>
            <a:endParaRPr lang="nl-BE"/>
          </a:p>
        </p:txBody>
      </p:sp>
      <p:sp>
        <p:nvSpPr>
          <p:cNvPr id="4" name="Tijdelijke aanduiding voor dianummer 3"/>
          <p:cNvSpPr>
            <a:spLocks noGrp="1"/>
          </p:cNvSpPr>
          <p:nvPr>
            <p:ph type="sldNum" sz="quarter" idx="12"/>
          </p:nvPr>
        </p:nvSpPr>
        <p:spPr/>
        <p:txBody>
          <a:bodyPr/>
          <a:lstStyle/>
          <a:p>
            <a:fld id="{750E2C1B-CB6C-49A9-AA1B-66342D215B5D}" type="slidenum">
              <a:rPr lang="nl-BE" smtClean="0"/>
              <a:t>‹nr.›</a:t>
            </a:fld>
            <a:endParaRPr lang="nl-BE"/>
          </a:p>
        </p:txBody>
      </p:sp>
    </p:spTree>
    <p:extLst>
      <p:ext uri="{BB962C8B-B14F-4D97-AF65-F5344CB8AC3E}">
        <p14:creationId xmlns:p14="http://schemas.microsoft.com/office/powerpoint/2010/main" val="3239644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21087A2-F45A-4753-A055-2E7A1A65E6AE}" type="datetime1">
              <a:rPr lang="nl-BE" smtClean="0"/>
              <a:t>27/02/2024</a:t>
            </a:fld>
            <a:endParaRPr lang="nl-BE"/>
          </a:p>
        </p:txBody>
      </p:sp>
      <p:sp>
        <p:nvSpPr>
          <p:cNvPr id="6" name="Tijdelijke aanduiding voor voettekst 5"/>
          <p:cNvSpPr>
            <a:spLocks noGrp="1"/>
          </p:cNvSpPr>
          <p:nvPr>
            <p:ph type="ftr" sz="quarter" idx="11"/>
          </p:nvPr>
        </p:nvSpPr>
        <p:spPr/>
        <p:txBody>
          <a:bodyPr/>
          <a:lstStyle/>
          <a:p>
            <a:r>
              <a:rPr lang="nl-BE" smtClean="0"/>
              <a:t>Het gilde van molenaars</a:t>
            </a:r>
            <a:endParaRPr lang="nl-BE"/>
          </a:p>
        </p:txBody>
      </p:sp>
      <p:sp>
        <p:nvSpPr>
          <p:cNvPr id="7" name="Tijdelijke aanduiding voor dianummer 6"/>
          <p:cNvSpPr>
            <a:spLocks noGrp="1"/>
          </p:cNvSpPr>
          <p:nvPr>
            <p:ph type="sldNum" sz="quarter" idx="12"/>
          </p:nvPr>
        </p:nvSpPr>
        <p:spPr/>
        <p:txBody>
          <a:bodyPr/>
          <a:lstStyle/>
          <a:p>
            <a:fld id="{750E2C1B-CB6C-49A9-AA1B-66342D215B5D}" type="slidenum">
              <a:rPr lang="nl-BE" smtClean="0"/>
              <a:t>‹nr.›</a:t>
            </a:fld>
            <a:endParaRPr lang="nl-BE"/>
          </a:p>
        </p:txBody>
      </p:sp>
    </p:spTree>
    <p:extLst>
      <p:ext uri="{BB962C8B-B14F-4D97-AF65-F5344CB8AC3E}">
        <p14:creationId xmlns:p14="http://schemas.microsoft.com/office/powerpoint/2010/main" val="1023039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ED78394A-6EDE-49BB-8DD2-77E6AD582796}" type="datetime1">
              <a:rPr lang="nl-BE" smtClean="0"/>
              <a:t>27/02/2024</a:t>
            </a:fld>
            <a:endParaRPr lang="nl-BE"/>
          </a:p>
        </p:txBody>
      </p:sp>
      <p:sp>
        <p:nvSpPr>
          <p:cNvPr id="6" name="Tijdelijke aanduiding voor voettekst 5"/>
          <p:cNvSpPr>
            <a:spLocks noGrp="1"/>
          </p:cNvSpPr>
          <p:nvPr>
            <p:ph type="ftr" sz="quarter" idx="11"/>
          </p:nvPr>
        </p:nvSpPr>
        <p:spPr/>
        <p:txBody>
          <a:bodyPr/>
          <a:lstStyle/>
          <a:p>
            <a:r>
              <a:rPr lang="nl-BE" smtClean="0"/>
              <a:t>Het gilde van molenaars</a:t>
            </a:r>
            <a:endParaRPr lang="nl-BE"/>
          </a:p>
        </p:txBody>
      </p:sp>
      <p:sp>
        <p:nvSpPr>
          <p:cNvPr id="7" name="Tijdelijke aanduiding voor dianummer 6"/>
          <p:cNvSpPr>
            <a:spLocks noGrp="1"/>
          </p:cNvSpPr>
          <p:nvPr>
            <p:ph type="sldNum" sz="quarter" idx="12"/>
          </p:nvPr>
        </p:nvSpPr>
        <p:spPr/>
        <p:txBody>
          <a:bodyPr/>
          <a:lstStyle/>
          <a:p>
            <a:fld id="{750E2C1B-CB6C-49A9-AA1B-66342D215B5D}" type="slidenum">
              <a:rPr lang="nl-BE" smtClean="0"/>
              <a:t>‹nr.›</a:t>
            </a:fld>
            <a:endParaRPr lang="nl-BE"/>
          </a:p>
        </p:txBody>
      </p:sp>
    </p:spTree>
    <p:extLst>
      <p:ext uri="{BB962C8B-B14F-4D97-AF65-F5344CB8AC3E}">
        <p14:creationId xmlns:p14="http://schemas.microsoft.com/office/powerpoint/2010/main" val="3217022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AB3DCE-D4AF-45FD-BE32-C7058DF1D4D3}" type="datetime1">
              <a:rPr lang="nl-BE" smtClean="0"/>
              <a:t>27/02/2024</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BE" smtClean="0"/>
              <a:t>Het gilde van molenaars</a:t>
            </a:r>
            <a:endParaRPr lang="nl-B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0E2C1B-CB6C-49A9-AA1B-66342D215B5D}" type="slidenum">
              <a:rPr lang="nl-BE" smtClean="0"/>
              <a:t>‹nr.›</a:t>
            </a:fld>
            <a:endParaRPr lang="nl-BE"/>
          </a:p>
        </p:txBody>
      </p:sp>
    </p:spTree>
    <p:extLst>
      <p:ext uri="{BB962C8B-B14F-4D97-AF65-F5344CB8AC3E}">
        <p14:creationId xmlns:p14="http://schemas.microsoft.com/office/powerpoint/2010/main" val="3161113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1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1.jpeg"/><Relationship Id="rId4" Type="http://schemas.openxmlformats.org/officeDocument/2006/relationships/image" Target="../media/image70.jpe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4.jpeg"/><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2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2.jpeg"/><Relationship Id="rId4" Type="http://schemas.openxmlformats.org/officeDocument/2006/relationships/image" Target="../media/image91.jpeg"/></Relationships>
</file>

<file path=ppt/slides/_rels/slide3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3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2.jpeg"/></Relationships>
</file>

<file path=ppt/slides/_rels/slide3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5.jpeg"/><Relationship Id="rId4" Type="http://schemas.openxmlformats.org/officeDocument/2006/relationships/image" Target="../media/image10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8.jpeg"/><Relationship Id="rId4" Type="http://schemas.openxmlformats.org/officeDocument/2006/relationships/image" Target="../media/image107.jpeg"/></Relationships>
</file>

<file path=ppt/slides/_rels/slide41.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4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6.jpeg"/></Relationships>
</file>

<file path=ppt/slides/_rels/slide4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19.jpeg"/><Relationship Id="rId4" Type="http://schemas.openxmlformats.org/officeDocument/2006/relationships/image" Target="../media/image118.jpeg"/></Relationships>
</file>

<file path=ppt/slides/_rels/slide44.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4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6.jpeg"/></Relationships>
</file>

<file path=ppt/slides/_rels/slide4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9.jpeg"/><Relationship Id="rId4" Type="http://schemas.openxmlformats.org/officeDocument/2006/relationships/image" Target="../media/image128.jpeg"/></Relationships>
</file>

<file path=ppt/slides/_rels/slide47.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48.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jpeg"/><Relationship Id="rId7" Type="http://schemas.openxmlformats.org/officeDocument/2006/relationships/image" Target="../media/image14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4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8.jpeg"/><Relationship Id="rId4" Type="http://schemas.openxmlformats.org/officeDocument/2006/relationships/image" Target="../media/image147.jpeg"/></Relationships>
</file>

<file path=ppt/slides/_rels/slide5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5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4.jpeg"/></Relationships>
</file>

<file path=ppt/slides/_rels/slide5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6.jpeg"/></Relationships>
</file>

<file path=ppt/slides/_rels/slide54.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57.jpeg"/><Relationship Id="rId7" Type="http://schemas.openxmlformats.org/officeDocument/2006/relationships/image" Target="../media/image16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slides/_rels/slide5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4.jpeg"/></Relationships>
</file>

<file path=ppt/slides/_rels/slide5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6.jpeg"/></Relationships>
</file>

<file path=ppt/slides/_rels/slide5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5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jpeg"/></Relationships>
</file>

<file path=ppt/slides/_rels/slide6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81.jpeg"/><Relationship Id="rId4" Type="http://schemas.openxmlformats.org/officeDocument/2006/relationships/image" Target="../media/image180.jpeg"/></Relationships>
</file>

<file path=ppt/slides/_rels/slide62.xml.rels><?xml version="1.0" encoding="UTF-8" standalone="yes"?>
<Relationships xmlns="http://schemas.openxmlformats.org/package/2006/relationships"><Relationship Id="rId3" Type="http://schemas.openxmlformats.org/officeDocument/2006/relationships/image" Target="../media/image182.jpeg"/><Relationship Id="rId7" Type="http://schemas.openxmlformats.org/officeDocument/2006/relationships/image" Target="../media/image18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5.jpeg"/><Relationship Id="rId5" Type="http://schemas.openxmlformats.org/officeDocument/2006/relationships/image" Target="../media/image184.jpeg"/><Relationship Id="rId4" Type="http://schemas.openxmlformats.org/officeDocument/2006/relationships/image" Target="../media/image183.jpeg"/></Relationships>
</file>

<file path=ppt/slides/_rels/slide63.xml.rels><?xml version="1.0" encoding="UTF-8" standalone="yes"?>
<Relationships xmlns="http://schemas.openxmlformats.org/package/2006/relationships"><Relationship Id="rId3" Type="http://schemas.openxmlformats.org/officeDocument/2006/relationships/image" Target="../media/image187.jpeg"/><Relationship Id="rId7" Type="http://schemas.openxmlformats.org/officeDocument/2006/relationships/image" Target="../media/image19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jpeg"/></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4.jpeg"/></Relationships>
</file>

<file path=ppt/slides/_rels/slide67.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8.jpeg"/><Relationship Id="rId5" Type="http://schemas.openxmlformats.org/officeDocument/2006/relationships/image" Target="../media/image197.jpeg"/><Relationship Id="rId4" Type="http://schemas.openxmlformats.org/officeDocument/2006/relationships/image" Target="../media/image196.jpeg"/></Relationships>
</file>

<file path=ppt/slides/_rels/slide68.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05.jpeg"/><Relationship Id="rId5" Type="http://schemas.openxmlformats.org/officeDocument/2006/relationships/image" Target="../media/image204.jpeg"/><Relationship Id="rId4" Type="http://schemas.openxmlformats.org/officeDocument/2006/relationships/image" Target="../media/image203.jpeg"/></Relationships>
</file>

<file path=ppt/slides/_rels/slide72.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09.jpeg"/><Relationship Id="rId5" Type="http://schemas.openxmlformats.org/officeDocument/2006/relationships/image" Target="../media/image208.jpeg"/><Relationship Id="rId4" Type="http://schemas.openxmlformats.org/officeDocument/2006/relationships/image" Target="../media/image207.jpeg"/></Relationships>
</file>

<file path=ppt/slides/_rels/slide73.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11.jpeg"/></Relationships>
</file>

<file path=ppt/slides/_rels/slide74.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13.jpeg"/></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hyperlink" Target="http://upload.wikimedia.org/wikipedia/commons/8/8c/Molen_Laaglandse_molen,_Hellouw,_Franse_roe.jpg" TargetMode="External"/><Relationship Id="rId10" Type="http://schemas.openxmlformats.org/officeDocument/2006/relationships/image" Target="../media/image25.jpeg"/><Relationship Id="rId4" Type="http://schemas.openxmlformats.org/officeDocument/2006/relationships/image" Target="../media/image20.jpeg"/><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Het gaande werk deel 1</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8" name="Ondertitel 2"/>
          <p:cNvSpPr txBox="1">
            <a:spLocks/>
          </p:cNvSpPr>
          <p:nvPr/>
        </p:nvSpPr>
        <p:spPr>
          <a:xfrm>
            <a:off x="4284838" y="2934146"/>
            <a:ext cx="7430729" cy="2618908"/>
          </a:xfrm>
          <a:prstGeom prst="rect">
            <a:avLst/>
          </a:prstGeom>
          <a:ln w="28575">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BE" sz="6000" dirty="0" smtClean="0">
                <a:latin typeface="AR JULIAN" panose="02000000000000000000" pitchFamily="2" charset="0"/>
              </a:rPr>
              <a:t>Harry Wijnants</a:t>
            </a:r>
            <a:endParaRPr lang="nl-BE" sz="6000" dirty="0">
              <a:latin typeface="AR JULIAN" panose="02000000000000000000" pitchFamily="2" charset="0"/>
            </a:endParaRPr>
          </a:p>
          <a:p>
            <a:pPr marL="0" indent="0" algn="ctr">
              <a:buNone/>
            </a:pPr>
            <a:r>
              <a:rPr lang="nl-BE" sz="3200" dirty="0" smtClean="0">
                <a:latin typeface="AR JULIAN" panose="02000000000000000000" pitchFamily="2" charset="0"/>
              </a:rPr>
              <a:t>Molenaar-Instructeur</a:t>
            </a:r>
          </a:p>
          <a:p>
            <a:pPr marL="0" indent="0" algn="ctr">
              <a:buNone/>
            </a:pPr>
            <a:r>
              <a:rPr lang="nl-BE" sz="3600" dirty="0" smtClean="0">
                <a:latin typeface="AR JULIAN" panose="02000000000000000000" pitchFamily="2" charset="0"/>
              </a:rPr>
              <a:t>Napoleonsmolen </a:t>
            </a:r>
            <a:r>
              <a:rPr lang="nl-BE" sz="3600" dirty="0" smtClean="0">
                <a:latin typeface="AR JULIAN" panose="02000000000000000000" pitchFamily="2" charset="0"/>
              </a:rPr>
              <a:t>Hamont-Achel</a:t>
            </a:r>
          </a:p>
          <a:p>
            <a:pPr marL="0" indent="0" algn="ctr">
              <a:buNone/>
            </a:pPr>
            <a:r>
              <a:rPr lang="nl-BE" sz="2000" dirty="0">
                <a:latin typeface="Arial" panose="020B0604020202020204" pitchFamily="34" charset="0"/>
                <a:cs typeface="Arial" panose="020B0604020202020204" pitchFamily="34" charset="0"/>
              </a:rPr>
              <a:t>wijnantsharry@gmail.com</a:t>
            </a:r>
          </a:p>
          <a:p>
            <a:pPr marL="0" indent="0" algn="ctr">
              <a:buNone/>
            </a:pPr>
            <a:endParaRPr lang="nl-BE" sz="3600" dirty="0">
              <a:latin typeface="AR JULIAN" panose="02000000000000000000" pitchFamily="2" charset="0"/>
            </a:endParaRPr>
          </a:p>
        </p:txBody>
      </p:sp>
      <p:pic>
        <p:nvPicPr>
          <p:cNvPr id="2" name="Afbeelding 1"/>
          <p:cNvPicPr>
            <a:picLocks noChangeAspect="1"/>
          </p:cNvPicPr>
          <p:nvPr/>
        </p:nvPicPr>
        <p:blipFill rotWithShape="1">
          <a:blip r:embed="rId4" cstate="print">
            <a:extLst>
              <a:ext uri="{28A0092B-C50C-407E-A947-70E740481C1C}">
                <a14:useLocalDpi xmlns:a14="http://schemas.microsoft.com/office/drawing/2010/main" val="0"/>
              </a:ext>
            </a:extLst>
          </a:blip>
          <a:srcRect l="6178" t="5582" r="11600" b="5736"/>
          <a:stretch/>
        </p:blipFill>
        <p:spPr>
          <a:xfrm rot="-60000">
            <a:off x="406388" y="1178170"/>
            <a:ext cx="3483698" cy="5328000"/>
          </a:xfrm>
          <a:prstGeom prst="rect">
            <a:avLst/>
          </a:prstGeom>
        </p:spPr>
      </p:pic>
      <p:sp>
        <p:nvSpPr>
          <p:cNvPr id="12" name="Tekstvak 1"/>
          <p:cNvSpPr txBox="1">
            <a:spLocks noChangeArrowheads="1"/>
          </p:cNvSpPr>
          <p:nvPr/>
        </p:nvSpPr>
        <p:spPr bwMode="auto">
          <a:xfrm>
            <a:off x="3717925" y="1281244"/>
            <a:ext cx="8474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3600" dirty="0">
                <a:latin typeface="AR JULIAN" panose="02000000000000000000" pitchFamily="2" charset="0"/>
              </a:rPr>
              <a:t>Het gevlucht, kruiwerk en vang</a:t>
            </a:r>
          </a:p>
        </p:txBody>
      </p:sp>
      <p:sp>
        <p:nvSpPr>
          <p:cNvPr id="3" name="Tijdelijke aanduiding voor voettekst 2"/>
          <p:cNvSpPr>
            <a:spLocks noGrp="1"/>
          </p:cNvSpPr>
          <p:nvPr>
            <p:ph type="ftr" sz="quarter" idx="11"/>
          </p:nvPr>
        </p:nvSpPr>
        <p:spPr/>
        <p:txBody>
          <a:bodyPr/>
          <a:lstStyle/>
          <a:p>
            <a:r>
              <a:rPr lang="nl-BE" smtClean="0"/>
              <a:t>Het gilde van molenaars</a:t>
            </a:r>
            <a:endParaRPr lang="nl-BE"/>
          </a:p>
        </p:txBody>
      </p:sp>
      <p:sp>
        <p:nvSpPr>
          <p:cNvPr id="10" name="Tijdelijke aanduiding voor dianummer 9"/>
          <p:cNvSpPr>
            <a:spLocks noGrp="1"/>
          </p:cNvSpPr>
          <p:nvPr>
            <p:ph type="sldNum" sz="quarter" idx="12"/>
          </p:nvPr>
        </p:nvSpPr>
        <p:spPr/>
        <p:txBody>
          <a:bodyPr/>
          <a:lstStyle/>
          <a:p>
            <a:fld id="{750E2C1B-CB6C-49A9-AA1B-66342D215B5D}" type="slidenum">
              <a:rPr lang="nl-BE" smtClean="0"/>
              <a:t>1</a:t>
            </a:fld>
            <a:endParaRPr lang="nl-BE"/>
          </a:p>
        </p:txBody>
      </p:sp>
    </p:spTree>
    <p:extLst>
      <p:ext uri="{BB962C8B-B14F-4D97-AF65-F5344CB8AC3E}">
        <p14:creationId xmlns:p14="http://schemas.microsoft.com/office/powerpoint/2010/main" val="12286956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Gelaste roede</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10</a:t>
            </a:fld>
            <a:endParaRPr lang="nl-BE"/>
          </a:p>
        </p:txBody>
      </p:sp>
      <p:pic>
        <p:nvPicPr>
          <p:cNvPr id="18" name="Afbeelding 1"/>
          <p:cNvPicPr>
            <a:picLocks noChangeAspect="1"/>
          </p:cNvPicPr>
          <p:nvPr/>
        </p:nvPicPr>
        <p:blipFill>
          <a:blip r:embed="rId3">
            <a:extLst>
              <a:ext uri="{28A0092B-C50C-407E-A947-70E740481C1C}">
                <a14:useLocalDpi xmlns:a14="http://schemas.microsoft.com/office/drawing/2010/main" val="0"/>
              </a:ext>
            </a:extLst>
          </a:blip>
          <a:srcRect t="77036" b="-658"/>
          <a:stretch>
            <a:fillRect/>
          </a:stretch>
        </p:blipFill>
        <p:spPr bwMode="auto">
          <a:xfrm>
            <a:off x="639763" y="1627271"/>
            <a:ext cx="17907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Afbeelding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5738" y="1627271"/>
            <a:ext cx="3221037"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kstvak 6"/>
          <p:cNvSpPr txBox="1">
            <a:spLocks noChangeArrowheads="1"/>
          </p:cNvSpPr>
          <p:nvPr/>
        </p:nvSpPr>
        <p:spPr bwMode="auto">
          <a:xfrm>
            <a:off x="428625" y="2706771"/>
            <a:ext cx="2047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a:t>Vlakke platen gelast  </a:t>
            </a:r>
          </a:p>
        </p:txBody>
      </p:sp>
      <p:sp>
        <p:nvSpPr>
          <p:cNvPr id="21" name="Tekstvak 7"/>
          <p:cNvSpPr txBox="1">
            <a:spLocks noChangeArrowheads="1"/>
          </p:cNvSpPr>
          <p:nvPr/>
        </p:nvSpPr>
        <p:spPr bwMode="auto">
          <a:xfrm>
            <a:off x="539750" y="1017671"/>
            <a:ext cx="1081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2000" dirty="0">
                <a:latin typeface="Arial" panose="020B0604020202020204" pitchFamily="34" charset="0"/>
                <a:cs typeface="Arial" panose="020B0604020202020204" pitchFamily="34" charset="0"/>
              </a:rPr>
              <a:t>Na 1945 werden er geen geklonken roeden meer gemaakt maar werden ze gelast </a:t>
            </a:r>
          </a:p>
        </p:txBody>
      </p:sp>
      <p:sp>
        <p:nvSpPr>
          <p:cNvPr id="22" name="Tekstvak 21"/>
          <p:cNvSpPr txBox="1"/>
          <p:nvPr/>
        </p:nvSpPr>
        <p:spPr>
          <a:xfrm>
            <a:off x="857250" y="4045033"/>
            <a:ext cx="4738688" cy="1016000"/>
          </a:xfrm>
          <a:prstGeom prst="rect">
            <a:avLst/>
          </a:prstGeom>
          <a:noFill/>
        </p:spPr>
        <p:txBody>
          <a:bodyPr>
            <a:spAutoFit/>
          </a:bodyPr>
          <a:lstStyle/>
          <a:p>
            <a:pPr>
              <a:defRPr/>
            </a:pPr>
            <a:r>
              <a:rPr lang="nl-BE" dirty="0">
                <a:latin typeface="Arial" panose="020B0604020202020204" pitchFamily="34" charset="0"/>
                <a:cs typeface="Arial" panose="020B0604020202020204" pitchFamily="34" charset="0"/>
              </a:rPr>
              <a:t>Voordeel:</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Lagere gewicht t.o.v. geklonken roeden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Soepeler dan de stijve geklonken roeden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Goedkoper dan geklonken roeden</a:t>
            </a:r>
          </a:p>
        </p:txBody>
      </p:sp>
      <p:sp>
        <p:nvSpPr>
          <p:cNvPr id="23" name="Tekstvak 5"/>
          <p:cNvSpPr txBox="1">
            <a:spLocks noChangeArrowheads="1"/>
          </p:cNvSpPr>
          <p:nvPr/>
        </p:nvSpPr>
        <p:spPr bwMode="auto">
          <a:xfrm>
            <a:off x="6196013" y="1627271"/>
            <a:ext cx="590391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400">
                <a:latin typeface="Arial" panose="020B0604020202020204" pitchFamily="34" charset="0"/>
                <a:cs typeface="Arial" panose="020B0604020202020204" pitchFamily="34" charset="0"/>
              </a:rPr>
              <a:t>Verschillende diktes van de platen </a:t>
            </a:r>
            <a:r>
              <a:rPr lang="nl-BE" altLang="nl-BE" sz="1400">
                <a:solidFill>
                  <a:srgbClr val="FF0000"/>
                </a:solidFill>
                <a:latin typeface="Arial" panose="020B0604020202020204" pitchFamily="34" charset="0"/>
                <a:cs typeface="Arial" panose="020B0604020202020204" pitchFamily="34" charset="0"/>
              </a:rPr>
              <a:t>(1)</a:t>
            </a:r>
            <a:r>
              <a:rPr lang="nl-BE" altLang="nl-BE" sz="1400">
                <a:latin typeface="Arial" panose="020B0604020202020204" pitchFamily="34" charset="0"/>
                <a:cs typeface="Arial" panose="020B0604020202020204" pitchFamily="34" charset="0"/>
              </a:rPr>
              <a:t>.</a:t>
            </a:r>
          </a:p>
          <a:p>
            <a:pPr>
              <a:lnSpc>
                <a:spcPct val="100000"/>
              </a:lnSpc>
              <a:spcBef>
                <a:spcPct val="0"/>
              </a:spcBef>
            </a:pPr>
            <a:r>
              <a:rPr lang="nl-BE" altLang="nl-BE" sz="1400">
                <a:latin typeface="Arial" panose="020B0604020202020204" pitchFamily="34" charset="0"/>
                <a:cs typeface="Arial" panose="020B0604020202020204" pitchFamily="34" charset="0"/>
              </a:rPr>
              <a:t>Dikste platen in de askop, 12mm</a:t>
            </a:r>
          </a:p>
          <a:p>
            <a:pPr>
              <a:lnSpc>
                <a:spcPct val="100000"/>
              </a:lnSpc>
              <a:spcBef>
                <a:spcPct val="0"/>
              </a:spcBef>
            </a:pPr>
            <a:r>
              <a:rPr lang="nl-BE" altLang="nl-BE" sz="1400">
                <a:latin typeface="Arial" panose="020B0604020202020204" pitchFamily="34" charset="0"/>
                <a:cs typeface="Arial" panose="020B0604020202020204" pitchFamily="34" charset="0"/>
              </a:rPr>
              <a:t>Dunnere naar de toppen, van 10, 8 tot 6mm.</a:t>
            </a:r>
          </a:p>
          <a:p>
            <a:pPr>
              <a:lnSpc>
                <a:spcPct val="100000"/>
              </a:lnSpc>
              <a:spcBef>
                <a:spcPct val="0"/>
              </a:spcBef>
            </a:pPr>
            <a:r>
              <a:rPr lang="nl-BE" altLang="nl-BE" sz="1400">
                <a:latin typeface="Arial" panose="020B0604020202020204" pitchFamily="34" charset="0"/>
                <a:cs typeface="Arial" panose="020B0604020202020204" pitchFamily="34" charset="0"/>
              </a:rPr>
              <a:t>Verstevigingen </a:t>
            </a:r>
            <a:r>
              <a:rPr lang="nl-BE" altLang="nl-BE" sz="1400">
                <a:solidFill>
                  <a:srgbClr val="FF0000"/>
                </a:solidFill>
                <a:latin typeface="Arial" panose="020B0604020202020204" pitchFamily="34" charset="0"/>
                <a:cs typeface="Arial" panose="020B0604020202020204" pitchFamily="34" charset="0"/>
              </a:rPr>
              <a:t>(2)</a:t>
            </a:r>
            <a:r>
              <a:rPr lang="nl-BE" altLang="nl-BE" sz="1400">
                <a:latin typeface="Arial" panose="020B0604020202020204" pitchFamily="34" charset="0"/>
                <a:cs typeface="Arial" panose="020B0604020202020204" pitchFamily="34" charset="0"/>
              </a:rPr>
              <a:t> in de askop ter hoogte van de wiggen voorkomen naar binnen plooien van plaatmateriaal</a:t>
            </a:r>
          </a:p>
          <a:p>
            <a:pPr>
              <a:lnSpc>
                <a:spcPct val="100000"/>
              </a:lnSpc>
              <a:spcBef>
                <a:spcPct val="0"/>
              </a:spcBef>
            </a:pPr>
            <a:r>
              <a:rPr lang="nl-BE" altLang="nl-BE" sz="1400">
                <a:latin typeface="Arial" panose="020B0604020202020204" pitchFamily="34" charset="0"/>
                <a:cs typeface="Arial" panose="020B0604020202020204" pitchFamily="34" charset="0"/>
              </a:rPr>
              <a:t>Schotten over de lengte van de roede om lasnaden te beschermen </a:t>
            </a:r>
          </a:p>
          <a:p>
            <a:pPr>
              <a:lnSpc>
                <a:spcPct val="100000"/>
              </a:lnSpc>
              <a:spcBef>
                <a:spcPct val="0"/>
              </a:spcBef>
            </a:pPr>
            <a:r>
              <a:rPr lang="nl-BE" altLang="nl-BE" sz="1400">
                <a:latin typeface="Arial" panose="020B0604020202020204" pitchFamily="34" charset="0"/>
                <a:cs typeface="Arial" panose="020B0604020202020204" pitchFamily="34" charset="0"/>
              </a:rPr>
              <a:t>Hekgaten worden uitgesneden </a:t>
            </a:r>
            <a:r>
              <a:rPr lang="nl-BE" altLang="nl-BE" sz="1400">
                <a:solidFill>
                  <a:srgbClr val="FF0000"/>
                </a:solidFill>
                <a:latin typeface="Arial" panose="020B0604020202020204" pitchFamily="34" charset="0"/>
                <a:cs typeface="Arial" panose="020B0604020202020204" pitchFamily="34" charset="0"/>
              </a:rPr>
              <a:t>(3) </a:t>
            </a:r>
            <a:r>
              <a:rPr lang="nl-BE" altLang="nl-BE" sz="1400">
                <a:latin typeface="Arial" panose="020B0604020202020204" pitchFamily="34" charset="0"/>
                <a:cs typeface="Arial" panose="020B0604020202020204" pitchFamily="34" charset="0"/>
              </a:rPr>
              <a:t>volgens de gewenste zeeg</a:t>
            </a:r>
          </a:p>
        </p:txBody>
      </p:sp>
      <p:sp>
        <p:nvSpPr>
          <p:cNvPr id="24" name="Tekstvak 23"/>
          <p:cNvSpPr txBox="1"/>
          <p:nvPr/>
        </p:nvSpPr>
        <p:spPr>
          <a:xfrm>
            <a:off x="746125" y="4984833"/>
            <a:ext cx="5200650" cy="800100"/>
          </a:xfrm>
          <a:prstGeom prst="rect">
            <a:avLst/>
          </a:prstGeom>
          <a:noFill/>
        </p:spPr>
        <p:txBody>
          <a:bodyPr>
            <a:spAutoFit/>
          </a:bodyPr>
          <a:lstStyle/>
          <a:p>
            <a:pPr>
              <a:defRPr/>
            </a:pPr>
            <a:r>
              <a:rPr lang="nl-BE" dirty="0">
                <a:solidFill>
                  <a:srgbClr val="FF0000"/>
                </a:solidFill>
                <a:latin typeface="Arial" panose="020B0604020202020204" pitchFamily="34" charset="0"/>
                <a:cs typeface="Arial" panose="020B0604020202020204" pitchFamily="34" charset="0"/>
              </a:rPr>
              <a:t>Nadeel:</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Hekstokken op relatief scherpe kanten</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Hekwiggen hebben weinig steun en verliezen snel kracht</a:t>
            </a:r>
          </a:p>
        </p:txBody>
      </p:sp>
      <p:pic>
        <p:nvPicPr>
          <p:cNvPr id="25" name="Afbeelding 11" descr="D:\1.Foto's\Map Geel 001-300\Geel 001-100_img074-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5263" y="3548146"/>
            <a:ext cx="179387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Afbeelding 12" descr="D:\1.Foto's\Map Geel 001-300\Geel 001-100_img076-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2500" y="3548146"/>
            <a:ext cx="16637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Afbeelding 13" descr="D:\1.Foto's\Map Geel 001-300\Geel 001-100_img080-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8200" y="3548146"/>
            <a:ext cx="2036763"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kstvak 27"/>
          <p:cNvSpPr txBox="1">
            <a:spLocks noChangeArrowheads="1"/>
          </p:cNvSpPr>
          <p:nvPr/>
        </p:nvSpPr>
        <p:spPr bwMode="auto">
          <a:xfrm>
            <a:off x="7156450" y="4148221"/>
            <a:ext cx="400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(1)</a:t>
            </a:r>
          </a:p>
        </p:txBody>
      </p:sp>
      <p:sp>
        <p:nvSpPr>
          <p:cNvPr id="29" name="Tekstvak 28"/>
          <p:cNvSpPr txBox="1">
            <a:spLocks noChangeArrowheads="1"/>
          </p:cNvSpPr>
          <p:nvPr/>
        </p:nvSpPr>
        <p:spPr bwMode="auto">
          <a:xfrm>
            <a:off x="8518525" y="4008521"/>
            <a:ext cx="4127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(2)</a:t>
            </a:r>
          </a:p>
        </p:txBody>
      </p:sp>
      <p:sp>
        <p:nvSpPr>
          <p:cNvPr id="30" name="Tekstvak 29"/>
          <p:cNvSpPr txBox="1">
            <a:spLocks noChangeArrowheads="1"/>
          </p:cNvSpPr>
          <p:nvPr/>
        </p:nvSpPr>
        <p:spPr bwMode="auto">
          <a:xfrm>
            <a:off x="10882313" y="4708608"/>
            <a:ext cx="392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71881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8" grpId="0"/>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De porring</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11</a:t>
            </a:fld>
            <a:endParaRPr lang="nl-BE"/>
          </a:p>
        </p:txBody>
      </p:sp>
      <p:pic>
        <p:nvPicPr>
          <p:cNvPr id="22" name="Afbeelding 5"/>
          <p:cNvPicPr>
            <a:picLocks noChangeAspect="1"/>
          </p:cNvPicPr>
          <p:nvPr/>
        </p:nvPicPr>
        <p:blipFill>
          <a:blip r:embed="rId3">
            <a:extLst>
              <a:ext uri="{28A0092B-C50C-407E-A947-70E740481C1C}">
                <a14:useLocalDpi xmlns:a14="http://schemas.microsoft.com/office/drawing/2010/main" val="0"/>
              </a:ext>
            </a:extLst>
          </a:blip>
          <a:srcRect l="19080" t="18756" r="53423"/>
          <a:stretch>
            <a:fillRect/>
          </a:stretch>
        </p:blipFill>
        <p:spPr bwMode="auto">
          <a:xfrm>
            <a:off x="4381500" y="2127250"/>
            <a:ext cx="21669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kstvak 6"/>
          <p:cNvSpPr txBox="1">
            <a:spLocks noChangeArrowheads="1"/>
          </p:cNvSpPr>
          <p:nvPr/>
        </p:nvSpPr>
        <p:spPr bwMode="auto">
          <a:xfrm>
            <a:off x="256858" y="1050290"/>
            <a:ext cx="115268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De twee roeden zitten achter elkaar door de askop. Om de 4 enden toch zoveel mogelijk in hetzelfde vlak te laten draaien is de binnenroede naar voor gebogen. Dit noemen we de porring (de Bocht)</a:t>
            </a:r>
          </a:p>
        </p:txBody>
      </p:sp>
      <p:sp>
        <p:nvSpPr>
          <p:cNvPr id="24" name="Tekstvak 7"/>
          <p:cNvSpPr txBox="1">
            <a:spLocks noChangeArrowheads="1"/>
          </p:cNvSpPr>
          <p:nvPr/>
        </p:nvSpPr>
        <p:spPr bwMode="auto">
          <a:xfrm>
            <a:off x="7348538" y="2127250"/>
            <a:ext cx="370363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a:latin typeface="Arial" panose="020B0604020202020204" pitchFamily="34" charset="0"/>
                <a:cs typeface="Arial" panose="020B0604020202020204" pitchFamily="34" charset="0"/>
              </a:rPr>
              <a:t>Binnenroede</a:t>
            </a:r>
          </a:p>
          <a:p>
            <a:pPr algn="ctr">
              <a:lnSpc>
                <a:spcPct val="100000"/>
              </a:lnSpc>
              <a:spcBef>
                <a:spcPct val="0"/>
              </a:spcBef>
              <a:buFontTx/>
              <a:buNone/>
            </a:pPr>
            <a:r>
              <a:rPr lang="nl-BE" altLang="nl-BE" sz="1600">
                <a:latin typeface="Arial" panose="020B0604020202020204" pitchFamily="34" charset="0"/>
                <a:cs typeface="Arial" panose="020B0604020202020204" pitchFamily="34" charset="0"/>
              </a:rPr>
              <a:t>Voorkant buigt naar voor, de porring. Ook de achterkant versmalt vanaf de askop.</a:t>
            </a:r>
          </a:p>
        </p:txBody>
      </p:sp>
      <p:cxnSp>
        <p:nvCxnSpPr>
          <p:cNvPr id="25" name="Rechte verbindingslijn met pijl 24"/>
          <p:cNvCxnSpPr>
            <a:stCxn id="24" idx="1"/>
          </p:cNvCxnSpPr>
          <p:nvPr/>
        </p:nvCxnSpPr>
        <p:spPr>
          <a:xfrm flipH="1">
            <a:off x="6107113" y="2681288"/>
            <a:ext cx="1241425" cy="1301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kstvak 11"/>
          <p:cNvSpPr txBox="1">
            <a:spLocks noChangeArrowheads="1"/>
          </p:cNvSpPr>
          <p:nvPr/>
        </p:nvSpPr>
        <p:spPr bwMode="auto">
          <a:xfrm>
            <a:off x="463550" y="2224088"/>
            <a:ext cx="31178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a:latin typeface="Arial" panose="020B0604020202020204" pitchFamily="34" charset="0"/>
                <a:cs typeface="Arial" panose="020B0604020202020204" pitchFamily="34" charset="0"/>
              </a:rPr>
              <a:t>Buitenroede</a:t>
            </a:r>
          </a:p>
          <a:p>
            <a:pPr algn="ctr">
              <a:lnSpc>
                <a:spcPct val="100000"/>
              </a:lnSpc>
              <a:spcBef>
                <a:spcPct val="0"/>
              </a:spcBef>
              <a:buFontTx/>
              <a:buNone/>
            </a:pPr>
            <a:r>
              <a:rPr lang="nl-BE" altLang="nl-BE" sz="1600">
                <a:latin typeface="Arial" panose="020B0604020202020204" pitchFamily="34" charset="0"/>
                <a:cs typeface="Arial" panose="020B0604020202020204" pitchFamily="34" charset="0"/>
              </a:rPr>
              <a:t>Voorkant is recht, achterkant versmalt vanaf askop naar tip</a:t>
            </a:r>
          </a:p>
        </p:txBody>
      </p:sp>
      <p:cxnSp>
        <p:nvCxnSpPr>
          <p:cNvPr id="27" name="Rechte verbindingslijn met pijl 26"/>
          <p:cNvCxnSpPr>
            <a:stCxn id="26" idx="3"/>
          </p:cNvCxnSpPr>
          <p:nvPr/>
        </p:nvCxnSpPr>
        <p:spPr>
          <a:xfrm>
            <a:off x="3581400" y="2654300"/>
            <a:ext cx="2289175" cy="1000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kstvak 15"/>
          <p:cNvSpPr txBox="1">
            <a:spLocks noChangeArrowheads="1"/>
          </p:cNvSpPr>
          <p:nvPr/>
        </p:nvSpPr>
        <p:spPr bwMode="auto">
          <a:xfrm>
            <a:off x="4241800" y="5783263"/>
            <a:ext cx="2676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latin typeface="Arial" panose="020B0604020202020204" pitchFamily="34" charset="0"/>
                <a:cs typeface="Arial" panose="020B0604020202020204" pitchFamily="34" charset="0"/>
              </a:rPr>
              <a:t>Nieuwe gelaste roeden op transport</a:t>
            </a:r>
          </a:p>
        </p:txBody>
      </p:sp>
      <p:sp>
        <p:nvSpPr>
          <p:cNvPr id="29" name="Tekstvak 16"/>
          <p:cNvSpPr txBox="1">
            <a:spLocks noChangeArrowheads="1"/>
          </p:cNvSpPr>
          <p:nvPr/>
        </p:nvSpPr>
        <p:spPr bwMode="auto">
          <a:xfrm>
            <a:off x="6864350" y="3789363"/>
            <a:ext cx="50006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latin typeface="Arial" panose="020B0604020202020204" pitchFamily="34" charset="0"/>
                <a:cs typeface="Arial" panose="020B0604020202020204" pitchFamily="34" charset="0"/>
              </a:rPr>
              <a:t>De “porring” op de binnenroede was bij de zwaardere Hollandse molens (achtkanten met uitbrekers) noodzakelijk i.v.m. ruimte tussen romp en gevlucht.</a:t>
            </a:r>
          </a:p>
        </p:txBody>
      </p:sp>
      <p:sp>
        <p:nvSpPr>
          <p:cNvPr id="30" name="Tekstvak 1"/>
          <p:cNvSpPr txBox="1">
            <a:spLocks noChangeArrowheads="1"/>
          </p:cNvSpPr>
          <p:nvPr/>
        </p:nvSpPr>
        <p:spPr bwMode="auto">
          <a:xfrm>
            <a:off x="6875463" y="4879975"/>
            <a:ext cx="49895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latin typeface="Arial" panose="020B0604020202020204" pitchFamily="34" charset="0"/>
                <a:cs typeface="Arial" panose="020B0604020202020204" pitchFamily="34" charset="0"/>
              </a:rPr>
              <a:t>In sommige naslagwerken is er ook sprake van de ‘Bocht’ i.p.v. de porring</a:t>
            </a:r>
          </a:p>
        </p:txBody>
      </p:sp>
      <p:pic>
        <p:nvPicPr>
          <p:cNvPr id="31" name="Afbeelding 30"/>
          <p:cNvPicPr>
            <a:picLocks noChangeAspect="1"/>
          </p:cNvPicPr>
          <p:nvPr/>
        </p:nvPicPr>
        <p:blipFill>
          <a:blip r:embed="rId4">
            <a:extLst>
              <a:ext uri="{28A0092B-C50C-407E-A947-70E740481C1C}">
                <a14:useLocalDpi xmlns:a14="http://schemas.microsoft.com/office/drawing/2010/main" val="0"/>
              </a:ext>
            </a:extLst>
          </a:blip>
          <a:srcRect l="7481" t="33669" r="23253" b="29057"/>
          <a:stretch>
            <a:fillRect/>
          </a:stretch>
        </p:blipFill>
        <p:spPr bwMode="auto">
          <a:xfrm>
            <a:off x="123825" y="3838575"/>
            <a:ext cx="4117975"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kstvak 31"/>
          <p:cNvSpPr txBox="1">
            <a:spLocks noChangeArrowheads="1"/>
          </p:cNvSpPr>
          <p:nvPr/>
        </p:nvSpPr>
        <p:spPr bwMode="auto">
          <a:xfrm>
            <a:off x="90488" y="3255963"/>
            <a:ext cx="1173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latin typeface="Arial" panose="020B0604020202020204" pitchFamily="34" charset="0"/>
                <a:cs typeface="Arial" panose="020B0604020202020204" pitchFamily="34" charset="0"/>
              </a:rPr>
              <a:t>Buitenroede</a:t>
            </a:r>
          </a:p>
        </p:txBody>
      </p:sp>
      <p:cxnSp>
        <p:nvCxnSpPr>
          <p:cNvPr id="33" name="Rechte verbindingslijn met pijl 32"/>
          <p:cNvCxnSpPr>
            <a:stCxn id="32" idx="2"/>
          </p:cNvCxnSpPr>
          <p:nvPr/>
        </p:nvCxnSpPr>
        <p:spPr>
          <a:xfrm flipH="1">
            <a:off x="338138" y="3563938"/>
            <a:ext cx="339725" cy="1143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kstvak 33"/>
          <p:cNvSpPr txBox="1">
            <a:spLocks noChangeArrowheads="1"/>
          </p:cNvSpPr>
          <p:nvPr/>
        </p:nvSpPr>
        <p:spPr bwMode="auto">
          <a:xfrm>
            <a:off x="1670050" y="3255963"/>
            <a:ext cx="2395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latin typeface="Arial" panose="020B0604020202020204" pitchFamily="34" charset="0"/>
                <a:cs typeface="Arial" panose="020B0604020202020204" pitchFamily="34" charset="0"/>
              </a:rPr>
              <a:t>Binnenroede met porring</a:t>
            </a:r>
          </a:p>
        </p:txBody>
      </p:sp>
      <p:cxnSp>
        <p:nvCxnSpPr>
          <p:cNvPr id="35" name="Rechte verbindingslijn met pijl 34"/>
          <p:cNvCxnSpPr>
            <a:stCxn id="34" idx="2"/>
          </p:cNvCxnSpPr>
          <p:nvPr/>
        </p:nvCxnSpPr>
        <p:spPr>
          <a:xfrm flipH="1">
            <a:off x="838200" y="3563938"/>
            <a:ext cx="2030413" cy="838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kstvak 35"/>
          <p:cNvSpPr txBox="1">
            <a:spLocks noChangeArrowheads="1"/>
          </p:cNvSpPr>
          <p:nvPr/>
        </p:nvSpPr>
        <p:spPr bwMode="auto">
          <a:xfrm>
            <a:off x="123825" y="5265738"/>
            <a:ext cx="41179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900">
                <a:latin typeface="Arial" panose="020B0604020202020204" pitchFamily="34" charset="0"/>
                <a:cs typeface="Arial" panose="020B0604020202020204" pitchFamily="34" charset="0"/>
              </a:rPr>
              <a:t>Foto; Toon Van AS</a:t>
            </a:r>
          </a:p>
        </p:txBody>
      </p:sp>
    </p:spTree>
    <p:extLst>
      <p:ext uri="{BB962C8B-B14F-4D97-AF65-F5344CB8AC3E}">
        <p14:creationId xmlns:p14="http://schemas.microsoft.com/office/powerpoint/2010/main" val="428323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1+#ppt_w/2"/>
                                          </p:val>
                                        </p:tav>
                                        <p:tav tm="100000">
                                          <p:val>
                                            <p:strVal val="#ppt_x"/>
                                          </p:val>
                                        </p:tav>
                                      </p:tavLst>
                                    </p:anim>
                                    <p:anim calcmode="lin" valueType="num">
                                      <p:cBhvr additive="base">
                                        <p:cTn id="18" dur="500" fill="hold"/>
                                        <p:tgtEl>
                                          <p:spTgt spid="24"/>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1+#ppt_w/2"/>
                                          </p:val>
                                        </p:tav>
                                        <p:tav tm="100000">
                                          <p:val>
                                            <p:strVal val="#ppt_x"/>
                                          </p:val>
                                        </p:tav>
                                      </p:tavLst>
                                    </p:anim>
                                    <p:anim calcmode="lin" valueType="num">
                                      <p:cBhvr additive="base">
                                        <p:cTn id="2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1+#ppt_w/2"/>
                                          </p:val>
                                        </p:tav>
                                        <p:tav tm="100000">
                                          <p:val>
                                            <p:strVal val="#ppt_x"/>
                                          </p:val>
                                        </p:tav>
                                      </p:tavLst>
                                    </p:anim>
                                    <p:anim calcmode="lin" valueType="num">
                                      <p:cBhvr additive="base">
                                        <p:cTn id="2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1+#ppt_w/2"/>
                                          </p:val>
                                        </p:tav>
                                        <p:tav tm="100000">
                                          <p:val>
                                            <p:strVal val="#ppt_x"/>
                                          </p:val>
                                        </p:tav>
                                      </p:tavLst>
                                    </p:anim>
                                    <p:anim calcmode="lin" valueType="num">
                                      <p:cBhvr additive="base">
                                        <p:cTn id="34"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ppt_x"/>
                                          </p:val>
                                        </p:tav>
                                        <p:tav tm="100000">
                                          <p:val>
                                            <p:strVal val="#ppt_x"/>
                                          </p:val>
                                        </p:tav>
                                      </p:tavLst>
                                    </p:anim>
                                    <p:anim calcmode="lin" valueType="num">
                                      <p:cBhvr additive="base">
                                        <p:cTn id="40" dur="500" fill="hold"/>
                                        <p:tgtEl>
                                          <p:spTgt spid="3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ppt_x"/>
                                          </p:val>
                                        </p:tav>
                                        <p:tav tm="100000">
                                          <p:val>
                                            <p:strVal val="#ppt_x"/>
                                          </p:val>
                                        </p:tav>
                                      </p:tavLst>
                                    </p:anim>
                                    <p:anim calcmode="lin" valueType="num">
                                      <p:cBhvr additive="base">
                                        <p:cTn id="52" dur="500" fill="hold"/>
                                        <p:tgtEl>
                                          <p:spTgt spid="3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500" fill="hold"/>
                                        <p:tgtEl>
                                          <p:spTgt spid="32"/>
                                        </p:tgtEl>
                                        <p:attrNameLst>
                                          <p:attrName>ppt_x</p:attrName>
                                        </p:attrNameLst>
                                      </p:cBhvr>
                                      <p:tavLst>
                                        <p:tav tm="0">
                                          <p:val>
                                            <p:strVal val="#ppt_x"/>
                                          </p:val>
                                        </p:tav>
                                        <p:tav tm="100000">
                                          <p:val>
                                            <p:strVal val="#ppt_x"/>
                                          </p:val>
                                        </p:tav>
                                      </p:tavLst>
                                    </p:anim>
                                    <p:anim calcmode="lin" valueType="num">
                                      <p:cBhvr additive="base">
                                        <p:cTn id="56" dur="500" fill="hold"/>
                                        <p:tgtEl>
                                          <p:spTgt spid="3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additive="base">
                                        <p:cTn id="59" dur="500" fill="hold"/>
                                        <p:tgtEl>
                                          <p:spTgt spid="34"/>
                                        </p:tgtEl>
                                        <p:attrNameLst>
                                          <p:attrName>ppt_x</p:attrName>
                                        </p:attrNameLst>
                                      </p:cBhvr>
                                      <p:tavLst>
                                        <p:tav tm="0">
                                          <p:val>
                                            <p:strVal val="#ppt_x"/>
                                          </p:val>
                                        </p:tav>
                                        <p:tav tm="100000">
                                          <p:val>
                                            <p:strVal val="#ppt_x"/>
                                          </p:val>
                                        </p:tav>
                                      </p:tavLst>
                                    </p:anim>
                                    <p:anim calcmode="lin" valueType="num">
                                      <p:cBhvr additive="base">
                                        <p:cTn id="6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9" grpId="0"/>
      <p:bldP spid="30" grpId="0"/>
      <p:bldP spid="32" grpId="0"/>
      <p:bldP spid="34"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err="1" smtClean="0">
                <a:latin typeface="AR JULIAN" panose="02000000000000000000" pitchFamily="2" charset="0"/>
              </a:rPr>
              <a:t>Biljoening</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12</a:t>
            </a:fld>
            <a:endParaRPr lang="nl-BE"/>
          </a:p>
        </p:txBody>
      </p:sp>
      <p:pic>
        <p:nvPicPr>
          <p:cNvPr id="8" name="Afbeelding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948" y="1377452"/>
            <a:ext cx="6351587"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6"/>
          <p:cNvSpPr txBox="1">
            <a:spLocks noChangeArrowheads="1"/>
          </p:cNvSpPr>
          <p:nvPr/>
        </p:nvSpPr>
        <p:spPr bwMode="auto">
          <a:xfrm>
            <a:off x="799498" y="4193677"/>
            <a:ext cx="80216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600">
                <a:latin typeface="Is de terArial"/>
                <a:cs typeface="Arial" panose="020B0604020202020204" pitchFamily="34" charset="0"/>
              </a:rPr>
              <a:t>Is de benaming die gebruikt wordt voor de afschuining op de voorkant van de molenas, van bordzijde naar het hekwerk en van hoogste hekstok tot 3</a:t>
            </a:r>
            <a:r>
              <a:rPr lang="nl-BE" altLang="nl-BE" sz="1600" baseline="30000">
                <a:latin typeface="Is de terArial"/>
                <a:cs typeface="Arial" panose="020B0604020202020204" pitchFamily="34" charset="0"/>
              </a:rPr>
              <a:t>de </a:t>
            </a:r>
            <a:r>
              <a:rPr lang="nl-BE" altLang="nl-BE" sz="1600">
                <a:latin typeface="Is de terArial"/>
                <a:cs typeface="Arial" panose="020B0604020202020204" pitchFamily="34" charset="0"/>
              </a:rPr>
              <a:t>à 4</a:t>
            </a:r>
            <a:r>
              <a:rPr lang="nl-BE" altLang="nl-BE" sz="1600" baseline="30000">
                <a:latin typeface="Is de terArial"/>
                <a:cs typeface="Arial" panose="020B0604020202020204" pitchFamily="34" charset="0"/>
              </a:rPr>
              <a:t>de</a:t>
            </a:r>
            <a:endParaRPr lang="nl-BE" altLang="nl-BE" sz="1600">
              <a:latin typeface="Is de terArial"/>
              <a:cs typeface="Arial" panose="020B0604020202020204" pitchFamily="34" charset="0"/>
            </a:endParaRPr>
          </a:p>
          <a:p>
            <a:pPr>
              <a:lnSpc>
                <a:spcPct val="100000"/>
              </a:lnSpc>
              <a:spcBef>
                <a:spcPct val="0"/>
              </a:spcBef>
            </a:pPr>
            <a:r>
              <a:rPr lang="nl-BE" altLang="nl-BE" sz="1600">
                <a:latin typeface="Is de terArial"/>
                <a:cs typeface="Arial" panose="020B0604020202020204" pitchFamily="34" charset="0"/>
              </a:rPr>
              <a:t>Het doel: een betere stroomlijning te krijgen</a:t>
            </a:r>
          </a:p>
          <a:p>
            <a:pPr>
              <a:lnSpc>
                <a:spcPct val="100000"/>
              </a:lnSpc>
              <a:spcBef>
                <a:spcPct val="0"/>
              </a:spcBef>
            </a:pPr>
            <a:r>
              <a:rPr lang="nl-BE" altLang="nl-BE" sz="1600">
                <a:latin typeface="Is de terArial"/>
                <a:cs typeface="Arial" panose="020B0604020202020204" pitchFamily="34" charset="0"/>
              </a:rPr>
              <a:t>Kwam voor op de houten roeden en nog op de geklonken roeden van Pot </a:t>
            </a:r>
            <a:r>
              <a:rPr lang="nl-BE" altLang="nl-BE" sz="1600">
                <a:solidFill>
                  <a:srgbClr val="FF0000"/>
                </a:solidFill>
                <a:latin typeface="Is de terArial"/>
                <a:cs typeface="Arial" panose="020B0604020202020204" pitchFamily="34" charset="0"/>
              </a:rPr>
              <a:t>(1)</a:t>
            </a:r>
            <a:endParaRPr lang="nl-BE" altLang="nl-BE" sz="1600">
              <a:latin typeface="Is de terArial"/>
              <a:cs typeface="Arial" panose="020B0604020202020204" pitchFamily="34" charset="0"/>
            </a:endParaRPr>
          </a:p>
          <a:p>
            <a:pPr>
              <a:lnSpc>
                <a:spcPct val="100000"/>
              </a:lnSpc>
              <a:spcBef>
                <a:spcPct val="0"/>
              </a:spcBef>
            </a:pPr>
            <a:r>
              <a:rPr lang="nl-BE" altLang="nl-BE" sz="1600">
                <a:latin typeface="Is de terArial"/>
                <a:cs typeface="Arial" panose="020B0604020202020204" pitchFamily="34" charset="0"/>
              </a:rPr>
              <a:t>Is later op de gelaste roeden verdwenen</a:t>
            </a:r>
          </a:p>
          <a:p>
            <a:pPr>
              <a:lnSpc>
                <a:spcPct val="100000"/>
              </a:lnSpc>
              <a:spcBef>
                <a:spcPct val="0"/>
              </a:spcBef>
            </a:pPr>
            <a:r>
              <a:rPr lang="nl-BE" altLang="nl-BE" sz="1600">
                <a:latin typeface="Is de terArial"/>
                <a:cs typeface="Arial" panose="020B0604020202020204" pitchFamily="34" charset="0"/>
              </a:rPr>
              <a:t>Is zowel de vóór als de achterzijde afgeschuind dan noemt men dat ‘winsing’</a:t>
            </a:r>
          </a:p>
        </p:txBody>
      </p:sp>
      <p:cxnSp>
        <p:nvCxnSpPr>
          <p:cNvPr id="10" name="Rechte verbindingslijn met pijl 9"/>
          <p:cNvCxnSpPr/>
          <p:nvPr/>
        </p:nvCxnSpPr>
        <p:spPr>
          <a:xfrm flipH="1">
            <a:off x="1366235" y="1602877"/>
            <a:ext cx="155575" cy="7493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p:cNvCxnSpPr/>
          <p:nvPr/>
        </p:nvCxnSpPr>
        <p:spPr>
          <a:xfrm>
            <a:off x="1510698" y="1602877"/>
            <a:ext cx="3905250" cy="920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2" descr="Pot roede doorsne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0723" y="3834902"/>
            <a:ext cx="2317750" cy="1585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Vierkante haak rechts 12"/>
          <p:cNvSpPr/>
          <p:nvPr/>
        </p:nvSpPr>
        <p:spPr>
          <a:xfrm rot="16560000">
            <a:off x="10331642" y="3521371"/>
            <a:ext cx="128587" cy="1279525"/>
          </a:xfrm>
          <a:prstGeom prst="righ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BE"/>
          </a:p>
        </p:txBody>
      </p:sp>
      <p:sp>
        <p:nvSpPr>
          <p:cNvPr id="14" name="Tekstvak 13"/>
          <p:cNvSpPr txBox="1">
            <a:spLocks noChangeArrowheads="1"/>
          </p:cNvSpPr>
          <p:nvPr/>
        </p:nvSpPr>
        <p:spPr bwMode="auto">
          <a:xfrm>
            <a:off x="10888060" y="3907927"/>
            <a:ext cx="4556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(1)</a:t>
            </a:r>
          </a:p>
        </p:txBody>
      </p:sp>
      <p:pic>
        <p:nvPicPr>
          <p:cNvPr id="15" name="Picture 2" descr="Afbeeldingsresultaten voor biljoen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5710" y="1377452"/>
            <a:ext cx="30765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kstvak 15"/>
          <p:cNvSpPr txBox="1">
            <a:spLocks noChangeArrowheads="1"/>
          </p:cNvSpPr>
          <p:nvPr/>
        </p:nvSpPr>
        <p:spPr bwMode="auto">
          <a:xfrm>
            <a:off x="8595710" y="3136402"/>
            <a:ext cx="30527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latin typeface="Arial" panose="020B0604020202020204" pitchFamily="34" charset="0"/>
                <a:cs typeface="Arial" panose="020B0604020202020204" pitchFamily="34" charset="0"/>
              </a:rPr>
              <a:t>Oude potroede bij Uitwijkse molen</a:t>
            </a:r>
          </a:p>
        </p:txBody>
      </p:sp>
      <p:sp>
        <p:nvSpPr>
          <p:cNvPr id="17" name="Tekstvak 30"/>
          <p:cNvSpPr txBox="1">
            <a:spLocks noChangeArrowheads="1"/>
          </p:cNvSpPr>
          <p:nvPr/>
        </p:nvSpPr>
        <p:spPr bwMode="auto">
          <a:xfrm>
            <a:off x="716948" y="3658690"/>
            <a:ext cx="40989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900">
                <a:latin typeface="Arial" panose="020B0604020202020204" pitchFamily="34" charset="0"/>
                <a:cs typeface="Arial" panose="020B0604020202020204" pitchFamily="34" charset="0"/>
              </a:rPr>
              <a:t>Foto De wieken-Penterbak.nl  </a:t>
            </a:r>
            <a:r>
              <a:rPr lang="nl-BE" altLang="nl-BE" sz="1200">
                <a:latin typeface="Arial" panose="020B0604020202020204" pitchFamily="34" charset="0"/>
                <a:cs typeface="Arial" panose="020B0604020202020204" pitchFamily="34" charset="0"/>
              </a:rPr>
              <a:t>Voor schaalmodel van een Paltrok</a:t>
            </a:r>
            <a:endParaRPr lang="nl-BE" altLang="nl-BE" sz="9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45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1+#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1+#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De zeeg (1)</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13</a:t>
            </a:fld>
            <a:endParaRPr lang="nl-BE"/>
          </a:p>
        </p:txBody>
      </p:sp>
      <p:pic>
        <p:nvPicPr>
          <p:cNvPr id="8" name="Afbeelding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9088" y="1557338"/>
            <a:ext cx="189071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60800" y="2636838"/>
            <a:ext cx="5656263"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vak 5"/>
          <p:cNvSpPr txBox="1">
            <a:spLocks noChangeArrowheads="1"/>
          </p:cNvSpPr>
          <p:nvPr/>
        </p:nvSpPr>
        <p:spPr bwMode="auto">
          <a:xfrm>
            <a:off x="2822575" y="1524000"/>
            <a:ext cx="86582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a:latin typeface="Arial" panose="020B0604020202020204" pitchFamily="34" charset="0"/>
                <a:cs typeface="Arial" panose="020B0604020202020204" pitchFamily="34" charset="0"/>
              </a:rPr>
              <a:t>De stand van de hekstokken verloopt volgens een schroefvorm, de zeeg. Bij de top staan de heklatten naar voor (- 6 tot 0° ), naar de askop toe geleidelijk aan naar achter (diepste punt + max 20°) om tegen de askop terug naar voor te komen</a:t>
            </a:r>
          </a:p>
        </p:txBody>
      </p:sp>
      <p:sp>
        <p:nvSpPr>
          <p:cNvPr id="11" name="Tekstvak 8"/>
          <p:cNvSpPr txBox="1">
            <a:spLocks noChangeArrowheads="1"/>
          </p:cNvSpPr>
          <p:nvPr/>
        </p:nvSpPr>
        <p:spPr bwMode="auto">
          <a:xfrm>
            <a:off x="439738" y="5238750"/>
            <a:ext cx="19986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latin typeface="Arial" panose="020B0604020202020204" pitchFamily="34" charset="0"/>
                <a:cs typeface="Arial" panose="020B0604020202020204" pitchFamily="34" charset="0"/>
              </a:rPr>
              <a:t>Vierde hekstok is 0°</a:t>
            </a:r>
          </a:p>
        </p:txBody>
      </p:sp>
      <p:cxnSp>
        <p:nvCxnSpPr>
          <p:cNvPr id="12" name="Rechte verbindingslijn met pijl 11"/>
          <p:cNvCxnSpPr>
            <a:stCxn id="11" idx="3"/>
          </p:cNvCxnSpPr>
          <p:nvPr/>
        </p:nvCxnSpPr>
        <p:spPr>
          <a:xfrm flipV="1">
            <a:off x="2438400" y="3613150"/>
            <a:ext cx="2405063" cy="17938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kstvak 11"/>
          <p:cNvSpPr txBox="1">
            <a:spLocks noChangeArrowheads="1"/>
          </p:cNvSpPr>
          <p:nvPr/>
        </p:nvSpPr>
        <p:spPr bwMode="auto">
          <a:xfrm>
            <a:off x="146050" y="4594225"/>
            <a:ext cx="2755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latin typeface="Arial" panose="020B0604020202020204" pitchFamily="34" charset="0"/>
                <a:cs typeface="Arial" panose="020B0604020202020204" pitchFamily="34" charset="0"/>
              </a:rPr>
              <a:t>Eerste hekstok is - 4 tot – 6°  </a:t>
            </a:r>
          </a:p>
        </p:txBody>
      </p:sp>
      <p:cxnSp>
        <p:nvCxnSpPr>
          <p:cNvPr id="14" name="Rechte verbindingslijn met pijl 13"/>
          <p:cNvCxnSpPr>
            <a:stCxn id="13" idx="3"/>
          </p:cNvCxnSpPr>
          <p:nvPr/>
        </p:nvCxnSpPr>
        <p:spPr>
          <a:xfrm flipV="1">
            <a:off x="2901950" y="3702050"/>
            <a:ext cx="1422400" cy="10620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14"/>
          <p:cNvCxnSpPr/>
          <p:nvPr/>
        </p:nvCxnSpPr>
        <p:spPr>
          <a:xfrm flipV="1">
            <a:off x="4402138" y="2946400"/>
            <a:ext cx="3895725" cy="75565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p:cNvCxnSpPr/>
          <p:nvPr/>
        </p:nvCxnSpPr>
        <p:spPr>
          <a:xfrm>
            <a:off x="6942138" y="2946400"/>
            <a:ext cx="0" cy="2524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p:cNvCxnSpPr/>
          <p:nvPr/>
        </p:nvCxnSpPr>
        <p:spPr>
          <a:xfrm rot="10800000">
            <a:off x="6942138" y="3360738"/>
            <a:ext cx="0" cy="2524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kstvak 17"/>
          <p:cNvSpPr txBox="1">
            <a:spLocks noChangeArrowheads="1"/>
          </p:cNvSpPr>
          <p:nvPr/>
        </p:nvSpPr>
        <p:spPr bwMode="auto">
          <a:xfrm>
            <a:off x="9618663" y="3454400"/>
            <a:ext cx="2312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t>Diepste punt  max 20°</a:t>
            </a:r>
          </a:p>
        </p:txBody>
      </p:sp>
      <p:cxnSp>
        <p:nvCxnSpPr>
          <p:cNvPr id="19" name="Rechte verbindingslijn met pijl 18"/>
          <p:cNvCxnSpPr>
            <a:stCxn id="18" idx="1"/>
          </p:cNvCxnSpPr>
          <p:nvPr/>
        </p:nvCxnSpPr>
        <p:spPr>
          <a:xfrm flipH="1" flipV="1">
            <a:off x="6942138" y="3198813"/>
            <a:ext cx="2676525" cy="4397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Vierkante haak links 19"/>
          <p:cNvSpPr/>
          <p:nvPr/>
        </p:nvSpPr>
        <p:spPr>
          <a:xfrm rot="4740000">
            <a:off x="7847013" y="2590800"/>
            <a:ext cx="107950" cy="720725"/>
          </a:xfrm>
          <a:prstGeom prst="lef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BE" dirty="0"/>
          </a:p>
        </p:txBody>
      </p:sp>
      <p:sp>
        <p:nvSpPr>
          <p:cNvPr id="21" name="Tekstvak 20"/>
          <p:cNvSpPr txBox="1">
            <a:spLocks noChangeArrowheads="1"/>
          </p:cNvSpPr>
          <p:nvPr/>
        </p:nvSpPr>
        <p:spPr bwMode="auto">
          <a:xfrm>
            <a:off x="9594850" y="2573338"/>
            <a:ext cx="2540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t>Naar de askop toe terug voorwaarts</a:t>
            </a:r>
          </a:p>
        </p:txBody>
      </p:sp>
      <p:cxnSp>
        <p:nvCxnSpPr>
          <p:cNvPr id="22" name="Rechte verbindingslijn met pijl 21"/>
          <p:cNvCxnSpPr>
            <a:stCxn id="21" idx="1"/>
          </p:cNvCxnSpPr>
          <p:nvPr/>
        </p:nvCxnSpPr>
        <p:spPr>
          <a:xfrm flipH="1">
            <a:off x="8012113" y="2897188"/>
            <a:ext cx="1582737" cy="492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499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1+#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1+#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1+#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1+#ppt_w/2"/>
                                          </p:val>
                                        </p:tav>
                                        <p:tav tm="100000">
                                          <p:val>
                                            <p:strVal val="#ppt_x"/>
                                          </p:val>
                                        </p:tav>
                                      </p:tavLst>
                                    </p:anim>
                                    <p:anim calcmode="lin" valueType="num">
                                      <p:cBhvr additive="base">
                                        <p:cTn id="46" dur="500" fill="hold"/>
                                        <p:tgtEl>
                                          <p:spTgt spid="20"/>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1+#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1+#ppt_w/2"/>
                                          </p:val>
                                        </p:tav>
                                        <p:tav tm="100000">
                                          <p:val>
                                            <p:strVal val="#ppt_x"/>
                                          </p:val>
                                        </p:tav>
                                      </p:tavLst>
                                    </p:anim>
                                    <p:anim calcmode="lin" valueType="num">
                                      <p:cBhvr additive="base">
                                        <p:cTn id="54"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8" grpId="0"/>
      <p:bldP spid="20" grpId="0" animBg="1"/>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De zeeg (2)</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14</a:t>
            </a:fld>
            <a:endParaRPr lang="nl-BE"/>
          </a:p>
        </p:txBody>
      </p:sp>
      <p:sp>
        <p:nvSpPr>
          <p:cNvPr id="8" name="Tekstvak 1"/>
          <p:cNvSpPr txBox="1">
            <a:spLocks noChangeArrowheads="1"/>
          </p:cNvSpPr>
          <p:nvPr/>
        </p:nvSpPr>
        <p:spPr bwMode="auto">
          <a:xfrm>
            <a:off x="395288" y="1017671"/>
            <a:ext cx="114236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De diepte van de zeeg, de schoot, bepaald de kracht van het gevlucht.</a:t>
            </a:r>
          </a:p>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Pelmolens, houtzaagmolens en poldermolens hebben veel kracht nodig en hebben een </a:t>
            </a:r>
            <a:r>
              <a:rPr lang="nl-BE" altLang="nl-BE" sz="1800" b="1" dirty="0">
                <a:latin typeface="Arial" panose="020B0604020202020204" pitchFamily="34" charset="0"/>
                <a:cs typeface="Arial" panose="020B0604020202020204" pitchFamily="34" charset="0"/>
              </a:rPr>
              <a:t>diepe</a:t>
            </a:r>
            <a:r>
              <a:rPr lang="nl-BE" altLang="nl-BE" sz="1800" dirty="0">
                <a:latin typeface="Arial" panose="020B0604020202020204" pitchFamily="34" charset="0"/>
                <a:cs typeface="Arial" panose="020B0604020202020204" pitchFamily="34" charset="0"/>
              </a:rPr>
              <a:t> zeeg</a:t>
            </a:r>
          </a:p>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Korenmolens en vooral oliemolens hebben minder kracht nodig dus een eerder </a:t>
            </a:r>
            <a:r>
              <a:rPr lang="nl-BE" altLang="nl-BE" sz="1800" b="1" dirty="0">
                <a:latin typeface="Arial" panose="020B0604020202020204" pitchFamily="34" charset="0"/>
                <a:cs typeface="Arial" panose="020B0604020202020204" pitchFamily="34" charset="0"/>
              </a:rPr>
              <a:t>vlakke </a:t>
            </a:r>
            <a:r>
              <a:rPr lang="nl-BE" altLang="nl-BE" sz="1800" dirty="0">
                <a:latin typeface="Arial" panose="020B0604020202020204" pitchFamily="34" charset="0"/>
                <a:cs typeface="Arial" panose="020B0604020202020204" pitchFamily="34" charset="0"/>
              </a:rPr>
              <a:t>zeeg</a:t>
            </a:r>
          </a:p>
        </p:txBody>
      </p:sp>
      <p:sp>
        <p:nvSpPr>
          <p:cNvPr id="9" name="Tekstvak 8"/>
          <p:cNvSpPr txBox="1"/>
          <p:nvPr/>
        </p:nvSpPr>
        <p:spPr>
          <a:xfrm>
            <a:off x="1228725" y="2311483"/>
            <a:ext cx="4321175" cy="2160588"/>
          </a:xfrm>
          <a:prstGeom prst="rect">
            <a:avLst/>
          </a:prstGeom>
          <a:noFill/>
          <a:ln>
            <a:solidFill>
              <a:schemeClr val="tx1"/>
            </a:solidFill>
          </a:ln>
        </p:spPr>
        <p:txBody>
          <a:bodyPr>
            <a:spAutoFit/>
          </a:bodyPr>
          <a:lstStyle/>
          <a:p>
            <a:pPr>
              <a:defRPr/>
            </a:pPr>
            <a:r>
              <a:rPr lang="nl-BE" dirty="0">
                <a:latin typeface="Arial" panose="020B0604020202020204" pitchFamily="34" charset="0"/>
                <a:cs typeface="Arial" panose="020B0604020202020204" pitchFamily="34" charset="0"/>
              </a:rPr>
              <a:t>Vlakke zeeg </a:t>
            </a:r>
            <a:r>
              <a:rPr lang="nl-BE" sz="1400" dirty="0">
                <a:latin typeface="Arial" panose="020B0604020202020204" pitchFamily="34" charset="0"/>
                <a:cs typeface="Arial" panose="020B0604020202020204" pitchFamily="34" charset="0"/>
              </a:rPr>
              <a:t>(Oud Vlaams)</a:t>
            </a:r>
          </a:p>
          <a:p>
            <a:pPr>
              <a:defRPr/>
            </a:pPr>
            <a:r>
              <a:rPr lang="nl-BE" sz="1600" dirty="0">
                <a:latin typeface="Arial" panose="020B0604020202020204" pitchFamily="34" charset="0"/>
                <a:cs typeface="Arial" panose="020B0604020202020204" pitchFamily="34" charset="0"/>
              </a:rPr>
              <a:t>Buitenroede		Binnenroede</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1</a:t>
            </a:r>
            <a:r>
              <a:rPr lang="nl-BE" sz="1400" baseline="30000" dirty="0">
                <a:latin typeface="Arial" panose="020B0604020202020204" pitchFamily="34" charset="0"/>
                <a:cs typeface="Arial" panose="020B0604020202020204" pitchFamily="34" charset="0"/>
              </a:rPr>
              <a:t>ste</a:t>
            </a:r>
            <a:r>
              <a:rPr lang="nl-BE" sz="1400" dirty="0">
                <a:latin typeface="Arial" panose="020B0604020202020204" pitchFamily="34" charset="0"/>
                <a:cs typeface="Arial" panose="020B0604020202020204" pitchFamily="34" charset="0"/>
              </a:rPr>
              <a:t>     0°		-  2 ½ °</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4</a:t>
            </a:r>
            <a:r>
              <a:rPr lang="nl-BE" sz="1400" baseline="30000" dirty="0">
                <a:latin typeface="Arial" panose="020B0604020202020204" pitchFamily="34" charset="0"/>
                <a:cs typeface="Arial" panose="020B0604020202020204" pitchFamily="34" charset="0"/>
              </a:rPr>
              <a:t>de </a:t>
            </a:r>
            <a:r>
              <a:rPr lang="nl-BE" sz="1400" dirty="0">
                <a:latin typeface="Arial" panose="020B0604020202020204" pitchFamily="34" charset="0"/>
                <a:cs typeface="Arial" panose="020B0604020202020204" pitchFamily="34" charset="0"/>
              </a:rPr>
              <a:t>  + 3°		+ 3/4 °</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10</a:t>
            </a:r>
            <a:r>
              <a:rPr lang="nl-BE" sz="1400" baseline="30000" dirty="0">
                <a:latin typeface="Arial" panose="020B0604020202020204" pitchFamily="34" charset="0"/>
                <a:cs typeface="Arial" panose="020B0604020202020204" pitchFamily="34" charset="0"/>
              </a:rPr>
              <a:t>de </a:t>
            </a:r>
            <a:r>
              <a:rPr lang="nl-BE" sz="1400" dirty="0">
                <a:latin typeface="Arial" panose="020B0604020202020204" pitchFamily="34" charset="0"/>
                <a:cs typeface="Arial" panose="020B0604020202020204" pitchFamily="34" charset="0"/>
              </a:rPr>
              <a:t>+ 6 </a:t>
            </a:r>
            <a:r>
              <a:rPr lang="nl-BE" sz="1400" baseline="30000" dirty="0">
                <a:latin typeface="Arial" panose="020B0604020202020204" pitchFamily="34" charset="0"/>
                <a:cs typeface="Arial" panose="020B0604020202020204" pitchFamily="34" charset="0"/>
              </a:rPr>
              <a:t>1</a:t>
            </a:r>
            <a:r>
              <a:rPr lang="nl-BE" sz="1400" dirty="0">
                <a:latin typeface="Arial" panose="020B0604020202020204" pitchFamily="34" charset="0"/>
                <a:cs typeface="Arial" panose="020B0604020202020204" pitchFamily="34" charset="0"/>
              </a:rPr>
              <a:t>/</a:t>
            </a:r>
            <a:r>
              <a:rPr lang="nl-BE" sz="1400" baseline="-25000" dirty="0">
                <a:latin typeface="Arial" panose="020B0604020202020204" pitchFamily="34" charset="0"/>
                <a:cs typeface="Arial" panose="020B0604020202020204" pitchFamily="34" charset="0"/>
              </a:rPr>
              <a:t>3</a:t>
            </a:r>
            <a:r>
              <a:rPr lang="nl-BE" sz="1400" dirty="0">
                <a:latin typeface="Arial" panose="020B0604020202020204" pitchFamily="34" charset="0"/>
                <a:cs typeface="Arial" panose="020B0604020202020204" pitchFamily="34" charset="0"/>
              </a:rPr>
              <a:t>°		+ 5°</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15</a:t>
            </a:r>
            <a:r>
              <a:rPr lang="nl-BE" sz="1400" baseline="30000" dirty="0">
                <a:latin typeface="Arial" panose="020B0604020202020204" pitchFamily="34" charset="0"/>
                <a:cs typeface="Arial" panose="020B0604020202020204" pitchFamily="34" charset="0"/>
              </a:rPr>
              <a:t>de</a:t>
            </a:r>
            <a:r>
              <a:rPr lang="nl-BE" sz="1400" dirty="0">
                <a:latin typeface="Arial" panose="020B0604020202020204" pitchFamily="34" charset="0"/>
                <a:cs typeface="Arial" panose="020B0604020202020204" pitchFamily="34" charset="0"/>
              </a:rPr>
              <a:t> + 9 ½°		+ 9°</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20</a:t>
            </a:r>
            <a:r>
              <a:rPr lang="nl-BE" sz="1400" baseline="30000" dirty="0">
                <a:latin typeface="Arial" panose="020B0604020202020204" pitchFamily="34" charset="0"/>
                <a:cs typeface="Arial" panose="020B0604020202020204" pitchFamily="34" charset="0"/>
              </a:rPr>
              <a:t>ste</a:t>
            </a:r>
            <a:r>
              <a:rPr lang="nl-BE" sz="1400" dirty="0">
                <a:latin typeface="Arial" panose="020B0604020202020204" pitchFamily="34" charset="0"/>
                <a:cs typeface="Arial" panose="020B0604020202020204" pitchFamily="34" charset="0"/>
              </a:rPr>
              <a:t> +12°		+ 12°</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25</a:t>
            </a:r>
            <a:r>
              <a:rPr lang="nl-BE" sz="1400" baseline="30000" dirty="0">
                <a:latin typeface="Arial" panose="020B0604020202020204" pitchFamily="34" charset="0"/>
                <a:cs typeface="Arial" panose="020B0604020202020204" pitchFamily="34" charset="0"/>
              </a:rPr>
              <a:t>ste</a:t>
            </a:r>
            <a:r>
              <a:rPr lang="nl-BE" sz="1400" dirty="0">
                <a:latin typeface="Arial" panose="020B0604020202020204" pitchFamily="34" charset="0"/>
                <a:cs typeface="Arial" panose="020B0604020202020204" pitchFamily="34" charset="0"/>
              </a:rPr>
              <a:t> +13 ½°		+ 13 ½°</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30</a:t>
            </a:r>
            <a:r>
              <a:rPr lang="nl-BE" sz="1400" baseline="30000" dirty="0">
                <a:latin typeface="Arial" panose="020B0604020202020204" pitchFamily="34" charset="0"/>
                <a:cs typeface="Arial" panose="020B0604020202020204" pitchFamily="34" charset="0"/>
              </a:rPr>
              <a:t>ste</a:t>
            </a:r>
            <a:r>
              <a:rPr lang="nl-BE" sz="1400" dirty="0">
                <a:latin typeface="Arial" panose="020B0604020202020204" pitchFamily="34" charset="0"/>
                <a:cs typeface="Arial" panose="020B0604020202020204" pitchFamily="34" charset="0"/>
              </a:rPr>
              <a:t> +14 ½°		+13°</a:t>
            </a:r>
          </a:p>
        </p:txBody>
      </p:sp>
      <p:sp>
        <p:nvSpPr>
          <p:cNvPr id="10" name="Rechthoek 9"/>
          <p:cNvSpPr/>
          <p:nvPr/>
        </p:nvSpPr>
        <p:spPr>
          <a:xfrm>
            <a:off x="6831013" y="2311483"/>
            <a:ext cx="4321175" cy="2159000"/>
          </a:xfrm>
          <a:prstGeom prst="rect">
            <a:avLst/>
          </a:prstGeom>
          <a:ln>
            <a:solidFill>
              <a:schemeClr val="tx1"/>
            </a:solidFill>
          </a:ln>
        </p:spPr>
        <p:txBody>
          <a:bodyPr>
            <a:spAutoFit/>
          </a:bodyPr>
          <a:lstStyle/>
          <a:p>
            <a:pPr>
              <a:defRPr/>
            </a:pPr>
            <a:r>
              <a:rPr lang="nl-BE" dirty="0">
                <a:latin typeface="Arial" panose="020B0604020202020204" pitchFamily="34" charset="0"/>
                <a:cs typeface="Arial" panose="020B0604020202020204" pitchFamily="34" charset="0"/>
              </a:rPr>
              <a:t>Diepe zeeg </a:t>
            </a:r>
            <a:r>
              <a:rPr lang="nl-BE" sz="1400" dirty="0">
                <a:latin typeface="Arial" panose="020B0604020202020204" pitchFamily="34" charset="0"/>
                <a:cs typeface="Arial" panose="020B0604020202020204" pitchFamily="34" charset="0"/>
              </a:rPr>
              <a:t>(Oud Hollands) </a:t>
            </a:r>
          </a:p>
          <a:p>
            <a:pPr>
              <a:defRPr/>
            </a:pPr>
            <a:r>
              <a:rPr lang="nl-BE" sz="1600" dirty="0">
                <a:latin typeface="Arial" panose="020B0604020202020204" pitchFamily="34" charset="0"/>
                <a:cs typeface="Arial" panose="020B0604020202020204" pitchFamily="34" charset="0"/>
              </a:rPr>
              <a:t>Buitenroede		Binnenroede</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1</a:t>
            </a:r>
            <a:r>
              <a:rPr lang="nl-BE" sz="1400" baseline="30000" dirty="0">
                <a:latin typeface="Arial" panose="020B0604020202020204" pitchFamily="34" charset="0"/>
                <a:cs typeface="Arial" panose="020B0604020202020204" pitchFamily="34" charset="0"/>
              </a:rPr>
              <a:t>ste</a:t>
            </a:r>
            <a:r>
              <a:rPr lang="nl-BE" sz="1400" dirty="0">
                <a:latin typeface="Arial" panose="020B0604020202020204" pitchFamily="34" charset="0"/>
                <a:cs typeface="Arial" panose="020B0604020202020204" pitchFamily="34" charset="0"/>
              </a:rPr>
              <a:t>     -5°		-  6 °</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4</a:t>
            </a:r>
            <a:r>
              <a:rPr lang="nl-BE" sz="1400" baseline="30000" dirty="0">
                <a:latin typeface="Arial" panose="020B0604020202020204" pitchFamily="34" charset="0"/>
                <a:cs typeface="Arial" panose="020B0604020202020204" pitchFamily="34" charset="0"/>
              </a:rPr>
              <a:t>de </a:t>
            </a:r>
            <a:r>
              <a:rPr lang="nl-BE" sz="1400" dirty="0">
                <a:latin typeface="Arial" panose="020B0604020202020204" pitchFamily="34" charset="0"/>
                <a:cs typeface="Arial" panose="020B0604020202020204" pitchFamily="34" charset="0"/>
              </a:rPr>
              <a:t>     0°		   0 °</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10</a:t>
            </a:r>
            <a:r>
              <a:rPr lang="nl-BE" sz="1400" baseline="30000" dirty="0">
                <a:latin typeface="Arial" panose="020B0604020202020204" pitchFamily="34" charset="0"/>
                <a:cs typeface="Arial" panose="020B0604020202020204" pitchFamily="34" charset="0"/>
              </a:rPr>
              <a:t>de  </a:t>
            </a:r>
            <a:r>
              <a:rPr lang="nl-BE" sz="1400" dirty="0">
                <a:latin typeface="Arial" panose="020B0604020202020204" pitchFamily="34" charset="0"/>
                <a:cs typeface="Arial" panose="020B0604020202020204" pitchFamily="34" charset="0"/>
              </a:rPr>
              <a:t>+ 8</a:t>
            </a:r>
            <a:r>
              <a:rPr lang="nl-BE" sz="1400" baseline="30000" dirty="0">
                <a:latin typeface="Arial" panose="020B0604020202020204" pitchFamily="34" charset="0"/>
                <a:cs typeface="Arial" panose="020B0604020202020204" pitchFamily="34" charset="0"/>
              </a:rPr>
              <a:t>1</a:t>
            </a:r>
            <a:r>
              <a:rPr lang="nl-BE" sz="1400" dirty="0">
                <a:latin typeface="Arial" panose="020B0604020202020204" pitchFamily="34" charset="0"/>
                <a:cs typeface="Arial" panose="020B0604020202020204" pitchFamily="34" charset="0"/>
              </a:rPr>
              <a:t>/</a:t>
            </a:r>
            <a:r>
              <a:rPr lang="nl-BE" sz="1400" baseline="-25000" dirty="0">
                <a:latin typeface="Arial" panose="020B0604020202020204" pitchFamily="34" charset="0"/>
                <a:cs typeface="Arial" panose="020B0604020202020204" pitchFamily="34" charset="0"/>
              </a:rPr>
              <a:t>3</a:t>
            </a:r>
            <a:r>
              <a:rPr lang="nl-BE" sz="1400" dirty="0">
                <a:latin typeface="Arial" panose="020B0604020202020204" pitchFamily="34" charset="0"/>
                <a:cs typeface="Arial" panose="020B0604020202020204" pitchFamily="34" charset="0"/>
              </a:rPr>
              <a:t>°		+ 8</a:t>
            </a:r>
            <a:r>
              <a:rPr lang="nl-BE" sz="1400" baseline="30000" dirty="0">
                <a:latin typeface="Arial" panose="020B0604020202020204" pitchFamily="34" charset="0"/>
                <a:cs typeface="Arial" panose="020B0604020202020204" pitchFamily="34" charset="0"/>
              </a:rPr>
              <a:t>1</a:t>
            </a:r>
            <a:r>
              <a:rPr lang="nl-BE" sz="1400" dirty="0">
                <a:latin typeface="Arial" panose="020B0604020202020204" pitchFamily="34" charset="0"/>
                <a:cs typeface="Arial" panose="020B0604020202020204" pitchFamily="34" charset="0"/>
              </a:rPr>
              <a:t>/</a:t>
            </a:r>
            <a:r>
              <a:rPr lang="nl-BE" sz="1400" baseline="-25000" dirty="0">
                <a:latin typeface="Arial" panose="020B0604020202020204" pitchFamily="34" charset="0"/>
                <a:cs typeface="Arial" panose="020B0604020202020204" pitchFamily="34" charset="0"/>
              </a:rPr>
              <a:t>3</a:t>
            </a:r>
            <a:r>
              <a:rPr lang="nl-BE" sz="1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15</a:t>
            </a:r>
            <a:r>
              <a:rPr lang="nl-BE" sz="1400" baseline="30000" dirty="0">
                <a:latin typeface="Arial" panose="020B0604020202020204" pitchFamily="34" charset="0"/>
                <a:cs typeface="Arial" panose="020B0604020202020204" pitchFamily="34" charset="0"/>
              </a:rPr>
              <a:t>de </a:t>
            </a:r>
            <a:r>
              <a:rPr lang="nl-BE" sz="1400" dirty="0">
                <a:latin typeface="Arial" panose="020B0604020202020204" pitchFamily="34" charset="0"/>
                <a:cs typeface="Arial" panose="020B0604020202020204" pitchFamily="34" charset="0"/>
              </a:rPr>
              <a:t> +12</a:t>
            </a:r>
            <a:r>
              <a:rPr lang="nl-BE" sz="1400" baseline="30000" dirty="0">
                <a:latin typeface="Arial" panose="020B0604020202020204" pitchFamily="34" charset="0"/>
                <a:cs typeface="Arial" panose="020B0604020202020204" pitchFamily="34" charset="0"/>
              </a:rPr>
              <a:t> 1</a:t>
            </a:r>
            <a:r>
              <a:rPr lang="nl-BE" sz="1400" dirty="0">
                <a:latin typeface="Arial" panose="020B0604020202020204" pitchFamily="34" charset="0"/>
                <a:cs typeface="Arial" panose="020B0604020202020204" pitchFamily="34" charset="0"/>
              </a:rPr>
              <a:t>/</a:t>
            </a:r>
            <a:r>
              <a:rPr lang="nl-BE" sz="1400" baseline="-25000" dirty="0">
                <a:latin typeface="Arial" panose="020B0604020202020204" pitchFamily="34" charset="0"/>
                <a:cs typeface="Arial" panose="020B0604020202020204" pitchFamily="34" charset="0"/>
              </a:rPr>
              <a:t>3</a:t>
            </a:r>
            <a:r>
              <a:rPr lang="nl-BE" sz="1400" dirty="0">
                <a:latin typeface="Arial" panose="020B0604020202020204" pitchFamily="34" charset="0"/>
                <a:cs typeface="Arial" panose="020B0604020202020204" pitchFamily="34" charset="0"/>
              </a:rPr>
              <a:t> °		+ 12</a:t>
            </a:r>
            <a:r>
              <a:rPr lang="nl-BE" sz="1400" baseline="30000" dirty="0">
                <a:latin typeface="Arial" panose="020B0604020202020204" pitchFamily="34" charset="0"/>
                <a:cs typeface="Arial" panose="020B0604020202020204" pitchFamily="34" charset="0"/>
              </a:rPr>
              <a:t>2</a:t>
            </a:r>
            <a:r>
              <a:rPr lang="nl-BE" sz="1400" dirty="0">
                <a:latin typeface="Arial" panose="020B0604020202020204" pitchFamily="34" charset="0"/>
                <a:cs typeface="Arial" panose="020B0604020202020204" pitchFamily="34" charset="0"/>
              </a:rPr>
              <a:t>/</a:t>
            </a:r>
            <a:r>
              <a:rPr lang="nl-BE" sz="1400" baseline="-25000" dirty="0">
                <a:latin typeface="Arial" panose="020B0604020202020204" pitchFamily="34" charset="0"/>
                <a:cs typeface="Arial" panose="020B0604020202020204" pitchFamily="34" charset="0"/>
              </a:rPr>
              <a:t>3</a:t>
            </a:r>
            <a:r>
              <a:rPr lang="nl-BE" sz="1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20</a:t>
            </a:r>
            <a:r>
              <a:rPr lang="nl-BE" sz="1400" baseline="30000" dirty="0">
                <a:latin typeface="Arial" panose="020B0604020202020204" pitchFamily="34" charset="0"/>
                <a:cs typeface="Arial" panose="020B0604020202020204" pitchFamily="34" charset="0"/>
              </a:rPr>
              <a:t>ste</a:t>
            </a:r>
            <a:r>
              <a:rPr lang="nl-BE" sz="1400" dirty="0">
                <a:latin typeface="Arial" panose="020B0604020202020204" pitchFamily="34" charset="0"/>
                <a:cs typeface="Arial" panose="020B0604020202020204" pitchFamily="34" charset="0"/>
              </a:rPr>
              <a:t> +14 ½		+ 15°</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25</a:t>
            </a:r>
            <a:r>
              <a:rPr lang="nl-BE" sz="1400" baseline="30000" dirty="0">
                <a:latin typeface="Arial" panose="020B0604020202020204" pitchFamily="34" charset="0"/>
                <a:cs typeface="Arial" panose="020B0604020202020204" pitchFamily="34" charset="0"/>
              </a:rPr>
              <a:t>ste</a:t>
            </a:r>
            <a:r>
              <a:rPr lang="nl-BE" sz="1400" dirty="0">
                <a:latin typeface="Arial" panose="020B0604020202020204" pitchFamily="34" charset="0"/>
                <a:cs typeface="Arial" panose="020B0604020202020204" pitchFamily="34" charset="0"/>
              </a:rPr>
              <a:t> +15°		+ 15°</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30</a:t>
            </a:r>
            <a:r>
              <a:rPr lang="nl-BE" sz="1400" baseline="30000" dirty="0">
                <a:latin typeface="Arial" panose="020B0604020202020204" pitchFamily="34" charset="0"/>
                <a:cs typeface="Arial" panose="020B0604020202020204" pitchFamily="34" charset="0"/>
              </a:rPr>
              <a:t>ste</a:t>
            </a:r>
            <a:r>
              <a:rPr lang="nl-BE" sz="1400" dirty="0">
                <a:latin typeface="Arial" panose="020B0604020202020204" pitchFamily="34" charset="0"/>
                <a:cs typeface="Arial" panose="020B0604020202020204" pitchFamily="34" charset="0"/>
              </a:rPr>
              <a:t> +14 ½°		+ 12</a:t>
            </a:r>
            <a:r>
              <a:rPr lang="nl-BE" sz="1400" baseline="30000" dirty="0">
                <a:latin typeface="Arial" panose="020B0604020202020204" pitchFamily="34" charset="0"/>
                <a:cs typeface="Arial" panose="020B0604020202020204" pitchFamily="34" charset="0"/>
              </a:rPr>
              <a:t>2</a:t>
            </a:r>
            <a:r>
              <a:rPr lang="nl-BE" sz="1400" dirty="0">
                <a:latin typeface="Arial" panose="020B0604020202020204" pitchFamily="34" charset="0"/>
                <a:cs typeface="Arial" panose="020B0604020202020204" pitchFamily="34" charset="0"/>
              </a:rPr>
              <a:t>/</a:t>
            </a:r>
            <a:r>
              <a:rPr lang="nl-BE" sz="1400" baseline="-25000" dirty="0">
                <a:latin typeface="Arial" panose="020B0604020202020204" pitchFamily="34" charset="0"/>
                <a:cs typeface="Arial" panose="020B0604020202020204" pitchFamily="34" charset="0"/>
              </a:rPr>
              <a:t>3</a:t>
            </a:r>
            <a:r>
              <a:rPr lang="nl-BE" sz="1400" dirty="0">
                <a:latin typeface="Arial" panose="020B0604020202020204" pitchFamily="34" charset="0"/>
                <a:cs typeface="Arial" panose="020B0604020202020204" pitchFamily="34" charset="0"/>
              </a:rPr>
              <a:t>°</a:t>
            </a:r>
          </a:p>
        </p:txBody>
      </p:sp>
      <p:sp>
        <p:nvSpPr>
          <p:cNvPr id="11" name="Tekstvak 5"/>
          <p:cNvSpPr txBox="1">
            <a:spLocks noChangeArrowheads="1"/>
          </p:cNvSpPr>
          <p:nvPr/>
        </p:nvSpPr>
        <p:spPr bwMode="auto">
          <a:xfrm>
            <a:off x="1004888" y="2036846"/>
            <a:ext cx="6299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latin typeface="Arial" panose="020B0604020202020204" pitchFamily="34" charset="0"/>
                <a:cs typeface="Arial" panose="020B0604020202020204" pitchFamily="34" charset="0"/>
              </a:rPr>
              <a:t>Toegepaste zegen bij de firma Verhaeghe, Ruddervoorde W-Vlaanderen</a:t>
            </a:r>
          </a:p>
        </p:txBody>
      </p:sp>
      <p:sp>
        <p:nvSpPr>
          <p:cNvPr id="12" name="Tekstvak 5"/>
          <p:cNvSpPr txBox="1">
            <a:spLocks noChangeArrowheads="1"/>
          </p:cNvSpPr>
          <p:nvPr/>
        </p:nvSpPr>
        <p:spPr bwMode="auto">
          <a:xfrm>
            <a:off x="276225" y="4494296"/>
            <a:ext cx="120904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defRPr/>
            </a:pPr>
            <a:r>
              <a:rPr lang="nl-BE" altLang="nl-BE" sz="1600" dirty="0" smtClean="0">
                <a:solidFill>
                  <a:srgbClr val="FF0000"/>
                </a:solidFill>
                <a:latin typeface="Arial" panose="020B0604020202020204" pitchFamily="34" charset="0"/>
                <a:cs typeface="Arial" panose="020B0604020202020204" pitchFamily="34" charset="0"/>
              </a:rPr>
              <a:t>1. Waarom staan de hekstokken vanaf de 4</a:t>
            </a:r>
            <a:r>
              <a:rPr lang="nl-BE" altLang="nl-BE" sz="1600" baseline="30000" dirty="0" smtClean="0">
                <a:solidFill>
                  <a:srgbClr val="FF0000"/>
                </a:solidFill>
                <a:latin typeface="Arial" panose="020B0604020202020204" pitchFamily="34" charset="0"/>
                <a:cs typeface="Arial" panose="020B0604020202020204" pitchFamily="34" charset="0"/>
              </a:rPr>
              <a:t>de</a:t>
            </a:r>
            <a:r>
              <a:rPr lang="nl-BE" altLang="nl-BE" sz="1600" dirty="0" smtClean="0">
                <a:solidFill>
                  <a:srgbClr val="FF0000"/>
                </a:solidFill>
                <a:latin typeface="Arial" panose="020B0604020202020204" pitchFamily="34" charset="0"/>
                <a:cs typeface="Arial" panose="020B0604020202020204" pitchFamily="34" charset="0"/>
              </a:rPr>
              <a:t> naar achter?</a:t>
            </a:r>
            <a:r>
              <a:rPr lang="nl-BE" altLang="nl-BE" sz="1600" dirty="0" smtClean="0">
                <a:latin typeface="Arial" panose="020B0604020202020204" pitchFamily="34" charset="0"/>
                <a:cs typeface="Arial" panose="020B0604020202020204" pitchFamily="34" charset="0"/>
              </a:rPr>
              <a:t> </a:t>
            </a:r>
          </a:p>
          <a:p>
            <a:pPr>
              <a:lnSpc>
                <a:spcPct val="100000"/>
              </a:lnSpc>
              <a:spcBef>
                <a:spcPct val="0"/>
              </a:spcBef>
              <a:buFont typeface="Arial" panose="020B0604020202020204" pitchFamily="34" charset="0"/>
              <a:buNone/>
              <a:defRPr/>
            </a:pPr>
            <a:r>
              <a:rPr lang="nl-BE" altLang="nl-BE" sz="1600" dirty="0" smtClean="0">
                <a:latin typeface="Arial" panose="020B0604020202020204" pitchFamily="34" charset="0"/>
                <a:cs typeface="Arial" panose="020B0604020202020204" pitchFamily="34" charset="0"/>
              </a:rPr>
              <a:t>	Wind stroomt onder een hoek tegen de wiek en de windkracht drukt de wiek in de draairichting. Kracht is het sterkst tot 	20° (bij + 20° gaat de luchtstroom afhaken, Stall)</a:t>
            </a:r>
          </a:p>
          <a:p>
            <a:pPr marL="342900" indent="-342900">
              <a:lnSpc>
                <a:spcPct val="100000"/>
              </a:lnSpc>
              <a:spcBef>
                <a:spcPct val="0"/>
              </a:spcBef>
              <a:buFont typeface="+mj-lt"/>
              <a:buAutoNum type="arabicPeriod"/>
              <a:defRPr/>
            </a:pPr>
            <a:endParaRPr lang="nl-BE" altLang="nl-BE" sz="1200" dirty="0" smtClean="0">
              <a:latin typeface="Arial" panose="020B0604020202020204" pitchFamily="34" charset="0"/>
              <a:cs typeface="Arial" panose="020B0604020202020204" pitchFamily="34" charset="0"/>
            </a:endParaRPr>
          </a:p>
          <a:p>
            <a:pPr>
              <a:lnSpc>
                <a:spcPct val="100000"/>
              </a:lnSpc>
              <a:spcBef>
                <a:spcPct val="0"/>
              </a:spcBef>
              <a:buFont typeface="Arial" panose="020B0604020202020204" pitchFamily="34" charset="0"/>
              <a:buNone/>
              <a:defRPr/>
            </a:pPr>
            <a:r>
              <a:rPr lang="nl-BE" altLang="nl-BE" sz="1600" dirty="0" smtClean="0">
                <a:solidFill>
                  <a:srgbClr val="FF0000"/>
                </a:solidFill>
                <a:latin typeface="Arial" panose="020B0604020202020204" pitchFamily="34" charset="0"/>
                <a:cs typeface="Arial" panose="020B0604020202020204" pitchFamily="34" charset="0"/>
              </a:rPr>
              <a:t>2. Waarom staan ze in de tip (van 1 tot 4) naar voor? </a:t>
            </a:r>
          </a:p>
          <a:p>
            <a:pPr>
              <a:lnSpc>
                <a:spcPct val="100000"/>
              </a:lnSpc>
              <a:spcBef>
                <a:spcPct val="0"/>
              </a:spcBef>
              <a:buFont typeface="Arial" panose="020B0604020202020204" pitchFamily="34" charset="0"/>
              <a:buNone/>
              <a:defRPr/>
            </a:pPr>
            <a:r>
              <a:rPr lang="nl-BE" altLang="nl-BE" sz="1600" dirty="0" smtClean="0">
                <a:solidFill>
                  <a:srgbClr val="FF0000"/>
                </a:solidFill>
                <a:latin typeface="Arial" panose="020B0604020202020204" pitchFamily="34" charset="0"/>
                <a:cs typeface="Arial" panose="020B0604020202020204" pitchFamily="34" charset="0"/>
              </a:rPr>
              <a:t>	</a:t>
            </a:r>
            <a:r>
              <a:rPr lang="nl-BE" altLang="nl-BE" sz="1600" dirty="0" smtClean="0">
                <a:latin typeface="Arial" panose="020B0604020202020204" pitchFamily="34" charset="0"/>
                <a:cs typeface="Arial" panose="020B0604020202020204" pitchFamily="34" charset="0"/>
              </a:rPr>
              <a:t>Om ongecontroleerd omslaan van de wind te voorkomen (Wing tip vortex, opstaand tippen vliegtuigvleugel)</a:t>
            </a:r>
          </a:p>
        </p:txBody>
      </p:sp>
    </p:spTree>
    <p:extLst>
      <p:ext uri="{BB962C8B-B14F-4D97-AF65-F5344CB8AC3E}">
        <p14:creationId xmlns:p14="http://schemas.microsoft.com/office/powerpoint/2010/main" val="38441715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De askop</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15</a:t>
            </a:fld>
            <a:endParaRPr lang="nl-BE"/>
          </a:p>
        </p:txBody>
      </p:sp>
      <p:pic>
        <p:nvPicPr>
          <p:cNvPr id="8"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4475" y="1642778"/>
            <a:ext cx="565785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5"/>
          <p:cNvSpPr txBox="1">
            <a:spLocks noChangeArrowheads="1"/>
          </p:cNvSpPr>
          <p:nvPr/>
        </p:nvSpPr>
        <p:spPr bwMode="auto">
          <a:xfrm>
            <a:off x="747087" y="1152240"/>
            <a:ext cx="1078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Roeden worden achter elkaar door de askop gestoken en vast gewigd</a:t>
            </a:r>
          </a:p>
        </p:txBody>
      </p:sp>
      <p:sp>
        <p:nvSpPr>
          <p:cNvPr id="10" name="Tekstvak 7"/>
          <p:cNvSpPr txBox="1">
            <a:spLocks noChangeArrowheads="1"/>
          </p:cNvSpPr>
          <p:nvPr/>
        </p:nvSpPr>
        <p:spPr bwMode="auto">
          <a:xfrm>
            <a:off x="170825" y="1888840"/>
            <a:ext cx="145573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u="sng">
                <a:latin typeface="Arial" panose="020B0604020202020204" pitchFamily="34" charset="0"/>
                <a:cs typeface="Arial" panose="020B0604020202020204" pitchFamily="34" charset="0"/>
              </a:rPr>
              <a:t>Buitenroede</a:t>
            </a:r>
          </a:p>
          <a:p>
            <a:pPr>
              <a:lnSpc>
                <a:spcPct val="100000"/>
              </a:lnSpc>
              <a:spcBef>
                <a:spcPct val="0"/>
              </a:spcBef>
              <a:buFontTx/>
              <a:buNone/>
            </a:pPr>
            <a:r>
              <a:rPr lang="nl-BE" altLang="nl-BE" sz="1400">
                <a:latin typeface="Arial" panose="020B0604020202020204" pitchFamily="34" charset="0"/>
                <a:cs typeface="Arial" panose="020B0604020202020204" pitchFamily="34" charset="0"/>
              </a:rPr>
              <a:t>Het verst van het aslager</a:t>
            </a:r>
          </a:p>
        </p:txBody>
      </p:sp>
      <p:sp>
        <p:nvSpPr>
          <p:cNvPr id="11" name="Tekstvak 10"/>
          <p:cNvSpPr txBox="1">
            <a:spLocks noChangeArrowheads="1"/>
          </p:cNvSpPr>
          <p:nvPr/>
        </p:nvSpPr>
        <p:spPr bwMode="auto">
          <a:xfrm>
            <a:off x="170825" y="4438365"/>
            <a:ext cx="15462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u="sng">
                <a:latin typeface="Arial" panose="020B0604020202020204" pitchFamily="34" charset="0"/>
                <a:cs typeface="Arial" panose="020B0604020202020204" pitchFamily="34" charset="0"/>
              </a:rPr>
              <a:t>Binnenroede</a:t>
            </a:r>
          </a:p>
          <a:p>
            <a:pPr>
              <a:lnSpc>
                <a:spcPct val="100000"/>
              </a:lnSpc>
              <a:spcBef>
                <a:spcPct val="0"/>
              </a:spcBef>
              <a:buFontTx/>
              <a:buNone/>
            </a:pPr>
            <a:r>
              <a:rPr lang="nl-BE" altLang="nl-BE" sz="1400">
                <a:latin typeface="Arial" panose="020B0604020202020204" pitchFamily="34" charset="0"/>
                <a:cs typeface="Arial" panose="020B0604020202020204" pitchFamily="34" charset="0"/>
              </a:rPr>
              <a:t>Het dichtst tegen bij het aslager</a:t>
            </a:r>
          </a:p>
        </p:txBody>
      </p:sp>
      <p:cxnSp>
        <p:nvCxnSpPr>
          <p:cNvPr id="12" name="Rechte verbindingslijn met pijl 11"/>
          <p:cNvCxnSpPr>
            <a:stCxn id="11" idx="3"/>
          </p:cNvCxnSpPr>
          <p:nvPr/>
        </p:nvCxnSpPr>
        <p:spPr>
          <a:xfrm flipV="1">
            <a:off x="1717050" y="4379628"/>
            <a:ext cx="3659187" cy="4587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kstvak 13"/>
          <p:cNvSpPr txBox="1">
            <a:spLocks noChangeArrowheads="1"/>
          </p:cNvSpPr>
          <p:nvPr/>
        </p:nvSpPr>
        <p:spPr bwMode="auto">
          <a:xfrm>
            <a:off x="8646487" y="3514440"/>
            <a:ext cx="3171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u="sng">
                <a:latin typeface="Arial" panose="020B0604020202020204" pitchFamily="34" charset="0"/>
                <a:cs typeface="Arial" panose="020B0604020202020204" pitchFamily="34" charset="0"/>
              </a:rPr>
              <a:t>Keerklossen</a:t>
            </a:r>
          </a:p>
          <a:p>
            <a:pPr>
              <a:lnSpc>
                <a:spcPct val="100000"/>
              </a:lnSpc>
              <a:spcBef>
                <a:spcPct val="0"/>
              </a:spcBef>
              <a:buFontTx/>
              <a:buNone/>
            </a:pPr>
            <a:r>
              <a:rPr lang="nl-BE" altLang="nl-BE" sz="1400">
                <a:latin typeface="Arial" panose="020B0604020202020204" pitchFamily="34" charset="0"/>
                <a:cs typeface="Arial" panose="020B0604020202020204" pitchFamily="34" charset="0"/>
              </a:rPr>
              <a:t>2 per roede. Moeten voorkomen dat de roeden door de askop schuiven als de wiggen los komen </a:t>
            </a:r>
          </a:p>
        </p:txBody>
      </p:sp>
      <p:cxnSp>
        <p:nvCxnSpPr>
          <p:cNvPr id="14" name="Rechte verbindingslijn met pijl 13"/>
          <p:cNvCxnSpPr>
            <a:stCxn id="13" idx="1"/>
          </p:cNvCxnSpPr>
          <p:nvPr/>
        </p:nvCxnSpPr>
        <p:spPr>
          <a:xfrm flipH="1" flipV="1">
            <a:off x="6684337" y="3304890"/>
            <a:ext cx="1962150" cy="7175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kstvak 5"/>
          <p:cNvSpPr txBox="1">
            <a:spLocks noChangeArrowheads="1"/>
          </p:cNvSpPr>
          <p:nvPr/>
        </p:nvSpPr>
        <p:spPr bwMode="auto">
          <a:xfrm>
            <a:off x="170825" y="3162015"/>
            <a:ext cx="239395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u="sng">
                <a:latin typeface="Arial" panose="020B0604020202020204" pitchFamily="34" charset="0"/>
                <a:cs typeface="Arial" panose="020B0604020202020204" pitchFamily="34" charset="0"/>
              </a:rPr>
              <a:t>Het spitijzer</a:t>
            </a:r>
          </a:p>
          <a:p>
            <a:pPr>
              <a:lnSpc>
                <a:spcPct val="100000"/>
              </a:lnSpc>
              <a:spcBef>
                <a:spcPct val="0"/>
              </a:spcBef>
              <a:buFontTx/>
              <a:buNone/>
            </a:pPr>
            <a:r>
              <a:rPr lang="nl-BE" altLang="nl-BE" sz="1400">
                <a:latin typeface="Arial" panose="020B0604020202020204" pitchFamily="34" charset="0"/>
                <a:cs typeface="Arial" panose="020B0604020202020204" pitchFamily="34" charset="0"/>
              </a:rPr>
              <a:t>Borgen van de roedewiggen</a:t>
            </a:r>
          </a:p>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Niet om de wiggen vast te zetten !!!</a:t>
            </a:r>
          </a:p>
        </p:txBody>
      </p:sp>
      <p:sp>
        <p:nvSpPr>
          <p:cNvPr id="16" name="Tekstvak 6"/>
          <p:cNvSpPr txBox="1">
            <a:spLocks noChangeArrowheads="1"/>
          </p:cNvSpPr>
          <p:nvPr/>
        </p:nvSpPr>
        <p:spPr bwMode="auto">
          <a:xfrm>
            <a:off x="8690937" y="1566578"/>
            <a:ext cx="301466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u="sng">
                <a:latin typeface="Arial" panose="020B0604020202020204" pitchFamily="34" charset="0"/>
                <a:cs typeface="Arial" panose="020B0604020202020204" pitchFamily="34" charset="0"/>
              </a:rPr>
              <a:t>Roedewiggen</a:t>
            </a:r>
          </a:p>
          <a:p>
            <a:pPr>
              <a:lnSpc>
                <a:spcPct val="100000"/>
              </a:lnSpc>
              <a:spcBef>
                <a:spcPct val="0"/>
              </a:spcBef>
              <a:buFontTx/>
              <a:buNone/>
            </a:pPr>
            <a:r>
              <a:rPr lang="nl-BE" altLang="nl-BE" sz="1400">
                <a:latin typeface="Arial" panose="020B0604020202020204" pitchFamily="34" charset="0"/>
                <a:cs typeface="Arial" panose="020B0604020202020204" pitchFamily="34" charset="0"/>
              </a:rPr>
              <a:t>8 per roede. Hiermee wordt de roede vast gewigd in de asko</a:t>
            </a:r>
            <a:r>
              <a:rPr lang="nl-BE" altLang="nl-BE" sz="1600">
                <a:latin typeface="Arial" panose="020B0604020202020204" pitchFamily="34" charset="0"/>
                <a:cs typeface="Arial" panose="020B0604020202020204" pitchFamily="34" charset="0"/>
              </a:rPr>
              <a:t>p</a:t>
            </a:r>
          </a:p>
        </p:txBody>
      </p:sp>
      <p:cxnSp>
        <p:nvCxnSpPr>
          <p:cNvPr id="17" name="Rechte verbindingslijn met pijl 16"/>
          <p:cNvCxnSpPr>
            <a:stCxn id="15" idx="3"/>
          </p:cNvCxnSpPr>
          <p:nvPr/>
        </p:nvCxnSpPr>
        <p:spPr>
          <a:xfrm>
            <a:off x="2564775" y="3777965"/>
            <a:ext cx="2674937" cy="571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p:cNvCxnSpPr>
            <a:stCxn id="10" idx="3"/>
          </p:cNvCxnSpPr>
          <p:nvPr/>
        </p:nvCxnSpPr>
        <p:spPr>
          <a:xfrm>
            <a:off x="1626562" y="2288890"/>
            <a:ext cx="2068513" cy="6921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p:cNvCxnSpPr>
            <a:stCxn id="13" idx="1"/>
          </p:cNvCxnSpPr>
          <p:nvPr/>
        </p:nvCxnSpPr>
        <p:spPr>
          <a:xfrm flipH="1" flipV="1">
            <a:off x="4074487" y="3304890"/>
            <a:ext cx="4572000" cy="7175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p:cNvCxnSpPr>
            <a:stCxn id="16" idx="1"/>
          </p:cNvCxnSpPr>
          <p:nvPr/>
        </p:nvCxnSpPr>
        <p:spPr>
          <a:xfrm flipH="1">
            <a:off x="6131887" y="1966628"/>
            <a:ext cx="2559050" cy="8112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kstvak 20"/>
          <p:cNvSpPr txBox="1">
            <a:spLocks noChangeArrowheads="1"/>
          </p:cNvSpPr>
          <p:nvPr/>
        </p:nvSpPr>
        <p:spPr bwMode="auto">
          <a:xfrm>
            <a:off x="300999" y="5486115"/>
            <a:ext cx="11661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dirty="0">
                <a:latin typeface="Arial" panose="020B0604020202020204" pitchFamily="34" charset="0"/>
                <a:cs typeface="Arial" panose="020B0604020202020204" pitchFamily="34" charset="0"/>
              </a:rPr>
              <a:t>Omdat de binnenroede zich het dichtst bij het voorste lager van de as bevindt, kan ze ook de grootste last op de as dragen.</a:t>
            </a:r>
          </a:p>
          <a:p>
            <a:pPr algn="ctr">
              <a:lnSpc>
                <a:spcPct val="100000"/>
              </a:lnSpc>
              <a:spcBef>
                <a:spcPct val="0"/>
              </a:spcBef>
              <a:buFontTx/>
              <a:buNone/>
            </a:pPr>
            <a:r>
              <a:rPr lang="nl-BE" altLang="nl-BE" sz="1400" dirty="0">
                <a:latin typeface="Arial" panose="020B0604020202020204" pitchFamily="34" charset="0"/>
                <a:cs typeface="Arial" panose="020B0604020202020204" pitchFamily="34" charset="0"/>
              </a:rPr>
              <a:t>Gevolg: steeds de meeste zeilvoering op de binnenroede. Zwichten begint op de buitenroede </a:t>
            </a:r>
          </a:p>
        </p:txBody>
      </p:sp>
    </p:spTree>
    <p:extLst>
      <p:ext uri="{BB962C8B-B14F-4D97-AF65-F5344CB8AC3E}">
        <p14:creationId xmlns:p14="http://schemas.microsoft.com/office/powerpoint/2010/main" val="58896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1+#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1+#ppt_w/2"/>
                                          </p:val>
                                        </p:tav>
                                        <p:tav tm="100000">
                                          <p:val>
                                            <p:strVal val="#ppt_x"/>
                                          </p:val>
                                        </p:tav>
                                      </p:tavLst>
                                    </p:anim>
                                    <p:anim calcmode="lin" valueType="num">
                                      <p:cBhvr additive="base">
                                        <p:cTn id="3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1+#ppt_w/2"/>
                                          </p:val>
                                        </p:tav>
                                        <p:tav tm="100000">
                                          <p:val>
                                            <p:strVal val="#ppt_x"/>
                                          </p:val>
                                        </p:tav>
                                      </p:tavLst>
                                    </p:anim>
                                    <p:anim calcmode="lin" valueType="num">
                                      <p:cBhvr additive="base">
                                        <p:cTn id="40" dur="500" fill="hold"/>
                                        <p:tgtEl>
                                          <p:spTgt spid="16"/>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1+#ppt_w/2"/>
                                          </p:val>
                                        </p:tav>
                                        <p:tav tm="100000">
                                          <p:val>
                                            <p:strVal val="#ppt_x"/>
                                          </p:val>
                                        </p:tav>
                                      </p:tavLst>
                                    </p:anim>
                                    <p:anim calcmode="lin" valueType="num">
                                      <p:cBhvr additive="base">
                                        <p:cTn id="4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0-#ppt_w/2"/>
                                          </p:val>
                                        </p:tav>
                                        <p:tav tm="100000">
                                          <p:val>
                                            <p:strVal val="#ppt_x"/>
                                          </p:val>
                                        </p:tav>
                                      </p:tavLst>
                                    </p:anim>
                                    <p:anim calcmode="lin" valueType="num">
                                      <p:cBhvr additive="base">
                                        <p:cTn id="50" dur="500" fill="hold"/>
                                        <p:tgtEl>
                                          <p:spTgt spid="15"/>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0-#ppt_w/2"/>
                                          </p:val>
                                        </p:tav>
                                        <p:tav tm="100000">
                                          <p:val>
                                            <p:strVal val="#ppt_x"/>
                                          </p:val>
                                        </p:tav>
                                      </p:tavLst>
                                    </p:anim>
                                    <p:anim calcmode="lin" valueType="num">
                                      <p:cBhvr additive="base">
                                        <p:cTn id="5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5" grpId="0"/>
      <p:bldP spid="16"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De wiek (voorzijde)</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16</a:t>
            </a:fld>
            <a:endParaRPr lang="nl-BE"/>
          </a:p>
        </p:txBody>
      </p:sp>
      <p:sp>
        <p:nvSpPr>
          <p:cNvPr id="8" name="Tekstvak 1"/>
          <p:cNvSpPr txBox="1">
            <a:spLocks noChangeArrowheads="1"/>
          </p:cNvSpPr>
          <p:nvPr/>
        </p:nvSpPr>
        <p:spPr bwMode="auto">
          <a:xfrm>
            <a:off x="716948" y="1131204"/>
            <a:ext cx="10780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2000" dirty="0">
                <a:latin typeface="Arial" panose="020B0604020202020204" pitchFamily="34" charset="0"/>
                <a:cs typeface="Arial" panose="020B0604020202020204" pitchFamily="34" charset="0"/>
              </a:rPr>
              <a:t>Het gevlucht bestaat uit 4 wieken of enden</a:t>
            </a:r>
          </a:p>
        </p:txBody>
      </p:sp>
      <p:sp>
        <p:nvSpPr>
          <p:cNvPr id="9" name="Tekstvak 6"/>
          <p:cNvSpPr txBox="1">
            <a:spLocks noChangeArrowheads="1"/>
          </p:cNvSpPr>
          <p:nvPr/>
        </p:nvSpPr>
        <p:spPr bwMode="auto">
          <a:xfrm>
            <a:off x="2564798" y="1615391"/>
            <a:ext cx="11604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latin typeface="Arial" panose="020B0604020202020204" pitchFamily="34" charset="0"/>
                <a:cs typeface="Arial" panose="020B0604020202020204" pitchFamily="34" charset="0"/>
              </a:rPr>
              <a:t>De roede</a:t>
            </a:r>
          </a:p>
        </p:txBody>
      </p:sp>
      <p:pic>
        <p:nvPicPr>
          <p:cNvPr id="10" name="Afbeelding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7330253">
            <a:off x="4830954" y="792273"/>
            <a:ext cx="1635125" cy="660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Rechte verbindingslijn met pijl 10"/>
          <p:cNvCxnSpPr/>
          <p:nvPr/>
        </p:nvCxnSpPr>
        <p:spPr>
          <a:xfrm>
            <a:off x="3141060" y="1953529"/>
            <a:ext cx="3175" cy="9953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kstvak 11"/>
          <p:cNvSpPr txBox="1">
            <a:spLocks noChangeArrowheads="1"/>
          </p:cNvSpPr>
          <p:nvPr/>
        </p:nvSpPr>
        <p:spPr bwMode="auto">
          <a:xfrm>
            <a:off x="7160610" y="3072716"/>
            <a:ext cx="1444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latin typeface="Arial" panose="020B0604020202020204" pitchFamily="34" charset="0"/>
                <a:cs typeface="Arial" panose="020B0604020202020204" pitchFamily="34" charset="0"/>
              </a:rPr>
              <a:t>De voorzoom</a:t>
            </a:r>
          </a:p>
        </p:txBody>
      </p:sp>
      <p:sp>
        <p:nvSpPr>
          <p:cNvPr id="13" name="Tekstvak 12"/>
          <p:cNvSpPr txBox="1">
            <a:spLocks noChangeArrowheads="1"/>
          </p:cNvSpPr>
          <p:nvPr/>
        </p:nvSpPr>
        <p:spPr bwMode="auto">
          <a:xfrm>
            <a:off x="9300560" y="4763404"/>
            <a:ext cx="1708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latin typeface="Arial" panose="020B0604020202020204" pitchFamily="34" charset="0"/>
                <a:cs typeface="Arial" panose="020B0604020202020204" pitchFamily="34" charset="0"/>
              </a:rPr>
              <a:t>De hekstokken </a:t>
            </a:r>
          </a:p>
        </p:txBody>
      </p:sp>
      <p:cxnSp>
        <p:nvCxnSpPr>
          <p:cNvPr id="14" name="Rechte verbindingslijn met pijl 13"/>
          <p:cNvCxnSpPr>
            <a:stCxn id="13" idx="1"/>
          </p:cNvCxnSpPr>
          <p:nvPr/>
        </p:nvCxnSpPr>
        <p:spPr>
          <a:xfrm flipH="1" flipV="1">
            <a:off x="8605235" y="4912629"/>
            <a:ext cx="695325" cy="206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kstvak 14"/>
          <p:cNvSpPr txBox="1">
            <a:spLocks noChangeArrowheads="1"/>
          </p:cNvSpPr>
          <p:nvPr/>
        </p:nvSpPr>
        <p:spPr bwMode="auto">
          <a:xfrm>
            <a:off x="8290910" y="3499754"/>
            <a:ext cx="25892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latin typeface="Arial" panose="020B0604020202020204" pitchFamily="34" charset="0"/>
                <a:cs typeface="Arial" panose="020B0604020202020204" pitchFamily="34" charset="0"/>
              </a:rPr>
              <a:t>Het steek- of stormbord</a:t>
            </a:r>
          </a:p>
        </p:txBody>
      </p:sp>
      <p:cxnSp>
        <p:nvCxnSpPr>
          <p:cNvPr id="16" name="Rechte verbindingslijn met pijl 15"/>
          <p:cNvCxnSpPr>
            <a:stCxn id="15" idx="2"/>
          </p:cNvCxnSpPr>
          <p:nvPr/>
        </p:nvCxnSpPr>
        <p:spPr>
          <a:xfrm flipH="1">
            <a:off x="7986110" y="3839479"/>
            <a:ext cx="1598613" cy="4857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p:cNvCxnSpPr>
            <a:stCxn id="12" idx="2"/>
          </p:cNvCxnSpPr>
          <p:nvPr/>
        </p:nvCxnSpPr>
        <p:spPr>
          <a:xfrm flipH="1">
            <a:off x="7589235" y="3410854"/>
            <a:ext cx="293688" cy="6318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kstvak 17"/>
          <p:cNvSpPr txBox="1">
            <a:spLocks noChangeArrowheads="1"/>
          </p:cNvSpPr>
          <p:nvPr/>
        </p:nvSpPr>
        <p:spPr bwMode="auto">
          <a:xfrm>
            <a:off x="5560410" y="2321829"/>
            <a:ext cx="16875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latin typeface="Arial" panose="020B0604020202020204" pitchFamily="34" charset="0"/>
                <a:cs typeface="Arial" panose="020B0604020202020204" pitchFamily="34" charset="0"/>
              </a:rPr>
              <a:t>De windborden</a:t>
            </a:r>
          </a:p>
        </p:txBody>
      </p:sp>
      <p:cxnSp>
        <p:nvCxnSpPr>
          <p:cNvPr id="19" name="Rechte verbindingslijn met pijl 18"/>
          <p:cNvCxnSpPr>
            <a:stCxn id="18" idx="2"/>
          </p:cNvCxnSpPr>
          <p:nvPr/>
        </p:nvCxnSpPr>
        <p:spPr>
          <a:xfrm flipH="1">
            <a:off x="4928585" y="2659966"/>
            <a:ext cx="1476375" cy="6953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p:cNvCxnSpPr>
            <a:stCxn id="18" idx="2"/>
          </p:cNvCxnSpPr>
          <p:nvPr/>
        </p:nvCxnSpPr>
        <p:spPr>
          <a:xfrm flipH="1">
            <a:off x="6108098" y="2659966"/>
            <a:ext cx="296862" cy="1066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p:cNvCxnSpPr>
            <a:stCxn id="18" idx="2"/>
          </p:cNvCxnSpPr>
          <p:nvPr/>
        </p:nvCxnSpPr>
        <p:spPr>
          <a:xfrm>
            <a:off x="6404960" y="2659966"/>
            <a:ext cx="441325" cy="12668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kstvak 21"/>
          <p:cNvSpPr txBox="1">
            <a:spLocks noChangeArrowheads="1"/>
          </p:cNvSpPr>
          <p:nvPr/>
        </p:nvSpPr>
        <p:spPr bwMode="auto">
          <a:xfrm>
            <a:off x="9748235" y="4042679"/>
            <a:ext cx="18970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latin typeface="Arial" panose="020B0604020202020204" pitchFamily="34" charset="0"/>
                <a:cs typeface="Arial" panose="020B0604020202020204" pitchFamily="34" charset="0"/>
              </a:rPr>
              <a:t>Bordensch(r)oot</a:t>
            </a:r>
          </a:p>
        </p:txBody>
      </p:sp>
      <p:cxnSp>
        <p:nvCxnSpPr>
          <p:cNvPr id="23" name="Rechte verbindingslijn met pijl 22"/>
          <p:cNvCxnSpPr>
            <a:stCxn id="22" idx="1"/>
          </p:cNvCxnSpPr>
          <p:nvPr/>
        </p:nvCxnSpPr>
        <p:spPr>
          <a:xfrm flipH="1">
            <a:off x="8605235" y="4212541"/>
            <a:ext cx="1143000" cy="4699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kstvak 23"/>
          <p:cNvSpPr txBox="1">
            <a:spLocks noChangeArrowheads="1"/>
          </p:cNvSpPr>
          <p:nvPr/>
        </p:nvSpPr>
        <p:spPr bwMode="auto">
          <a:xfrm>
            <a:off x="9037035" y="5171391"/>
            <a:ext cx="1174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latin typeface="Arial" panose="020B0604020202020204" pitchFamily="34" charset="0"/>
                <a:cs typeface="Arial" panose="020B0604020202020204" pitchFamily="34" charset="0"/>
              </a:rPr>
              <a:t>Zwichtlatje</a:t>
            </a:r>
          </a:p>
        </p:txBody>
      </p:sp>
      <p:cxnSp>
        <p:nvCxnSpPr>
          <p:cNvPr id="25" name="Rechte verbindingslijn met pijl 21510"/>
          <p:cNvCxnSpPr>
            <a:stCxn id="24" idx="1"/>
          </p:cNvCxnSpPr>
          <p:nvPr/>
        </p:nvCxnSpPr>
        <p:spPr>
          <a:xfrm flipH="1" flipV="1">
            <a:off x="8148035" y="5171391"/>
            <a:ext cx="889000" cy="1682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kstvak 25"/>
          <p:cNvSpPr txBox="1">
            <a:spLocks noChangeArrowheads="1"/>
          </p:cNvSpPr>
          <p:nvPr/>
        </p:nvSpPr>
        <p:spPr bwMode="auto">
          <a:xfrm>
            <a:off x="310548" y="3050491"/>
            <a:ext cx="21145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a:latin typeface="Arial" panose="020B0604020202020204" pitchFamily="34" charset="0"/>
                <a:cs typeface="Arial" panose="020B0604020202020204" pitchFamily="34" charset="0"/>
              </a:rPr>
              <a:t>Middenzomen</a:t>
            </a:r>
          </a:p>
          <a:p>
            <a:pPr algn="ctr">
              <a:lnSpc>
                <a:spcPct val="100000"/>
              </a:lnSpc>
              <a:spcBef>
                <a:spcPct val="0"/>
              </a:spcBef>
              <a:buFontTx/>
              <a:buNone/>
            </a:pPr>
            <a:r>
              <a:rPr lang="nl-BE" altLang="nl-BE" sz="1400">
                <a:latin typeface="Arial" panose="020B0604020202020204" pitchFamily="34" charset="0"/>
                <a:cs typeface="Arial" panose="020B0604020202020204" pitchFamily="34" charset="0"/>
              </a:rPr>
              <a:t>Liggen achter tegen de hekstokken</a:t>
            </a:r>
          </a:p>
        </p:txBody>
      </p:sp>
      <p:sp>
        <p:nvSpPr>
          <p:cNvPr id="27" name="Tekstvak 26"/>
          <p:cNvSpPr txBox="1">
            <a:spLocks noChangeArrowheads="1"/>
          </p:cNvSpPr>
          <p:nvPr/>
        </p:nvSpPr>
        <p:spPr bwMode="auto">
          <a:xfrm>
            <a:off x="832835" y="3926791"/>
            <a:ext cx="14255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a:latin typeface="Arial" panose="020B0604020202020204" pitchFamily="34" charset="0"/>
                <a:cs typeface="Arial" panose="020B0604020202020204" pitchFamily="34" charset="0"/>
              </a:rPr>
              <a:t>Achterzoom</a:t>
            </a:r>
          </a:p>
          <a:p>
            <a:pPr algn="ctr">
              <a:lnSpc>
                <a:spcPct val="100000"/>
              </a:lnSpc>
              <a:spcBef>
                <a:spcPct val="0"/>
              </a:spcBef>
              <a:buFontTx/>
              <a:buNone/>
            </a:pPr>
            <a:r>
              <a:rPr lang="nl-BE" altLang="nl-BE" sz="1400">
                <a:latin typeface="Arial" panose="020B0604020202020204" pitchFamily="34" charset="0"/>
                <a:cs typeface="Arial" panose="020B0604020202020204" pitchFamily="34" charset="0"/>
              </a:rPr>
              <a:t>Ligt voor op de hekstokken</a:t>
            </a:r>
          </a:p>
        </p:txBody>
      </p:sp>
      <p:cxnSp>
        <p:nvCxnSpPr>
          <p:cNvPr id="28" name="Rechte verbindingslijn met pijl 27"/>
          <p:cNvCxnSpPr>
            <a:stCxn id="27" idx="3"/>
          </p:cNvCxnSpPr>
          <p:nvPr/>
        </p:nvCxnSpPr>
        <p:spPr>
          <a:xfrm flipV="1">
            <a:off x="2258410" y="4133166"/>
            <a:ext cx="1466850" cy="177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Vierkante haak rechts 28"/>
          <p:cNvSpPr/>
          <p:nvPr/>
        </p:nvSpPr>
        <p:spPr>
          <a:xfrm rot="6530416">
            <a:off x="5570729" y="2365485"/>
            <a:ext cx="358775" cy="5253037"/>
          </a:xfrm>
          <a:prstGeom prst="righ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BE" dirty="0"/>
          </a:p>
        </p:txBody>
      </p:sp>
      <p:sp>
        <p:nvSpPr>
          <p:cNvPr id="30" name="Tekstvak 21521"/>
          <p:cNvSpPr txBox="1">
            <a:spLocks noChangeArrowheads="1"/>
          </p:cNvSpPr>
          <p:nvPr/>
        </p:nvSpPr>
        <p:spPr bwMode="auto">
          <a:xfrm rot="1140000">
            <a:off x="4499960" y="5095191"/>
            <a:ext cx="2092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latin typeface="Arial" panose="020B0604020202020204" pitchFamily="34" charset="0"/>
                <a:cs typeface="Arial" panose="020B0604020202020204" pitchFamily="34" charset="0"/>
              </a:rPr>
              <a:t>Het hekwerk</a:t>
            </a:r>
          </a:p>
        </p:txBody>
      </p:sp>
      <p:sp>
        <p:nvSpPr>
          <p:cNvPr id="31" name="Tekstvak 30"/>
          <p:cNvSpPr txBox="1">
            <a:spLocks noChangeArrowheads="1"/>
          </p:cNvSpPr>
          <p:nvPr/>
        </p:nvSpPr>
        <p:spPr bwMode="auto">
          <a:xfrm>
            <a:off x="832835" y="4763404"/>
            <a:ext cx="24955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a:latin typeface="Arial" panose="020B0604020202020204" pitchFamily="34" charset="0"/>
                <a:cs typeface="Arial" panose="020B0604020202020204" pitchFamily="34" charset="0"/>
              </a:rPr>
              <a:t>Wafel, enkele of dubbele </a:t>
            </a:r>
          </a:p>
          <a:p>
            <a:pPr algn="ctr">
              <a:lnSpc>
                <a:spcPct val="100000"/>
              </a:lnSpc>
              <a:spcBef>
                <a:spcPct val="0"/>
              </a:spcBef>
              <a:buFontTx/>
              <a:buNone/>
            </a:pPr>
            <a:r>
              <a:rPr lang="nl-BE" altLang="nl-BE" sz="1400">
                <a:latin typeface="Arial" panose="020B0604020202020204" pitchFamily="34" charset="0"/>
                <a:cs typeface="Arial" panose="020B0604020202020204" pitchFamily="34" charset="0"/>
              </a:rPr>
              <a:t>Afhankelijk van de kapvorm</a:t>
            </a:r>
          </a:p>
        </p:txBody>
      </p:sp>
      <p:cxnSp>
        <p:nvCxnSpPr>
          <p:cNvPr id="32" name="Rechte verbindingslijn met pijl 31"/>
          <p:cNvCxnSpPr>
            <a:stCxn id="31" idx="0"/>
          </p:cNvCxnSpPr>
          <p:nvPr/>
        </p:nvCxnSpPr>
        <p:spPr>
          <a:xfrm flipV="1">
            <a:off x="2080610" y="3629929"/>
            <a:ext cx="1535113" cy="1133475"/>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p:cNvCxnSpPr>
            <a:stCxn id="31" idx="0"/>
          </p:cNvCxnSpPr>
          <p:nvPr/>
        </p:nvCxnSpPr>
        <p:spPr>
          <a:xfrm flipV="1">
            <a:off x="2080610" y="3974416"/>
            <a:ext cx="1644650" cy="788988"/>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Ovaal 33"/>
          <p:cNvSpPr/>
          <p:nvPr/>
        </p:nvSpPr>
        <p:spPr>
          <a:xfrm>
            <a:off x="3504598" y="3534679"/>
            <a:ext cx="195262" cy="1905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dirty="0"/>
          </a:p>
        </p:txBody>
      </p:sp>
      <p:sp>
        <p:nvSpPr>
          <p:cNvPr id="35" name="Ovaal 34"/>
          <p:cNvSpPr/>
          <p:nvPr/>
        </p:nvSpPr>
        <p:spPr>
          <a:xfrm>
            <a:off x="3615723" y="3910916"/>
            <a:ext cx="195262" cy="19208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dirty="0"/>
          </a:p>
        </p:txBody>
      </p:sp>
      <p:sp>
        <p:nvSpPr>
          <p:cNvPr id="36" name="Tekstvak 35"/>
          <p:cNvSpPr txBox="1">
            <a:spLocks noChangeArrowheads="1"/>
          </p:cNvSpPr>
          <p:nvPr/>
        </p:nvSpPr>
        <p:spPr bwMode="auto">
          <a:xfrm>
            <a:off x="4306285" y="2452004"/>
            <a:ext cx="993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latin typeface="Arial" panose="020B0604020202020204" pitchFamily="34" charset="0"/>
                <a:cs typeface="Arial" panose="020B0604020202020204" pitchFamily="34" charset="0"/>
              </a:rPr>
              <a:t>Kikkers</a:t>
            </a:r>
          </a:p>
        </p:txBody>
      </p:sp>
      <p:cxnSp>
        <p:nvCxnSpPr>
          <p:cNvPr id="37" name="Rechte verbindingslijn met pijl 36"/>
          <p:cNvCxnSpPr>
            <a:stCxn id="36" idx="2"/>
          </p:cNvCxnSpPr>
          <p:nvPr/>
        </p:nvCxnSpPr>
        <p:spPr>
          <a:xfrm flipH="1">
            <a:off x="4706335" y="2790141"/>
            <a:ext cx="96838" cy="6635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kstvak 37"/>
          <p:cNvSpPr txBox="1">
            <a:spLocks noChangeArrowheads="1"/>
          </p:cNvSpPr>
          <p:nvPr/>
        </p:nvSpPr>
        <p:spPr bwMode="auto">
          <a:xfrm>
            <a:off x="1931385" y="3725179"/>
            <a:ext cx="1069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Waarom ?</a:t>
            </a:r>
          </a:p>
        </p:txBody>
      </p:sp>
    </p:spTree>
    <p:extLst>
      <p:ext uri="{BB962C8B-B14F-4D97-AF65-F5344CB8AC3E}">
        <p14:creationId xmlns:p14="http://schemas.microsoft.com/office/powerpoint/2010/main" val="336742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1+#ppt_w/2"/>
                                          </p:val>
                                        </p:tav>
                                        <p:tav tm="100000">
                                          <p:val>
                                            <p:strVal val="#ppt_x"/>
                                          </p:val>
                                        </p:tav>
                                      </p:tavLst>
                                    </p:anim>
                                    <p:anim calcmode="lin" valueType="num">
                                      <p:cBhvr additive="base">
                                        <p:cTn id="56" dur="500" fill="hold"/>
                                        <p:tgtEl>
                                          <p:spTgt spid="23"/>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1+#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1+#ppt_w/2"/>
                                          </p:val>
                                        </p:tav>
                                        <p:tav tm="100000">
                                          <p:val>
                                            <p:strVal val="#ppt_x"/>
                                          </p:val>
                                        </p:tav>
                                      </p:tavLst>
                                    </p:anim>
                                    <p:anim calcmode="lin" valueType="num">
                                      <p:cBhvr additive="base">
                                        <p:cTn id="66" dur="500" fill="hold"/>
                                        <p:tgtEl>
                                          <p:spTgt spid="13"/>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additive="base">
                                        <p:cTn id="69" dur="500" fill="hold"/>
                                        <p:tgtEl>
                                          <p:spTgt spid="14"/>
                                        </p:tgtEl>
                                        <p:attrNameLst>
                                          <p:attrName>ppt_x</p:attrName>
                                        </p:attrNameLst>
                                      </p:cBhvr>
                                      <p:tavLst>
                                        <p:tav tm="0">
                                          <p:val>
                                            <p:strVal val="1+#ppt_w/2"/>
                                          </p:val>
                                        </p:tav>
                                        <p:tav tm="100000">
                                          <p:val>
                                            <p:strVal val="#ppt_x"/>
                                          </p:val>
                                        </p:tav>
                                      </p:tavLst>
                                    </p:anim>
                                    <p:anim calcmode="lin" valueType="num">
                                      <p:cBhvr additive="base">
                                        <p:cTn id="7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additive="base">
                                        <p:cTn id="75" dur="500" fill="hold"/>
                                        <p:tgtEl>
                                          <p:spTgt spid="25"/>
                                        </p:tgtEl>
                                        <p:attrNameLst>
                                          <p:attrName>ppt_x</p:attrName>
                                        </p:attrNameLst>
                                      </p:cBhvr>
                                      <p:tavLst>
                                        <p:tav tm="0">
                                          <p:val>
                                            <p:strVal val="1+#ppt_w/2"/>
                                          </p:val>
                                        </p:tav>
                                        <p:tav tm="100000">
                                          <p:val>
                                            <p:strVal val="#ppt_x"/>
                                          </p:val>
                                        </p:tav>
                                      </p:tavLst>
                                    </p:anim>
                                    <p:anim calcmode="lin" valueType="num">
                                      <p:cBhvr additive="base">
                                        <p:cTn id="76" dur="500" fill="hold"/>
                                        <p:tgtEl>
                                          <p:spTgt spid="25"/>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1+#ppt_w/2"/>
                                          </p:val>
                                        </p:tav>
                                        <p:tav tm="100000">
                                          <p:val>
                                            <p:strVal val="#ppt_x"/>
                                          </p:val>
                                        </p:tav>
                                      </p:tavLst>
                                    </p:anim>
                                    <p:anim calcmode="lin" valueType="num">
                                      <p:cBhvr additive="base">
                                        <p:cTn id="8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additive="base">
                                        <p:cTn id="85" dur="500" fill="hold"/>
                                        <p:tgtEl>
                                          <p:spTgt spid="26"/>
                                        </p:tgtEl>
                                        <p:attrNameLst>
                                          <p:attrName>ppt_x</p:attrName>
                                        </p:attrNameLst>
                                      </p:cBhvr>
                                      <p:tavLst>
                                        <p:tav tm="0">
                                          <p:val>
                                            <p:strVal val="0-#ppt_w/2"/>
                                          </p:val>
                                        </p:tav>
                                        <p:tav tm="100000">
                                          <p:val>
                                            <p:strVal val="#ppt_x"/>
                                          </p:val>
                                        </p:tav>
                                      </p:tavLst>
                                    </p:anim>
                                    <p:anim calcmode="lin" valueType="num">
                                      <p:cBhvr additive="base">
                                        <p:cTn id="8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additive="base">
                                        <p:cTn id="91" dur="500" fill="hold"/>
                                        <p:tgtEl>
                                          <p:spTgt spid="27"/>
                                        </p:tgtEl>
                                        <p:attrNameLst>
                                          <p:attrName>ppt_x</p:attrName>
                                        </p:attrNameLst>
                                      </p:cBhvr>
                                      <p:tavLst>
                                        <p:tav tm="0">
                                          <p:val>
                                            <p:strVal val="0-#ppt_w/2"/>
                                          </p:val>
                                        </p:tav>
                                        <p:tav tm="100000">
                                          <p:val>
                                            <p:strVal val="#ppt_x"/>
                                          </p:val>
                                        </p:tav>
                                      </p:tavLst>
                                    </p:anim>
                                    <p:anim calcmode="lin" valueType="num">
                                      <p:cBhvr additive="base">
                                        <p:cTn id="92" dur="500" fill="hold"/>
                                        <p:tgtEl>
                                          <p:spTgt spid="27"/>
                                        </p:tgtEl>
                                        <p:attrNameLst>
                                          <p:attrName>ppt_y</p:attrName>
                                        </p:attrNameLst>
                                      </p:cBhvr>
                                      <p:tavLst>
                                        <p:tav tm="0">
                                          <p:val>
                                            <p:strVal val="#ppt_y"/>
                                          </p:val>
                                        </p:tav>
                                        <p:tav tm="100000">
                                          <p:val>
                                            <p:strVal val="#ppt_y"/>
                                          </p:val>
                                        </p:tav>
                                      </p:tavLst>
                                    </p:anim>
                                  </p:childTnLst>
                                </p:cTn>
                              </p:par>
                              <p:par>
                                <p:cTn id="93" presetID="2" presetClass="entr" presetSubtype="8" fill="hold" nodeType="with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additive="base">
                                        <p:cTn id="95" dur="500" fill="hold"/>
                                        <p:tgtEl>
                                          <p:spTgt spid="28"/>
                                        </p:tgtEl>
                                        <p:attrNameLst>
                                          <p:attrName>ppt_x</p:attrName>
                                        </p:attrNameLst>
                                      </p:cBhvr>
                                      <p:tavLst>
                                        <p:tav tm="0">
                                          <p:val>
                                            <p:strVal val="0-#ppt_w/2"/>
                                          </p:val>
                                        </p:tav>
                                        <p:tav tm="100000">
                                          <p:val>
                                            <p:strVal val="#ppt_x"/>
                                          </p:val>
                                        </p:tav>
                                      </p:tavLst>
                                    </p:anim>
                                    <p:anim calcmode="lin" valueType="num">
                                      <p:cBhvr additive="base">
                                        <p:cTn id="96"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38"/>
                                        </p:tgtEl>
                                        <p:attrNameLst>
                                          <p:attrName>style.visibility</p:attrName>
                                        </p:attrNameLst>
                                      </p:cBhvr>
                                      <p:to>
                                        <p:strVal val="visible"/>
                                      </p:to>
                                    </p:set>
                                    <p:anim calcmode="lin" valueType="num">
                                      <p:cBhvr additive="base">
                                        <p:cTn id="101" dur="500" fill="hold"/>
                                        <p:tgtEl>
                                          <p:spTgt spid="38"/>
                                        </p:tgtEl>
                                        <p:attrNameLst>
                                          <p:attrName>ppt_x</p:attrName>
                                        </p:attrNameLst>
                                      </p:cBhvr>
                                      <p:tavLst>
                                        <p:tav tm="0">
                                          <p:val>
                                            <p:strVal val="#ppt_x"/>
                                          </p:val>
                                        </p:tav>
                                        <p:tav tm="100000">
                                          <p:val>
                                            <p:strVal val="#ppt_x"/>
                                          </p:val>
                                        </p:tav>
                                      </p:tavLst>
                                    </p:anim>
                                    <p:anim calcmode="lin" valueType="num">
                                      <p:cBhvr additive="base">
                                        <p:cTn id="10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31"/>
                                        </p:tgtEl>
                                        <p:attrNameLst>
                                          <p:attrName>style.visibility</p:attrName>
                                        </p:attrNameLst>
                                      </p:cBhvr>
                                      <p:to>
                                        <p:strVal val="visible"/>
                                      </p:to>
                                    </p:set>
                                    <p:anim calcmode="lin" valueType="num">
                                      <p:cBhvr additive="base">
                                        <p:cTn id="107" dur="500" fill="hold"/>
                                        <p:tgtEl>
                                          <p:spTgt spid="31"/>
                                        </p:tgtEl>
                                        <p:attrNameLst>
                                          <p:attrName>ppt_x</p:attrName>
                                        </p:attrNameLst>
                                      </p:cBhvr>
                                      <p:tavLst>
                                        <p:tav tm="0">
                                          <p:val>
                                            <p:strVal val="#ppt_x"/>
                                          </p:val>
                                        </p:tav>
                                        <p:tav tm="100000">
                                          <p:val>
                                            <p:strVal val="#ppt_x"/>
                                          </p:val>
                                        </p:tav>
                                      </p:tavLst>
                                    </p:anim>
                                    <p:anim calcmode="lin" valueType="num">
                                      <p:cBhvr additive="base">
                                        <p:cTn id="108" dur="500" fill="hold"/>
                                        <p:tgtEl>
                                          <p:spTgt spid="31"/>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33"/>
                                        </p:tgtEl>
                                        <p:attrNameLst>
                                          <p:attrName>style.visibility</p:attrName>
                                        </p:attrNameLst>
                                      </p:cBhvr>
                                      <p:to>
                                        <p:strVal val="visible"/>
                                      </p:to>
                                    </p:set>
                                    <p:anim calcmode="lin" valueType="num">
                                      <p:cBhvr additive="base">
                                        <p:cTn id="111" dur="500" fill="hold"/>
                                        <p:tgtEl>
                                          <p:spTgt spid="33"/>
                                        </p:tgtEl>
                                        <p:attrNameLst>
                                          <p:attrName>ppt_x</p:attrName>
                                        </p:attrNameLst>
                                      </p:cBhvr>
                                      <p:tavLst>
                                        <p:tav tm="0">
                                          <p:val>
                                            <p:strVal val="#ppt_x"/>
                                          </p:val>
                                        </p:tav>
                                        <p:tav tm="100000">
                                          <p:val>
                                            <p:strVal val="#ppt_x"/>
                                          </p:val>
                                        </p:tav>
                                      </p:tavLst>
                                    </p:anim>
                                    <p:anim calcmode="lin" valueType="num">
                                      <p:cBhvr additive="base">
                                        <p:cTn id="112" dur="500" fill="hold"/>
                                        <p:tgtEl>
                                          <p:spTgt spid="33"/>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35"/>
                                        </p:tgtEl>
                                        <p:attrNameLst>
                                          <p:attrName>style.visibility</p:attrName>
                                        </p:attrNameLst>
                                      </p:cBhvr>
                                      <p:to>
                                        <p:strVal val="visible"/>
                                      </p:to>
                                    </p:set>
                                    <p:anim calcmode="lin" valueType="num">
                                      <p:cBhvr additive="base">
                                        <p:cTn id="115" dur="500" fill="hold"/>
                                        <p:tgtEl>
                                          <p:spTgt spid="35"/>
                                        </p:tgtEl>
                                        <p:attrNameLst>
                                          <p:attrName>ppt_x</p:attrName>
                                        </p:attrNameLst>
                                      </p:cBhvr>
                                      <p:tavLst>
                                        <p:tav tm="0">
                                          <p:val>
                                            <p:strVal val="#ppt_x"/>
                                          </p:val>
                                        </p:tav>
                                        <p:tav tm="100000">
                                          <p:val>
                                            <p:strVal val="#ppt_x"/>
                                          </p:val>
                                        </p:tav>
                                      </p:tavLst>
                                    </p:anim>
                                    <p:anim calcmode="lin" valueType="num">
                                      <p:cBhvr additive="base">
                                        <p:cTn id="116" dur="500" fill="hold"/>
                                        <p:tgtEl>
                                          <p:spTgt spid="35"/>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32"/>
                                        </p:tgtEl>
                                        <p:attrNameLst>
                                          <p:attrName>style.visibility</p:attrName>
                                        </p:attrNameLst>
                                      </p:cBhvr>
                                      <p:to>
                                        <p:strVal val="visible"/>
                                      </p:to>
                                    </p:set>
                                    <p:anim calcmode="lin" valueType="num">
                                      <p:cBhvr additive="base">
                                        <p:cTn id="119" dur="500" fill="hold"/>
                                        <p:tgtEl>
                                          <p:spTgt spid="32"/>
                                        </p:tgtEl>
                                        <p:attrNameLst>
                                          <p:attrName>ppt_x</p:attrName>
                                        </p:attrNameLst>
                                      </p:cBhvr>
                                      <p:tavLst>
                                        <p:tav tm="0">
                                          <p:val>
                                            <p:strVal val="#ppt_x"/>
                                          </p:val>
                                        </p:tav>
                                        <p:tav tm="100000">
                                          <p:val>
                                            <p:strVal val="#ppt_x"/>
                                          </p:val>
                                        </p:tav>
                                      </p:tavLst>
                                    </p:anim>
                                    <p:anim calcmode="lin" valueType="num">
                                      <p:cBhvr additive="base">
                                        <p:cTn id="120" dur="500" fill="hold"/>
                                        <p:tgtEl>
                                          <p:spTgt spid="32"/>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34"/>
                                        </p:tgtEl>
                                        <p:attrNameLst>
                                          <p:attrName>style.visibility</p:attrName>
                                        </p:attrNameLst>
                                      </p:cBhvr>
                                      <p:to>
                                        <p:strVal val="visible"/>
                                      </p:to>
                                    </p:set>
                                    <p:anim calcmode="lin" valueType="num">
                                      <p:cBhvr additive="base">
                                        <p:cTn id="123" dur="500" fill="hold"/>
                                        <p:tgtEl>
                                          <p:spTgt spid="34"/>
                                        </p:tgtEl>
                                        <p:attrNameLst>
                                          <p:attrName>ppt_x</p:attrName>
                                        </p:attrNameLst>
                                      </p:cBhvr>
                                      <p:tavLst>
                                        <p:tav tm="0">
                                          <p:val>
                                            <p:strVal val="#ppt_x"/>
                                          </p:val>
                                        </p:tav>
                                        <p:tav tm="100000">
                                          <p:val>
                                            <p:strVal val="#ppt_x"/>
                                          </p:val>
                                        </p:tav>
                                      </p:tavLst>
                                    </p:anim>
                                    <p:anim calcmode="lin" valueType="num">
                                      <p:cBhvr additive="base">
                                        <p:cTn id="1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8" grpId="0"/>
      <p:bldP spid="22" grpId="0"/>
      <p:bldP spid="24" grpId="0"/>
      <p:bldP spid="26" grpId="0"/>
      <p:bldP spid="27" grpId="0"/>
      <p:bldP spid="31" grpId="0"/>
      <p:bldP spid="34" grpId="0" animBg="1"/>
      <p:bldP spid="35" grpId="0" animBg="1"/>
      <p:bldP spid="36"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De wiek (achterzijde)</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17</a:t>
            </a:fld>
            <a:endParaRPr lang="nl-BE"/>
          </a:p>
        </p:txBody>
      </p:sp>
      <p:pic>
        <p:nvPicPr>
          <p:cNvPr id="8"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7561685">
            <a:off x="2739232" y="52618"/>
            <a:ext cx="2406650" cy="660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8"/>
          <p:cNvSpPr txBox="1">
            <a:spLocks noChangeArrowheads="1"/>
          </p:cNvSpPr>
          <p:nvPr/>
        </p:nvSpPr>
        <p:spPr bwMode="auto">
          <a:xfrm>
            <a:off x="4713288" y="1628212"/>
            <a:ext cx="14081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latin typeface="Arial" panose="020B0604020202020204" pitchFamily="34" charset="0"/>
                <a:cs typeface="Arial" panose="020B0604020202020204" pitchFamily="34" charset="0"/>
              </a:rPr>
              <a:t>Zeilklampen</a:t>
            </a:r>
          </a:p>
        </p:txBody>
      </p:sp>
      <p:cxnSp>
        <p:nvCxnSpPr>
          <p:cNvPr id="10" name="Rechte verbindingslijn met pijl 9"/>
          <p:cNvCxnSpPr>
            <a:stCxn id="9" idx="2"/>
          </p:cNvCxnSpPr>
          <p:nvPr/>
        </p:nvCxnSpPr>
        <p:spPr>
          <a:xfrm flipH="1">
            <a:off x="3722688" y="1967937"/>
            <a:ext cx="1695450" cy="13985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p:cNvCxnSpPr>
            <a:stCxn id="9" idx="2"/>
          </p:cNvCxnSpPr>
          <p:nvPr/>
        </p:nvCxnSpPr>
        <p:spPr>
          <a:xfrm flipH="1">
            <a:off x="4938713" y="1967937"/>
            <a:ext cx="479425" cy="21748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kstvak 11"/>
          <p:cNvSpPr txBox="1">
            <a:spLocks noChangeArrowheads="1"/>
          </p:cNvSpPr>
          <p:nvPr/>
        </p:nvSpPr>
        <p:spPr bwMode="auto">
          <a:xfrm>
            <a:off x="7254875" y="3661799"/>
            <a:ext cx="1423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a:latin typeface="Arial" panose="020B0604020202020204" pitchFamily="34" charset="0"/>
                <a:cs typeface="Arial" panose="020B0604020202020204" pitchFamily="34" charset="0"/>
              </a:rPr>
              <a:t>Hekwiggetjes</a:t>
            </a:r>
          </a:p>
        </p:txBody>
      </p:sp>
      <p:cxnSp>
        <p:nvCxnSpPr>
          <p:cNvPr id="13" name="Rechte verbindingslijn met pijl 12"/>
          <p:cNvCxnSpPr/>
          <p:nvPr/>
        </p:nvCxnSpPr>
        <p:spPr>
          <a:xfrm flipH="1">
            <a:off x="6100763" y="3999937"/>
            <a:ext cx="1154112" cy="5746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p:cNvCxnSpPr/>
          <p:nvPr/>
        </p:nvCxnSpPr>
        <p:spPr>
          <a:xfrm flipH="1">
            <a:off x="6340475" y="4022162"/>
            <a:ext cx="914400" cy="6429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p:cNvCxnSpPr/>
          <p:nvPr/>
        </p:nvCxnSpPr>
        <p:spPr>
          <a:xfrm flipH="1">
            <a:off x="6581775" y="3999937"/>
            <a:ext cx="684213" cy="7334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kstvak 15"/>
          <p:cNvSpPr txBox="1">
            <a:spLocks noChangeArrowheads="1"/>
          </p:cNvSpPr>
          <p:nvPr/>
        </p:nvSpPr>
        <p:spPr bwMode="auto">
          <a:xfrm>
            <a:off x="6862763" y="5011174"/>
            <a:ext cx="10715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a:latin typeface="Arial" panose="020B0604020202020204" pitchFamily="34" charset="0"/>
                <a:cs typeface="Arial" panose="020B0604020202020204" pitchFamily="34" charset="0"/>
              </a:rPr>
              <a:t>Bordveer</a:t>
            </a:r>
          </a:p>
        </p:txBody>
      </p:sp>
      <p:cxnSp>
        <p:nvCxnSpPr>
          <p:cNvPr id="17" name="Rechte verbindingslijn met pijl 16"/>
          <p:cNvCxnSpPr>
            <a:stCxn id="16" idx="1"/>
          </p:cNvCxnSpPr>
          <p:nvPr/>
        </p:nvCxnSpPr>
        <p:spPr>
          <a:xfrm flipH="1" flipV="1">
            <a:off x="6057900" y="4977837"/>
            <a:ext cx="804863" cy="203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kstvak 17"/>
          <p:cNvSpPr txBox="1">
            <a:spLocks noChangeArrowheads="1"/>
          </p:cNvSpPr>
          <p:nvPr/>
        </p:nvSpPr>
        <p:spPr bwMode="auto">
          <a:xfrm>
            <a:off x="3359150" y="5117537"/>
            <a:ext cx="15795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a:latin typeface="Arial" panose="020B0604020202020204" pitchFamily="34" charset="0"/>
                <a:cs typeface="Arial" panose="020B0604020202020204" pitchFamily="34" charset="0"/>
              </a:rPr>
              <a:t>Kluften</a:t>
            </a:r>
          </a:p>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(scheerhouten)</a:t>
            </a:r>
          </a:p>
        </p:txBody>
      </p:sp>
      <p:cxnSp>
        <p:nvCxnSpPr>
          <p:cNvPr id="19" name="Rechte verbindingslijn met pijl 18"/>
          <p:cNvCxnSpPr>
            <a:stCxn id="18" idx="0"/>
          </p:cNvCxnSpPr>
          <p:nvPr/>
        </p:nvCxnSpPr>
        <p:spPr>
          <a:xfrm>
            <a:off x="4149725" y="5117537"/>
            <a:ext cx="1876425" cy="1873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p:cNvCxnSpPr>
            <a:stCxn id="18" idx="0"/>
          </p:cNvCxnSpPr>
          <p:nvPr/>
        </p:nvCxnSpPr>
        <p:spPr>
          <a:xfrm flipH="1" flipV="1">
            <a:off x="1865313" y="3479237"/>
            <a:ext cx="2284412" cy="16383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Afbeelding 20"/>
          <p:cNvPicPr/>
          <p:nvPr/>
        </p:nvPicPr>
        <p:blipFill>
          <a:blip r:embed="rId4" cstate="print">
            <a:extLst>
              <a:ext uri="{28A0092B-C50C-407E-A947-70E740481C1C}">
                <a14:useLocalDpi xmlns:a14="http://schemas.microsoft.com/office/drawing/2010/main" val="0"/>
              </a:ext>
            </a:extLst>
          </a:blip>
          <a:stretch>
            <a:fillRect/>
          </a:stretch>
        </p:blipFill>
        <p:spPr>
          <a:xfrm rot="5400000">
            <a:off x="7800153" y="4651377"/>
            <a:ext cx="1792359" cy="124528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Afbeelding 21"/>
          <p:cNvPicPr/>
          <p:nvPr/>
        </p:nvPicPr>
        <p:blipFill>
          <a:blip r:embed="rId5" cstate="print">
            <a:extLst>
              <a:ext uri="{28A0092B-C50C-407E-A947-70E740481C1C}">
                <a14:useLocalDpi xmlns:a14="http://schemas.microsoft.com/office/drawing/2010/main" val="0"/>
              </a:ext>
            </a:extLst>
          </a:blip>
          <a:stretch>
            <a:fillRect/>
          </a:stretch>
        </p:blipFill>
        <p:spPr>
          <a:xfrm>
            <a:off x="10078873" y="2524655"/>
            <a:ext cx="1437640" cy="146875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Ovaal 22"/>
          <p:cNvSpPr/>
          <p:nvPr/>
        </p:nvSpPr>
        <p:spPr>
          <a:xfrm>
            <a:off x="6418263" y="4758762"/>
            <a:ext cx="215900" cy="1793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dirty="0"/>
          </a:p>
        </p:txBody>
      </p:sp>
      <p:pic>
        <p:nvPicPr>
          <p:cNvPr id="24" name="Afbeelding 23"/>
          <p:cNvPicPr/>
          <p:nvPr/>
        </p:nvPicPr>
        <p:blipFill>
          <a:blip r:embed="rId6" cstate="print">
            <a:extLst>
              <a:ext uri="{28A0092B-C50C-407E-A947-70E740481C1C}">
                <a14:useLocalDpi xmlns:a14="http://schemas.microsoft.com/office/drawing/2010/main" val="0"/>
              </a:ext>
            </a:extLst>
          </a:blip>
          <a:stretch>
            <a:fillRect/>
          </a:stretch>
        </p:blipFill>
        <p:spPr>
          <a:xfrm>
            <a:off x="2046467" y="4377841"/>
            <a:ext cx="1439545" cy="141033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Afbeelding 24"/>
          <p:cNvPicPr/>
          <p:nvPr/>
        </p:nvPicPr>
        <p:blipFill rotWithShape="1">
          <a:blip r:embed="rId7" cstate="print">
            <a:extLst>
              <a:ext uri="{28A0092B-C50C-407E-A947-70E740481C1C}">
                <a14:useLocalDpi xmlns:a14="http://schemas.microsoft.com/office/drawing/2010/main" val="0"/>
              </a:ext>
            </a:extLst>
          </a:blip>
          <a:srcRect l="14132" t="-309" r="25269" b="309"/>
          <a:stretch/>
        </p:blipFill>
        <p:spPr bwMode="auto">
          <a:xfrm rot="5400000">
            <a:off x="6341794" y="1031311"/>
            <a:ext cx="1657350" cy="201549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53640926-AAD7-44D8-BBD7-CCE9431645EC}">
              <a14:shadowObscured xmlns:a14="http://schemas.microsoft.com/office/drawing/2010/main"/>
            </a:ext>
          </a:extLst>
        </p:spPr>
      </p:pic>
      <p:sp>
        <p:nvSpPr>
          <p:cNvPr id="26" name="Ovaal 25"/>
          <p:cNvSpPr/>
          <p:nvPr/>
        </p:nvSpPr>
        <p:spPr>
          <a:xfrm rot="1320000">
            <a:off x="6111875" y="3668149"/>
            <a:ext cx="466725" cy="6477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dirty="0"/>
          </a:p>
        </p:txBody>
      </p:sp>
      <p:cxnSp>
        <p:nvCxnSpPr>
          <p:cNvPr id="27" name="Rechte verbindingslijn met pijl 26"/>
          <p:cNvCxnSpPr>
            <a:stCxn id="25" idx="5"/>
          </p:cNvCxnSpPr>
          <p:nvPr/>
        </p:nvCxnSpPr>
        <p:spPr>
          <a:xfrm flipH="1">
            <a:off x="6348413" y="2625162"/>
            <a:ext cx="107950" cy="13001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kstvak 27"/>
          <p:cNvSpPr txBox="1">
            <a:spLocks noChangeArrowheads="1"/>
          </p:cNvSpPr>
          <p:nvPr/>
        </p:nvSpPr>
        <p:spPr bwMode="auto">
          <a:xfrm>
            <a:off x="8353425" y="1366274"/>
            <a:ext cx="13604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latin typeface="Arial" panose="020B0604020202020204" pitchFamily="34" charset="0"/>
                <a:cs typeface="Arial" panose="020B0604020202020204" pitchFamily="34" charset="0"/>
              </a:rPr>
              <a:t>Zwichtlijnen</a:t>
            </a:r>
          </a:p>
        </p:txBody>
      </p:sp>
      <p:sp>
        <p:nvSpPr>
          <p:cNvPr id="29" name="Tekstvak 28"/>
          <p:cNvSpPr txBox="1">
            <a:spLocks noChangeArrowheads="1"/>
          </p:cNvSpPr>
          <p:nvPr/>
        </p:nvSpPr>
        <p:spPr bwMode="auto">
          <a:xfrm>
            <a:off x="9964738" y="4309499"/>
            <a:ext cx="1698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a:latin typeface="Arial" panose="020B0604020202020204" pitchFamily="34" charset="0"/>
                <a:cs typeface="Arial" panose="020B0604020202020204" pitchFamily="34" charset="0"/>
              </a:rPr>
              <a:t>Bliksemafleider</a:t>
            </a:r>
          </a:p>
        </p:txBody>
      </p:sp>
      <p:cxnSp>
        <p:nvCxnSpPr>
          <p:cNvPr id="30" name="Rechte verbindingslijn met pijl 29"/>
          <p:cNvCxnSpPr>
            <a:stCxn id="29" idx="0"/>
          </p:cNvCxnSpPr>
          <p:nvPr/>
        </p:nvCxnSpPr>
        <p:spPr>
          <a:xfrm flipH="1" flipV="1">
            <a:off x="10798175" y="3604649"/>
            <a:ext cx="0" cy="7048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kstvak 30"/>
          <p:cNvSpPr txBox="1">
            <a:spLocks noChangeArrowheads="1"/>
          </p:cNvSpPr>
          <p:nvPr/>
        </p:nvSpPr>
        <p:spPr bwMode="auto">
          <a:xfrm>
            <a:off x="9926638" y="1869512"/>
            <a:ext cx="1700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a:latin typeface="Arial" panose="020B0604020202020204" pitchFamily="34" charset="0"/>
                <a:cs typeface="Arial" panose="020B0604020202020204" pitchFamily="34" charset="0"/>
              </a:rPr>
              <a:t>Roedeketting</a:t>
            </a:r>
          </a:p>
        </p:txBody>
      </p:sp>
      <p:cxnSp>
        <p:nvCxnSpPr>
          <p:cNvPr id="32" name="Rechte verbindingslijn met pijl 31"/>
          <p:cNvCxnSpPr>
            <a:stCxn id="31" idx="2"/>
          </p:cNvCxnSpPr>
          <p:nvPr/>
        </p:nvCxnSpPr>
        <p:spPr>
          <a:xfrm>
            <a:off x="10777538" y="2207649"/>
            <a:ext cx="0" cy="6667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2" descr="P1010019"/>
          <p:cNvPicPr/>
          <p:nvPr/>
        </p:nvPicPr>
        <p:blipFill>
          <a:blip r:embed="rId8" cstate="print">
            <a:lum bright="10000"/>
            <a:extLst>
              <a:ext uri="{28A0092B-C50C-407E-A947-70E740481C1C}">
                <a14:useLocalDpi xmlns:a14="http://schemas.microsoft.com/office/drawing/2010/main" val="0"/>
              </a:ext>
            </a:extLst>
          </a:blip>
          <a:srcRect/>
          <a:stretch>
            <a:fillRect/>
          </a:stretch>
        </p:blipFill>
        <p:spPr bwMode="auto">
          <a:xfrm>
            <a:off x="8200214" y="2076074"/>
            <a:ext cx="1728000" cy="1476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34" name="Rechte verbindingslijn met pijl 33"/>
          <p:cNvCxnSpPr>
            <a:stCxn id="12" idx="0"/>
          </p:cNvCxnSpPr>
          <p:nvPr/>
        </p:nvCxnSpPr>
        <p:spPr>
          <a:xfrm flipV="1">
            <a:off x="7967663" y="2666437"/>
            <a:ext cx="1096962" cy="9953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Rechte verbindingslijn met pijl 34"/>
          <p:cNvCxnSpPr/>
          <p:nvPr/>
        </p:nvCxnSpPr>
        <p:spPr>
          <a:xfrm flipH="1">
            <a:off x="6599275" y="3744525"/>
            <a:ext cx="3449637" cy="10842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383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1+#ppt_w/2"/>
                                          </p:val>
                                        </p:tav>
                                        <p:tav tm="100000">
                                          <p:val>
                                            <p:strVal val="#ppt_x"/>
                                          </p:val>
                                        </p:tav>
                                      </p:tavLst>
                                    </p:anim>
                                    <p:anim calcmode="lin" valueType="num">
                                      <p:cBhvr additive="base">
                                        <p:cTn id="48" dur="500" fill="hold"/>
                                        <p:tgtEl>
                                          <p:spTgt spid="14"/>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1+#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fill="hold"/>
                                        <p:tgtEl>
                                          <p:spTgt spid="33"/>
                                        </p:tgtEl>
                                        <p:attrNameLst>
                                          <p:attrName>ppt_x</p:attrName>
                                        </p:attrNameLst>
                                      </p:cBhvr>
                                      <p:tavLst>
                                        <p:tav tm="0">
                                          <p:val>
                                            <p:strVal val="#ppt_x"/>
                                          </p:val>
                                        </p:tav>
                                        <p:tav tm="100000">
                                          <p:val>
                                            <p:strVal val="#ppt_x"/>
                                          </p:val>
                                        </p:tav>
                                      </p:tavLst>
                                    </p:anim>
                                    <p:anim calcmode="lin" valueType="num">
                                      <p:cBhvr additive="base">
                                        <p:cTn id="56" dur="500" fill="hold"/>
                                        <p:tgtEl>
                                          <p:spTgt spid="33"/>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additive="base">
                                        <p:cTn id="59" dur="500" fill="hold"/>
                                        <p:tgtEl>
                                          <p:spTgt spid="34"/>
                                        </p:tgtEl>
                                        <p:attrNameLst>
                                          <p:attrName>ppt_x</p:attrName>
                                        </p:attrNameLst>
                                      </p:cBhvr>
                                      <p:tavLst>
                                        <p:tav tm="0">
                                          <p:val>
                                            <p:strVal val="#ppt_x"/>
                                          </p:val>
                                        </p:tav>
                                        <p:tav tm="100000">
                                          <p:val>
                                            <p:strVal val="#ppt_x"/>
                                          </p:val>
                                        </p:tav>
                                      </p:tavLst>
                                    </p:anim>
                                    <p:anim calcmode="lin" valueType="num">
                                      <p:cBhvr additive="base">
                                        <p:cTn id="6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1+#ppt_w/2"/>
                                          </p:val>
                                        </p:tav>
                                        <p:tav tm="100000">
                                          <p:val>
                                            <p:strVal val="#ppt_x"/>
                                          </p:val>
                                        </p:tav>
                                      </p:tavLst>
                                    </p:anim>
                                    <p:anim calcmode="lin" valueType="num">
                                      <p:cBhvr additive="base">
                                        <p:cTn id="66" dur="500" fill="hold"/>
                                        <p:tgtEl>
                                          <p:spTgt spid="31"/>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1+#ppt_w/2"/>
                                          </p:val>
                                        </p:tav>
                                        <p:tav tm="100000">
                                          <p:val>
                                            <p:strVal val="#ppt_x"/>
                                          </p:val>
                                        </p:tav>
                                      </p:tavLst>
                                    </p:anim>
                                    <p:anim calcmode="lin" valueType="num">
                                      <p:cBhvr additive="base">
                                        <p:cTn id="70" dur="500" fill="hold"/>
                                        <p:tgtEl>
                                          <p:spTgt spid="32"/>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1+#ppt_w/2"/>
                                          </p:val>
                                        </p:tav>
                                        <p:tav tm="100000">
                                          <p:val>
                                            <p:strVal val="#ppt_x"/>
                                          </p:val>
                                        </p:tav>
                                      </p:tavLst>
                                    </p:anim>
                                    <p:anim calcmode="lin" valueType="num">
                                      <p:cBhvr additive="base">
                                        <p:cTn id="74" dur="500" fill="hold"/>
                                        <p:tgtEl>
                                          <p:spTgt spid="22"/>
                                        </p:tgtEl>
                                        <p:attrNameLst>
                                          <p:attrName>ppt_y</p:attrName>
                                        </p:attrNameLst>
                                      </p:cBhvr>
                                      <p:tavLst>
                                        <p:tav tm="0">
                                          <p:val>
                                            <p:strVal val="#ppt_y"/>
                                          </p:val>
                                        </p:tav>
                                        <p:tav tm="100000">
                                          <p:val>
                                            <p:strVal val="#ppt_y"/>
                                          </p:val>
                                        </p:tav>
                                      </p:tavLst>
                                    </p:anim>
                                  </p:childTnLst>
                                </p:cTn>
                              </p:par>
                              <p:par>
                                <p:cTn id="75" presetID="2" presetClass="entr" presetSubtype="2" fill="hold" nodeType="with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additive="base">
                                        <p:cTn id="77" dur="500" fill="hold"/>
                                        <p:tgtEl>
                                          <p:spTgt spid="30"/>
                                        </p:tgtEl>
                                        <p:attrNameLst>
                                          <p:attrName>ppt_x</p:attrName>
                                        </p:attrNameLst>
                                      </p:cBhvr>
                                      <p:tavLst>
                                        <p:tav tm="0">
                                          <p:val>
                                            <p:strVal val="1+#ppt_w/2"/>
                                          </p:val>
                                        </p:tav>
                                        <p:tav tm="100000">
                                          <p:val>
                                            <p:strVal val="#ppt_x"/>
                                          </p:val>
                                        </p:tav>
                                      </p:tavLst>
                                    </p:anim>
                                    <p:anim calcmode="lin" valueType="num">
                                      <p:cBhvr additive="base">
                                        <p:cTn id="78" dur="500" fill="hold"/>
                                        <p:tgtEl>
                                          <p:spTgt spid="30"/>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anim calcmode="lin" valueType="num">
                                      <p:cBhvr additive="base">
                                        <p:cTn id="81" dur="500" fill="hold"/>
                                        <p:tgtEl>
                                          <p:spTgt spid="29"/>
                                        </p:tgtEl>
                                        <p:attrNameLst>
                                          <p:attrName>ppt_x</p:attrName>
                                        </p:attrNameLst>
                                      </p:cBhvr>
                                      <p:tavLst>
                                        <p:tav tm="0">
                                          <p:val>
                                            <p:strVal val="1+#ppt_w/2"/>
                                          </p:val>
                                        </p:tav>
                                        <p:tav tm="100000">
                                          <p:val>
                                            <p:strVal val="#ppt_x"/>
                                          </p:val>
                                        </p:tav>
                                      </p:tavLst>
                                    </p:anim>
                                    <p:anim calcmode="lin" valueType="num">
                                      <p:cBhvr additive="base">
                                        <p:cTn id="8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1" fill="hold" nodeType="click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additive="base">
                                        <p:cTn id="87" dur="500" fill="hold"/>
                                        <p:tgtEl>
                                          <p:spTgt spid="25"/>
                                        </p:tgtEl>
                                        <p:attrNameLst>
                                          <p:attrName>ppt_x</p:attrName>
                                        </p:attrNameLst>
                                      </p:cBhvr>
                                      <p:tavLst>
                                        <p:tav tm="0">
                                          <p:val>
                                            <p:strVal val="#ppt_x"/>
                                          </p:val>
                                        </p:tav>
                                        <p:tav tm="100000">
                                          <p:val>
                                            <p:strVal val="#ppt_x"/>
                                          </p:val>
                                        </p:tav>
                                      </p:tavLst>
                                    </p:anim>
                                    <p:anim calcmode="lin" valueType="num">
                                      <p:cBhvr additive="base">
                                        <p:cTn id="88" dur="500" fill="hold"/>
                                        <p:tgtEl>
                                          <p:spTgt spid="25"/>
                                        </p:tgtEl>
                                        <p:attrNameLst>
                                          <p:attrName>ppt_y</p:attrName>
                                        </p:attrNameLst>
                                      </p:cBhvr>
                                      <p:tavLst>
                                        <p:tav tm="0">
                                          <p:val>
                                            <p:strVal val="0-#ppt_h/2"/>
                                          </p:val>
                                        </p:tav>
                                        <p:tav tm="100000">
                                          <p:val>
                                            <p:strVal val="#ppt_y"/>
                                          </p:val>
                                        </p:tav>
                                      </p:tavLst>
                                    </p:anim>
                                  </p:childTnLst>
                                </p:cTn>
                              </p:par>
                              <p:par>
                                <p:cTn id="89" presetID="2" presetClass="entr" presetSubtype="1"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0-#ppt_h/2"/>
                                          </p:val>
                                        </p:tav>
                                        <p:tav tm="100000">
                                          <p:val>
                                            <p:strVal val="#ppt_y"/>
                                          </p:val>
                                        </p:tav>
                                      </p:tavLst>
                                    </p:anim>
                                  </p:childTnLst>
                                </p:cTn>
                              </p:par>
                              <p:par>
                                <p:cTn id="93" presetID="2" presetClass="entr" presetSubtype="1" fill="hold" nodeType="withEffect">
                                  <p:stCondLst>
                                    <p:cond delay="0"/>
                                  </p:stCondLst>
                                  <p:childTnLst>
                                    <p:set>
                                      <p:cBhvr>
                                        <p:cTn id="94" dur="1" fill="hold">
                                          <p:stCondLst>
                                            <p:cond delay="0"/>
                                          </p:stCondLst>
                                        </p:cTn>
                                        <p:tgtEl>
                                          <p:spTgt spid="27"/>
                                        </p:tgtEl>
                                        <p:attrNameLst>
                                          <p:attrName>style.visibility</p:attrName>
                                        </p:attrNameLst>
                                      </p:cBhvr>
                                      <p:to>
                                        <p:strVal val="visible"/>
                                      </p:to>
                                    </p:set>
                                    <p:anim calcmode="lin" valueType="num">
                                      <p:cBhvr additive="base">
                                        <p:cTn id="95" dur="500" fill="hold"/>
                                        <p:tgtEl>
                                          <p:spTgt spid="27"/>
                                        </p:tgtEl>
                                        <p:attrNameLst>
                                          <p:attrName>ppt_x</p:attrName>
                                        </p:attrNameLst>
                                      </p:cBhvr>
                                      <p:tavLst>
                                        <p:tav tm="0">
                                          <p:val>
                                            <p:strVal val="#ppt_x"/>
                                          </p:val>
                                        </p:tav>
                                        <p:tav tm="100000">
                                          <p:val>
                                            <p:strVal val="#ppt_x"/>
                                          </p:val>
                                        </p:tav>
                                      </p:tavLst>
                                    </p:anim>
                                    <p:anim calcmode="lin" valueType="num">
                                      <p:cBhvr additive="base">
                                        <p:cTn id="9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1" fill="hold" grpId="0" nodeType="clickEffect">
                                  <p:stCondLst>
                                    <p:cond delay="0"/>
                                  </p:stCondLst>
                                  <p:childTnLst>
                                    <p:set>
                                      <p:cBhvr>
                                        <p:cTn id="100" dur="1" fill="hold">
                                          <p:stCondLst>
                                            <p:cond delay="0"/>
                                          </p:stCondLst>
                                        </p:cTn>
                                        <p:tgtEl>
                                          <p:spTgt spid="9"/>
                                        </p:tgtEl>
                                        <p:attrNameLst>
                                          <p:attrName>style.visibility</p:attrName>
                                        </p:attrNameLst>
                                      </p:cBhvr>
                                      <p:to>
                                        <p:strVal val="visible"/>
                                      </p:to>
                                    </p:set>
                                    <p:anim calcmode="lin" valueType="num">
                                      <p:cBhvr additive="base">
                                        <p:cTn id="101" dur="500" fill="hold"/>
                                        <p:tgtEl>
                                          <p:spTgt spid="9"/>
                                        </p:tgtEl>
                                        <p:attrNameLst>
                                          <p:attrName>ppt_x</p:attrName>
                                        </p:attrNameLst>
                                      </p:cBhvr>
                                      <p:tavLst>
                                        <p:tav tm="0">
                                          <p:val>
                                            <p:strVal val="#ppt_x"/>
                                          </p:val>
                                        </p:tav>
                                        <p:tav tm="100000">
                                          <p:val>
                                            <p:strVal val="#ppt_x"/>
                                          </p:val>
                                        </p:tav>
                                      </p:tavLst>
                                    </p:anim>
                                    <p:anim calcmode="lin" valueType="num">
                                      <p:cBhvr additive="base">
                                        <p:cTn id="102" dur="500" fill="hold"/>
                                        <p:tgtEl>
                                          <p:spTgt spid="9"/>
                                        </p:tgtEl>
                                        <p:attrNameLst>
                                          <p:attrName>ppt_y</p:attrName>
                                        </p:attrNameLst>
                                      </p:cBhvr>
                                      <p:tavLst>
                                        <p:tav tm="0">
                                          <p:val>
                                            <p:strVal val="0-#ppt_h/2"/>
                                          </p:val>
                                        </p:tav>
                                        <p:tav tm="100000">
                                          <p:val>
                                            <p:strVal val="#ppt_y"/>
                                          </p:val>
                                        </p:tav>
                                      </p:tavLst>
                                    </p:anim>
                                  </p:childTnLst>
                                </p:cTn>
                              </p:par>
                              <p:par>
                                <p:cTn id="103" presetID="2" presetClass="entr" presetSubtype="1" fill="hold" nodeType="withEffect">
                                  <p:stCondLst>
                                    <p:cond delay="0"/>
                                  </p:stCondLst>
                                  <p:childTnLst>
                                    <p:set>
                                      <p:cBhvr>
                                        <p:cTn id="104" dur="1" fill="hold">
                                          <p:stCondLst>
                                            <p:cond delay="0"/>
                                          </p:stCondLst>
                                        </p:cTn>
                                        <p:tgtEl>
                                          <p:spTgt spid="10"/>
                                        </p:tgtEl>
                                        <p:attrNameLst>
                                          <p:attrName>style.visibility</p:attrName>
                                        </p:attrNameLst>
                                      </p:cBhvr>
                                      <p:to>
                                        <p:strVal val="visible"/>
                                      </p:to>
                                    </p:set>
                                    <p:anim calcmode="lin" valueType="num">
                                      <p:cBhvr additive="base">
                                        <p:cTn id="105" dur="500" fill="hold"/>
                                        <p:tgtEl>
                                          <p:spTgt spid="10"/>
                                        </p:tgtEl>
                                        <p:attrNameLst>
                                          <p:attrName>ppt_x</p:attrName>
                                        </p:attrNameLst>
                                      </p:cBhvr>
                                      <p:tavLst>
                                        <p:tav tm="0">
                                          <p:val>
                                            <p:strVal val="#ppt_x"/>
                                          </p:val>
                                        </p:tav>
                                        <p:tav tm="100000">
                                          <p:val>
                                            <p:strVal val="#ppt_x"/>
                                          </p:val>
                                        </p:tav>
                                      </p:tavLst>
                                    </p:anim>
                                    <p:anim calcmode="lin" valueType="num">
                                      <p:cBhvr additive="base">
                                        <p:cTn id="106" dur="500" fill="hold"/>
                                        <p:tgtEl>
                                          <p:spTgt spid="10"/>
                                        </p:tgtEl>
                                        <p:attrNameLst>
                                          <p:attrName>ppt_y</p:attrName>
                                        </p:attrNameLst>
                                      </p:cBhvr>
                                      <p:tavLst>
                                        <p:tav tm="0">
                                          <p:val>
                                            <p:strVal val="0-#ppt_h/2"/>
                                          </p:val>
                                        </p:tav>
                                        <p:tav tm="100000">
                                          <p:val>
                                            <p:strVal val="#ppt_y"/>
                                          </p:val>
                                        </p:tav>
                                      </p:tavLst>
                                    </p:anim>
                                  </p:childTnLst>
                                </p:cTn>
                              </p:par>
                              <p:par>
                                <p:cTn id="107" presetID="2" presetClass="entr" presetSubtype="1" fill="hold" nodeType="withEffect">
                                  <p:stCondLst>
                                    <p:cond delay="0"/>
                                  </p:stCondLst>
                                  <p:childTnLst>
                                    <p:set>
                                      <p:cBhvr>
                                        <p:cTn id="108" dur="1" fill="hold">
                                          <p:stCondLst>
                                            <p:cond delay="0"/>
                                          </p:stCondLst>
                                        </p:cTn>
                                        <p:tgtEl>
                                          <p:spTgt spid="11"/>
                                        </p:tgtEl>
                                        <p:attrNameLst>
                                          <p:attrName>style.visibility</p:attrName>
                                        </p:attrNameLst>
                                      </p:cBhvr>
                                      <p:to>
                                        <p:strVal val="visible"/>
                                      </p:to>
                                    </p:set>
                                    <p:anim calcmode="lin" valueType="num">
                                      <p:cBhvr additive="base">
                                        <p:cTn id="109" dur="500" fill="hold"/>
                                        <p:tgtEl>
                                          <p:spTgt spid="11"/>
                                        </p:tgtEl>
                                        <p:attrNameLst>
                                          <p:attrName>ppt_x</p:attrName>
                                        </p:attrNameLst>
                                      </p:cBhvr>
                                      <p:tavLst>
                                        <p:tav tm="0">
                                          <p:val>
                                            <p:strVal val="#ppt_x"/>
                                          </p:val>
                                        </p:tav>
                                        <p:tav tm="100000">
                                          <p:val>
                                            <p:strVal val="#ppt_x"/>
                                          </p:val>
                                        </p:tav>
                                      </p:tavLst>
                                    </p:anim>
                                    <p:anim calcmode="lin" valueType="num">
                                      <p:cBhvr additive="base">
                                        <p:cTn id="110" dur="500" fill="hold"/>
                                        <p:tgtEl>
                                          <p:spTgt spid="11"/>
                                        </p:tgtEl>
                                        <p:attrNameLst>
                                          <p:attrName>ppt_y</p:attrName>
                                        </p:attrNameLst>
                                      </p:cBhvr>
                                      <p:tavLst>
                                        <p:tav tm="0">
                                          <p:val>
                                            <p:strVal val="0-#ppt_h/2"/>
                                          </p:val>
                                        </p:tav>
                                        <p:tav tm="100000">
                                          <p:val>
                                            <p:strVal val="#ppt_y"/>
                                          </p:val>
                                        </p:tav>
                                      </p:tavLst>
                                    </p:anim>
                                  </p:childTnLst>
                                </p:cTn>
                              </p:par>
                              <p:par>
                                <p:cTn id="111" presetID="2" presetClass="entr" presetSubtype="2" fill="hold" nodeType="withEffect">
                                  <p:stCondLst>
                                    <p:cond delay="0"/>
                                  </p:stCondLst>
                                  <p:childTnLst>
                                    <p:set>
                                      <p:cBhvr>
                                        <p:cTn id="112" dur="1" fill="hold">
                                          <p:stCondLst>
                                            <p:cond delay="0"/>
                                          </p:stCondLst>
                                        </p:cTn>
                                        <p:tgtEl>
                                          <p:spTgt spid="35"/>
                                        </p:tgtEl>
                                        <p:attrNameLst>
                                          <p:attrName>style.visibility</p:attrName>
                                        </p:attrNameLst>
                                      </p:cBhvr>
                                      <p:to>
                                        <p:strVal val="visible"/>
                                      </p:to>
                                    </p:set>
                                    <p:anim calcmode="lin" valueType="num">
                                      <p:cBhvr additive="base">
                                        <p:cTn id="113" dur="500" fill="hold"/>
                                        <p:tgtEl>
                                          <p:spTgt spid="35"/>
                                        </p:tgtEl>
                                        <p:attrNameLst>
                                          <p:attrName>ppt_x</p:attrName>
                                        </p:attrNameLst>
                                      </p:cBhvr>
                                      <p:tavLst>
                                        <p:tav tm="0">
                                          <p:val>
                                            <p:strVal val="1+#ppt_w/2"/>
                                          </p:val>
                                        </p:tav>
                                        <p:tav tm="100000">
                                          <p:val>
                                            <p:strVal val="#ppt_x"/>
                                          </p:val>
                                        </p:tav>
                                      </p:tavLst>
                                    </p:anim>
                                    <p:anim calcmode="lin" valueType="num">
                                      <p:cBhvr additive="base">
                                        <p:cTn id="114"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6" grpId="0"/>
      <p:bldP spid="18" grpId="0"/>
      <p:bldP spid="28" grpId="0"/>
      <p:bldP spid="29"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Het zeil</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18</a:t>
            </a:fld>
            <a:endParaRPr lang="nl-BE"/>
          </a:p>
        </p:txBody>
      </p:sp>
      <p:pic>
        <p:nvPicPr>
          <p:cNvPr id="8"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5899" y="1277356"/>
            <a:ext cx="1735138"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5"/>
          <p:cNvSpPr txBox="1">
            <a:spLocks noChangeArrowheads="1"/>
          </p:cNvSpPr>
          <p:nvPr/>
        </p:nvSpPr>
        <p:spPr bwMode="auto">
          <a:xfrm>
            <a:off x="5921037" y="2993444"/>
            <a:ext cx="14335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latin typeface="Arial" panose="020B0604020202020204" pitchFamily="34" charset="0"/>
                <a:cs typeface="Arial" panose="020B0604020202020204" pitchFamily="34" charset="0"/>
              </a:rPr>
              <a:t>Het zeildoek</a:t>
            </a:r>
          </a:p>
        </p:txBody>
      </p:sp>
      <p:cxnSp>
        <p:nvCxnSpPr>
          <p:cNvPr id="10" name="Rechte verbindingslijn met pijl 9"/>
          <p:cNvCxnSpPr/>
          <p:nvPr/>
        </p:nvCxnSpPr>
        <p:spPr>
          <a:xfrm flipH="1" flipV="1">
            <a:off x="4735174" y="3161720"/>
            <a:ext cx="1185863" cy="15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kstvak 8"/>
          <p:cNvSpPr txBox="1">
            <a:spLocks noChangeArrowheads="1"/>
          </p:cNvSpPr>
          <p:nvPr/>
        </p:nvSpPr>
        <p:spPr bwMode="auto">
          <a:xfrm>
            <a:off x="5921037" y="2587044"/>
            <a:ext cx="12890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latin typeface="Arial" panose="020B0604020202020204" pitchFamily="34" charset="0"/>
                <a:cs typeface="Arial" panose="020B0604020202020204" pitchFamily="34" charset="0"/>
              </a:rPr>
              <a:t>Korte hals</a:t>
            </a:r>
          </a:p>
        </p:txBody>
      </p:sp>
      <p:cxnSp>
        <p:nvCxnSpPr>
          <p:cNvPr id="12" name="Rechte verbindingslijn met pijl 11"/>
          <p:cNvCxnSpPr/>
          <p:nvPr/>
        </p:nvCxnSpPr>
        <p:spPr>
          <a:xfrm flipH="1" flipV="1">
            <a:off x="5235237" y="2655307"/>
            <a:ext cx="685800" cy="904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kstvak 11"/>
          <p:cNvSpPr txBox="1">
            <a:spLocks noChangeArrowheads="1"/>
          </p:cNvSpPr>
          <p:nvPr/>
        </p:nvSpPr>
        <p:spPr bwMode="auto">
          <a:xfrm>
            <a:off x="2514262" y="2339395"/>
            <a:ext cx="1263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latin typeface="Arial" panose="020B0604020202020204" pitchFamily="34" charset="0"/>
                <a:cs typeface="Arial" panose="020B0604020202020204" pitchFamily="34" charset="0"/>
              </a:rPr>
              <a:t>Lange hals</a:t>
            </a:r>
          </a:p>
        </p:txBody>
      </p:sp>
      <p:cxnSp>
        <p:nvCxnSpPr>
          <p:cNvPr id="14" name="Rechte verbindingslijn met pijl 13"/>
          <p:cNvCxnSpPr>
            <a:stCxn id="13" idx="3"/>
          </p:cNvCxnSpPr>
          <p:nvPr/>
        </p:nvCxnSpPr>
        <p:spPr>
          <a:xfrm flipV="1">
            <a:off x="3777912" y="2496557"/>
            <a:ext cx="723900" cy="111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kstvak 14"/>
          <p:cNvSpPr txBox="1">
            <a:spLocks noChangeArrowheads="1"/>
          </p:cNvSpPr>
          <p:nvPr/>
        </p:nvSpPr>
        <p:spPr bwMode="auto">
          <a:xfrm>
            <a:off x="5995649" y="4053894"/>
            <a:ext cx="1455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latin typeface="Arial" panose="020B0604020202020204" pitchFamily="34" charset="0"/>
                <a:cs typeface="Arial" panose="020B0604020202020204" pitchFamily="34" charset="0"/>
              </a:rPr>
              <a:t>Kikkerrlussen</a:t>
            </a:r>
          </a:p>
        </p:txBody>
      </p:sp>
      <p:cxnSp>
        <p:nvCxnSpPr>
          <p:cNvPr id="16" name="Rechte verbindingslijn met pijl 15"/>
          <p:cNvCxnSpPr/>
          <p:nvPr/>
        </p:nvCxnSpPr>
        <p:spPr>
          <a:xfrm flipH="1" flipV="1">
            <a:off x="5317787" y="4053895"/>
            <a:ext cx="677862" cy="1682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p:cNvCxnSpPr/>
          <p:nvPr/>
        </p:nvCxnSpPr>
        <p:spPr>
          <a:xfrm flipH="1">
            <a:off x="5317787" y="4222170"/>
            <a:ext cx="677862" cy="1698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kstvak 20"/>
          <p:cNvSpPr txBox="1">
            <a:spLocks noChangeArrowheads="1"/>
          </p:cNvSpPr>
          <p:nvPr/>
        </p:nvSpPr>
        <p:spPr bwMode="auto">
          <a:xfrm>
            <a:off x="2593637" y="3525257"/>
            <a:ext cx="132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latin typeface="Arial" panose="020B0604020202020204" pitchFamily="34" charset="0"/>
                <a:cs typeface="Arial" panose="020B0604020202020204" pitchFamily="34" charset="0"/>
              </a:rPr>
              <a:t>Slijtstukken</a:t>
            </a:r>
          </a:p>
        </p:txBody>
      </p:sp>
      <p:cxnSp>
        <p:nvCxnSpPr>
          <p:cNvPr id="19" name="Rechte verbindingslijn met pijl 18"/>
          <p:cNvCxnSpPr>
            <a:stCxn id="18" idx="3"/>
          </p:cNvCxnSpPr>
          <p:nvPr/>
        </p:nvCxnSpPr>
        <p:spPr>
          <a:xfrm flipV="1">
            <a:off x="3914437" y="3445882"/>
            <a:ext cx="473075" cy="2476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p:cNvCxnSpPr>
            <a:stCxn id="18" idx="3"/>
          </p:cNvCxnSpPr>
          <p:nvPr/>
        </p:nvCxnSpPr>
        <p:spPr>
          <a:xfrm>
            <a:off x="3914437" y="3693532"/>
            <a:ext cx="479425" cy="6461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p:cNvCxnSpPr>
            <a:stCxn id="18" idx="3"/>
          </p:cNvCxnSpPr>
          <p:nvPr/>
        </p:nvCxnSpPr>
        <p:spPr>
          <a:xfrm>
            <a:off x="3914437" y="3693532"/>
            <a:ext cx="473075" cy="15811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p:cNvCxnSpPr>
            <a:stCxn id="29" idx="5"/>
          </p:cNvCxnSpPr>
          <p:nvPr/>
        </p:nvCxnSpPr>
        <p:spPr>
          <a:xfrm flipH="1">
            <a:off x="5281274" y="5995407"/>
            <a:ext cx="2005013" cy="3889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3" name="Afbeelding 22"/>
          <p:cNvPicPr/>
          <p:nvPr/>
        </p:nvPicPr>
        <p:blipFill>
          <a:blip r:embed="rId4" cstate="print">
            <a:extLst>
              <a:ext uri="{28A0092B-C50C-407E-A947-70E740481C1C}">
                <a14:useLocalDpi xmlns:a14="http://schemas.microsoft.com/office/drawing/2010/main" val="0"/>
              </a:ext>
            </a:extLst>
          </a:blip>
          <a:stretch>
            <a:fillRect/>
          </a:stretch>
        </p:blipFill>
        <p:spPr>
          <a:xfrm rot="5400000">
            <a:off x="625626" y="4638703"/>
            <a:ext cx="1440000" cy="1440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24" name="Rechte verbindingslijn met pijl 23"/>
          <p:cNvCxnSpPr/>
          <p:nvPr/>
        </p:nvCxnSpPr>
        <p:spPr>
          <a:xfrm>
            <a:off x="2028487" y="5669970"/>
            <a:ext cx="2282825" cy="5778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Afbeelding 24"/>
          <p:cNvPicPr/>
          <p:nvPr/>
        </p:nvPicPr>
        <p:blipFill>
          <a:blip r:embed="rId5" cstate="print">
            <a:extLst>
              <a:ext uri="{28A0092B-C50C-407E-A947-70E740481C1C}">
                <a14:useLocalDpi xmlns:a14="http://schemas.microsoft.com/office/drawing/2010/main" val="0"/>
              </a:ext>
            </a:extLst>
          </a:blip>
          <a:stretch>
            <a:fillRect/>
          </a:stretch>
        </p:blipFill>
        <p:spPr>
          <a:xfrm rot="7333482">
            <a:off x="7074463" y="1356062"/>
            <a:ext cx="1440000" cy="1440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26" name="Rechte verbindingslijn met pijl 25"/>
          <p:cNvCxnSpPr/>
          <p:nvPr/>
        </p:nvCxnSpPr>
        <p:spPr>
          <a:xfrm flipH="1">
            <a:off x="5281274" y="2079045"/>
            <a:ext cx="1771650" cy="1143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Afbeelding 26"/>
          <p:cNvPicPr/>
          <p:nvPr/>
        </p:nvPicPr>
        <p:blipFill>
          <a:blip r:embed="rId6" cstate="print">
            <a:extLst>
              <a:ext uri="{28A0092B-C50C-407E-A947-70E740481C1C}">
                <a14:useLocalDpi xmlns:a14="http://schemas.microsoft.com/office/drawing/2010/main" val="0"/>
              </a:ext>
            </a:extLst>
          </a:blip>
          <a:stretch>
            <a:fillRect/>
          </a:stretch>
        </p:blipFill>
        <p:spPr>
          <a:xfrm rot="6901752">
            <a:off x="659260" y="1485375"/>
            <a:ext cx="1440000" cy="1440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28" name="Rechte verbindingslijn met pijl 27"/>
          <p:cNvCxnSpPr/>
          <p:nvPr/>
        </p:nvCxnSpPr>
        <p:spPr>
          <a:xfrm flipV="1">
            <a:off x="1255374" y="1694870"/>
            <a:ext cx="3168650" cy="4175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Afbeelding 28" descr="C:\Users\Harry\De molen\theorielessen\illustraties gaande werk\20221108_132218.jp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7066958" y="4760832"/>
            <a:ext cx="1456690" cy="143827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Afbeelding 29"/>
          <p:cNvPicPr/>
          <p:nvPr/>
        </p:nvPicPr>
        <p:blipFill rotWithShape="1">
          <a:blip r:embed="rId8" cstate="print">
            <a:extLst>
              <a:ext uri="{28A0092B-C50C-407E-A947-70E740481C1C}">
                <a14:useLocalDpi xmlns:a14="http://schemas.microsoft.com/office/drawing/2010/main" val="0"/>
              </a:ext>
            </a:extLst>
          </a:blip>
          <a:srcRect r="49763"/>
          <a:stretch/>
        </p:blipFill>
        <p:spPr bwMode="auto">
          <a:xfrm rot="5400000">
            <a:off x="1173000" y="3062765"/>
            <a:ext cx="1439545" cy="140208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53640926-AAD7-44D8-BBD7-CCE9431645EC}">
              <a14:shadowObscured xmlns:a14="http://schemas.microsoft.com/office/drawing/2010/main"/>
            </a:ext>
          </a:extLst>
        </p:spPr>
      </p:pic>
      <p:sp>
        <p:nvSpPr>
          <p:cNvPr id="31" name="Tekstvak 30"/>
          <p:cNvSpPr txBox="1">
            <a:spLocks noChangeArrowheads="1"/>
          </p:cNvSpPr>
          <p:nvPr/>
        </p:nvSpPr>
        <p:spPr bwMode="auto">
          <a:xfrm>
            <a:off x="6702087" y="1050344"/>
            <a:ext cx="2416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latin typeface="Arial" panose="020B0604020202020204" pitchFamily="34" charset="0"/>
                <a:cs typeface="Arial" panose="020B0604020202020204" pitchFamily="34" charset="0"/>
              </a:rPr>
              <a:t>Rechter bovenhoektouw</a:t>
            </a:r>
          </a:p>
        </p:txBody>
      </p:sp>
      <p:sp>
        <p:nvSpPr>
          <p:cNvPr id="32" name="Tekstvak 31"/>
          <p:cNvSpPr txBox="1">
            <a:spLocks noChangeArrowheads="1"/>
          </p:cNvSpPr>
          <p:nvPr/>
        </p:nvSpPr>
        <p:spPr bwMode="auto">
          <a:xfrm>
            <a:off x="6702087" y="6127170"/>
            <a:ext cx="24098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latin typeface="Arial" panose="020B0604020202020204" pitchFamily="34" charset="0"/>
                <a:cs typeface="Arial" panose="020B0604020202020204" pitchFamily="34" charset="0"/>
              </a:rPr>
              <a:t>Rechter onderhoektouw</a:t>
            </a:r>
          </a:p>
        </p:txBody>
      </p:sp>
      <p:sp>
        <p:nvSpPr>
          <p:cNvPr id="33" name="Tekstvak 32"/>
          <p:cNvSpPr txBox="1">
            <a:spLocks noChangeArrowheads="1"/>
          </p:cNvSpPr>
          <p:nvPr/>
        </p:nvSpPr>
        <p:spPr bwMode="auto">
          <a:xfrm>
            <a:off x="363199" y="1093207"/>
            <a:ext cx="2336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Linker bovenhoektouw</a:t>
            </a:r>
          </a:p>
        </p:txBody>
      </p:sp>
      <p:sp>
        <p:nvSpPr>
          <p:cNvPr id="34" name="Tekstvak 33"/>
          <p:cNvSpPr txBox="1">
            <a:spLocks noChangeArrowheads="1"/>
          </p:cNvSpPr>
          <p:nvPr/>
        </p:nvSpPr>
        <p:spPr bwMode="auto">
          <a:xfrm>
            <a:off x="226674" y="6097007"/>
            <a:ext cx="2254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latin typeface="Arial" panose="020B0604020202020204" pitchFamily="34" charset="0"/>
                <a:cs typeface="Arial" panose="020B0604020202020204" pitchFamily="34" charset="0"/>
              </a:rPr>
              <a:t>Linker onderhoektouw</a:t>
            </a:r>
          </a:p>
        </p:txBody>
      </p:sp>
      <p:sp>
        <p:nvSpPr>
          <p:cNvPr id="35" name="Tekstvak 34"/>
          <p:cNvSpPr txBox="1">
            <a:spLocks noChangeArrowheads="1"/>
          </p:cNvSpPr>
          <p:nvPr/>
        </p:nvSpPr>
        <p:spPr bwMode="auto">
          <a:xfrm>
            <a:off x="8983324" y="4550781"/>
            <a:ext cx="30257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a:latin typeface="Arial" panose="020B0604020202020204" pitchFamily="34" charset="0"/>
                <a:cs typeface="Arial" panose="020B0604020202020204" pitchFamily="34" charset="0"/>
              </a:rPr>
              <a:t>zeilranden verstevigd door ingenaaid touw ‘Lijken’</a:t>
            </a:r>
          </a:p>
          <a:p>
            <a:pPr algn="ctr">
              <a:lnSpc>
                <a:spcPct val="100000"/>
              </a:lnSpc>
              <a:spcBef>
                <a:spcPct val="0"/>
              </a:spcBef>
              <a:buFontTx/>
              <a:buNone/>
            </a:pPr>
            <a:r>
              <a:rPr lang="nl-BE" altLang="nl-BE" sz="1400">
                <a:latin typeface="Arial" panose="020B0604020202020204" pitchFamily="34" charset="0"/>
                <a:cs typeface="Arial" panose="020B0604020202020204" pitchFamily="34" charset="0"/>
              </a:rPr>
              <a:t>Voorlijk</a:t>
            </a:r>
          </a:p>
          <a:p>
            <a:pPr algn="ctr">
              <a:lnSpc>
                <a:spcPct val="100000"/>
              </a:lnSpc>
              <a:spcBef>
                <a:spcPct val="0"/>
              </a:spcBef>
              <a:buFontTx/>
              <a:buNone/>
            </a:pPr>
            <a:r>
              <a:rPr lang="nl-BE" altLang="nl-BE" sz="1400">
                <a:latin typeface="Arial" panose="020B0604020202020204" pitchFamily="34" charset="0"/>
                <a:cs typeface="Arial" panose="020B0604020202020204" pitchFamily="34" charset="0"/>
              </a:rPr>
              <a:t>Achterlijk</a:t>
            </a:r>
          </a:p>
        </p:txBody>
      </p:sp>
      <p:pic>
        <p:nvPicPr>
          <p:cNvPr id="40" name="Afbeelding 3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853531" y="1468651"/>
            <a:ext cx="3290888"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Rechte verbindingslijn met pijl 35"/>
          <p:cNvCxnSpPr>
            <a:stCxn id="35" idx="0"/>
          </p:cNvCxnSpPr>
          <p:nvPr/>
        </p:nvCxnSpPr>
        <p:spPr>
          <a:xfrm flipH="1" flipV="1">
            <a:off x="9637374" y="3774494"/>
            <a:ext cx="858838" cy="7762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Rechte verbindingslijn met pijl 36"/>
          <p:cNvCxnSpPr>
            <a:stCxn id="35" idx="0"/>
          </p:cNvCxnSpPr>
          <p:nvPr/>
        </p:nvCxnSpPr>
        <p:spPr>
          <a:xfrm flipV="1">
            <a:off x="10496212" y="3693531"/>
            <a:ext cx="304800" cy="8572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kstvak 37"/>
          <p:cNvSpPr txBox="1">
            <a:spLocks noChangeArrowheads="1"/>
          </p:cNvSpPr>
          <p:nvPr/>
        </p:nvSpPr>
        <p:spPr bwMode="auto">
          <a:xfrm>
            <a:off x="4549437" y="1299582"/>
            <a:ext cx="904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latin typeface="Arial" panose="020B0604020202020204" pitchFamily="34" charset="0"/>
                <a:cs typeface="Arial" panose="020B0604020202020204" pitchFamily="34" charset="0"/>
              </a:rPr>
              <a:t>De bek</a:t>
            </a:r>
          </a:p>
        </p:txBody>
      </p:sp>
      <p:cxnSp>
        <p:nvCxnSpPr>
          <p:cNvPr id="39" name="Rechte verbindingslijn met pijl 38"/>
          <p:cNvCxnSpPr/>
          <p:nvPr/>
        </p:nvCxnSpPr>
        <p:spPr>
          <a:xfrm flipH="1">
            <a:off x="4932024" y="1632957"/>
            <a:ext cx="122238" cy="10445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23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1+#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1+#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1+#ppt_w/2"/>
                                          </p:val>
                                        </p:tav>
                                        <p:tav tm="100000">
                                          <p:val>
                                            <p:strVal val="#ppt_x"/>
                                          </p:val>
                                        </p:tav>
                                      </p:tavLst>
                                    </p:anim>
                                    <p:anim calcmode="lin" valueType="num">
                                      <p:cBhvr additive="base">
                                        <p:cTn id="42" dur="500" fill="hold"/>
                                        <p:tgtEl>
                                          <p:spTgt spid="17"/>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1+#ppt_w/2"/>
                                          </p:val>
                                        </p:tav>
                                        <p:tav tm="100000">
                                          <p:val>
                                            <p:strVal val="#ppt_x"/>
                                          </p:val>
                                        </p:tav>
                                      </p:tavLst>
                                    </p:anim>
                                    <p:anim calcmode="lin" valueType="num">
                                      <p:cBhvr additive="base">
                                        <p:cTn id="4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0-#ppt_w/2"/>
                                          </p:val>
                                        </p:tav>
                                        <p:tav tm="100000">
                                          <p:val>
                                            <p:strVal val="#ppt_x"/>
                                          </p:val>
                                        </p:tav>
                                      </p:tavLst>
                                    </p:anim>
                                    <p:anim calcmode="lin" valueType="num">
                                      <p:cBhvr additive="base">
                                        <p:cTn id="52" dur="500" fill="hold"/>
                                        <p:tgtEl>
                                          <p:spTgt spid="30"/>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0-#ppt_w/2"/>
                                          </p:val>
                                        </p:tav>
                                        <p:tav tm="100000">
                                          <p:val>
                                            <p:strVal val="#ppt_x"/>
                                          </p:val>
                                        </p:tav>
                                      </p:tavLst>
                                    </p:anim>
                                    <p:anim calcmode="lin" valueType="num">
                                      <p:cBhvr additive="base">
                                        <p:cTn id="56" dur="500" fill="hold"/>
                                        <p:tgtEl>
                                          <p:spTgt spid="18"/>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0-#ppt_w/2"/>
                                          </p:val>
                                        </p:tav>
                                        <p:tav tm="100000">
                                          <p:val>
                                            <p:strVal val="#ppt_x"/>
                                          </p:val>
                                        </p:tav>
                                      </p:tavLst>
                                    </p:anim>
                                    <p:anim calcmode="lin" valueType="num">
                                      <p:cBhvr additive="base">
                                        <p:cTn id="60" dur="500" fill="hold"/>
                                        <p:tgtEl>
                                          <p:spTgt spid="19"/>
                                        </p:tgtEl>
                                        <p:attrNameLst>
                                          <p:attrName>ppt_y</p:attrName>
                                        </p:attrNameLst>
                                      </p:cBhvr>
                                      <p:tavLst>
                                        <p:tav tm="0">
                                          <p:val>
                                            <p:strVal val="#ppt_y"/>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0-#ppt_w/2"/>
                                          </p:val>
                                        </p:tav>
                                        <p:tav tm="100000">
                                          <p:val>
                                            <p:strVal val="#ppt_x"/>
                                          </p:val>
                                        </p:tav>
                                      </p:tavLst>
                                    </p:anim>
                                    <p:anim calcmode="lin" valueType="num">
                                      <p:cBhvr additive="base">
                                        <p:cTn id="64" dur="500" fill="hold"/>
                                        <p:tgtEl>
                                          <p:spTgt spid="20"/>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0-#ppt_w/2"/>
                                          </p:val>
                                        </p:tav>
                                        <p:tav tm="100000">
                                          <p:val>
                                            <p:strVal val="#ppt_x"/>
                                          </p:val>
                                        </p:tav>
                                      </p:tavLst>
                                    </p:anim>
                                    <p:anim calcmode="lin" valueType="num">
                                      <p:cBhvr additive="base">
                                        <p:cTn id="6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fill="hold"/>
                                        <p:tgtEl>
                                          <p:spTgt spid="26"/>
                                        </p:tgtEl>
                                        <p:attrNameLst>
                                          <p:attrName>ppt_x</p:attrName>
                                        </p:attrNameLst>
                                      </p:cBhvr>
                                      <p:tavLst>
                                        <p:tav tm="0">
                                          <p:val>
                                            <p:strVal val="1+#ppt_w/2"/>
                                          </p:val>
                                        </p:tav>
                                        <p:tav tm="100000">
                                          <p:val>
                                            <p:strVal val="#ppt_x"/>
                                          </p:val>
                                        </p:tav>
                                      </p:tavLst>
                                    </p:anim>
                                    <p:anim calcmode="lin" valueType="num">
                                      <p:cBhvr additive="base">
                                        <p:cTn id="74" dur="500" fill="hold"/>
                                        <p:tgtEl>
                                          <p:spTgt spid="26"/>
                                        </p:tgtEl>
                                        <p:attrNameLst>
                                          <p:attrName>ppt_y</p:attrName>
                                        </p:attrNameLst>
                                      </p:cBhvr>
                                      <p:tavLst>
                                        <p:tav tm="0">
                                          <p:val>
                                            <p:strVal val="#ppt_y"/>
                                          </p:val>
                                        </p:tav>
                                        <p:tav tm="100000">
                                          <p:val>
                                            <p:strVal val="#ppt_y"/>
                                          </p:val>
                                        </p:tav>
                                      </p:tavLst>
                                    </p:anim>
                                  </p:childTnLst>
                                </p:cTn>
                              </p:par>
                              <p:par>
                                <p:cTn id="75" presetID="2" presetClass="entr" presetSubtype="2" fill="hold" nodeType="with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fill="hold"/>
                                        <p:tgtEl>
                                          <p:spTgt spid="25"/>
                                        </p:tgtEl>
                                        <p:attrNameLst>
                                          <p:attrName>ppt_x</p:attrName>
                                        </p:attrNameLst>
                                      </p:cBhvr>
                                      <p:tavLst>
                                        <p:tav tm="0">
                                          <p:val>
                                            <p:strVal val="1+#ppt_w/2"/>
                                          </p:val>
                                        </p:tav>
                                        <p:tav tm="100000">
                                          <p:val>
                                            <p:strVal val="#ppt_x"/>
                                          </p:val>
                                        </p:tav>
                                      </p:tavLst>
                                    </p:anim>
                                    <p:anim calcmode="lin" valueType="num">
                                      <p:cBhvr additive="base">
                                        <p:cTn id="78" dur="500" fill="hold"/>
                                        <p:tgtEl>
                                          <p:spTgt spid="25"/>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additive="base">
                                        <p:cTn id="81" dur="500" fill="hold"/>
                                        <p:tgtEl>
                                          <p:spTgt spid="31"/>
                                        </p:tgtEl>
                                        <p:attrNameLst>
                                          <p:attrName>ppt_x</p:attrName>
                                        </p:attrNameLst>
                                      </p:cBhvr>
                                      <p:tavLst>
                                        <p:tav tm="0">
                                          <p:val>
                                            <p:strVal val="1+#ppt_w/2"/>
                                          </p:val>
                                        </p:tav>
                                        <p:tav tm="100000">
                                          <p:val>
                                            <p:strVal val="#ppt_x"/>
                                          </p:val>
                                        </p:tav>
                                      </p:tavLst>
                                    </p:anim>
                                    <p:anim calcmode="lin" valueType="num">
                                      <p:cBhvr additive="base">
                                        <p:cTn id="8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8" fill="hold" nodeType="click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additive="base">
                                        <p:cTn id="87" dur="500" fill="hold"/>
                                        <p:tgtEl>
                                          <p:spTgt spid="27"/>
                                        </p:tgtEl>
                                        <p:attrNameLst>
                                          <p:attrName>ppt_x</p:attrName>
                                        </p:attrNameLst>
                                      </p:cBhvr>
                                      <p:tavLst>
                                        <p:tav tm="0">
                                          <p:val>
                                            <p:strVal val="0-#ppt_w/2"/>
                                          </p:val>
                                        </p:tav>
                                        <p:tav tm="100000">
                                          <p:val>
                                            <p:strVal val="#ppt_x"/>
                                          </p:val>
                                        </p:tav>
                                      </p:tavLst>
                                    </p:anim>
                                    <p:anim calcmode="lin" valueType="num">
                                      <p:cBhvr additive="base">
                                        <p:cTn id="88" dur="500" fill="hold"/>
                                        <p:tgtEl>
                                          <p:spTgt spid="27"/>
                                        </p:tgtEl>
                                        <p:attrNameLst>
                                          <p:attrName>ppt_y</p:attrName>
                                        </p:attrNameLst>
                                      </p:cBhvr>
                                      <p:tavLst>
                                        <p:tav tm="0">
                                          <p:val>
                                            <p:strVal val="#ppt_y"/>
                                          </p:val>
                                        </p:tav>
                                        <p:tav tm="100000">
                                          <p:val>
                                            <p:strVal val="#ppt_y"/>
                                          </p:val>
                                        </p:tav>
                                      </p:tavLst>
                                    </p:anim>
                                  </p:childTnLst>
                                </p:cTn>
                              </p:par>
                              <p:par>
                                <p:cTn id="89" presetID="2" presetClass="entr" presetSubtype="8" fill="hold" grpId="0" nodeType="withEffect">
                                  <p:stCondLst>
                                    <p:cond delay="0"/>
                                  </p:stCondLst>
                                  <p:childTnLst>
                                    <p:set>
                                      <p:cBhvr>
                                        <p:cTn id="90" dur="1" fill="hold">
                                          <p:stCondLst>
                                            <p:cond delay="0"/>
                                          </p:stCondLst>
                                        </p:cTn>
                                        <p:tgtEl>
                                          <p:spTgt spid="33"/>
                                        </p:tgtEl>
                                        <p:attrNameLst>
                                          <p:attrName>style.visibility</p:attrName>
                                        </p:attrNameLst>
                                      </p:cBhvr>
                                      <p:to>
                                        <p:strVal val="visible"/>
                                      </p:to>
                                    </p:set>
                                    <p:anim calcmode="lin" valueType="num">
                                      <p:cBhvr additive="base">
                                        <p:cTn id="91" dur="500" fill="hold"/>
                                        <p:tgtEl>
                                          <p:spTgt spid="33"/>
                                        </p:tgtEl>
                                        <p:attrNameLst>
                                          <p:attrName>ppt_x</p:attrName>
                                        </p:attrNameLst>
                                      </p:cBhvr>
                                      <p:tavLst>
                                        <p:tav tm="0">
                                          <p:val>
                                            <p:strVal val="0-#ppt_w/2"/>
                                          </p:val>
                                        </p:tav>
                                        <p:tav tm="100000">
                                          <p:val>
                                            <p:strVal val="#ppt_x"/>
                                          </p:val>
                                        </p:tav>
                                      </p:tavLst>
                                    </p:anim>
                                    <p:anim calcmode="lin" valueType="num">
                                      <p:cBhvr additive="base">
                                        <p:cTn id="92" dur="500" fill="hold"/>
                                        <p:tgtEl>
                                          <p:spTgt spid="33"/>
                                        </p:tgtEl>
                                        <p:attrNameLst>
                                          <p:attrName>ppt_y</p:attrName>
                                        </p:attrNameLst>
                                      </p:cBhvr>
                                      <p:tavLst>
                                        <p:tav tm="0">
                                          <p:val>
                                            <p:strVal val="#ppt_y"/>
                                          </p:val>
                                        </p:tav>
                                        <p:tav tm="100000">
                                          <p:val>
                                            <p:strVal val="#ppt_y"/>
                                          </p:val>
                                        </p:tav>
                                      </p:tavLst>
                                    </p:anim>
                                  </p:childTnLst>
                                </p:cTn>
                              </p:par>
                              <p:par>
                                <p:cTn id="93" presetID="2" presetClass="entr" presetSubtype="8" fill="hold" nodeType="with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additive="base">
                                        <p:cTn id="95" dur="500" fill="hold"/>
                                        <p:tgtEl>
                                          <p:spTgt spid="28"/>
                                        </p:tgtEl>
                                        <p:attrNameLst>
                                          <p:attrName>ppt_x</p:attrName>
                                        </p:attrNameLst>
                                      </p:cBhvr>
                                      <p:tavLst>
                                        <p:tav tm="0">
                                          <p:val>
                                            <p:strVal val="0-#ppt_w/2"/>
                                          </p:val>
                                        </p:tav>
                                        <p:tav tm="100000">
                                          <p:val>
                                            <p:strVal val="#ppt_x"/>
                                          </p:val>
                                        </p:tav>
                                      </p:tavLst>
                                    </p:anim>
                                    <p:anim calcmode="lin" valueType="num">
                                      <p:cBhvr additive="base">
                                        <p:cTn id="96"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additive="base">
                                        <p:cTn id="101" dur="500" fill="hold"/>
                                        <p:tgtEl>
                                          <p:spTgt spid="39"/>
                                        </p:tgtEl>
                                        <p:attrNameLst>
                                          <p:attrName>ppt_x</p:attrName>
                                        </p:attrNameLst>
                                      </p:cBhvr>
                                      <p:tavLst>
                                        <p:tav tm="0">
                                          <p:val>
                                            <p:strVal val="#ppt_x"/>
                                          </p:val>
                                        </p:tav>
                                        <p:tav tm="100000">
                                          <p:val>
                                            <p:strVal val="#ppt_x"/>
                                          </p:val>
                                        </p:tav>
                                      </p:tavLst>
                                    </p:anim>
                                    <p:anim calcmode="lin" valueType="num">
                                      <p:cBhvr additive="base">
                                        <p:cTn id="102" dur="500" fill="hold"/>
                                        <p:tgtEl>
                                          <p:spTgt spid="39"/>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 calcmode="lin" valueType="num">
                                      <p:cBhvr additive="base">
                                        <p:cTn id="105" dur="500" fill="hold"/>
                                        <p:tgtEl>
                                          <p:spTgt spid="38"/>
                                        </p:tgtEl>
                                        <p:attrNameLst>
                                          <p:attrName>ppt_x</p:attrName>
                                        </p:attrNameLst>
                                      </p:cBhvr>
                                      <p:tavLst>
                                        <p:tav tm="0">
                                          <p:val>
                                            <p:strVal val="#ppt_x"/>
                                          </p:val>
                                        </p:tav>
                                        <p:tav tm="100000">
                                          <p:val>
                                            <p:strVal val="#ppt_x"/>
                                          </p:val>
                                        </p:tav>
                                      </p:tavLst>
                                    </p:anim>
                                    <p:anim calcmode="lin" valueType="num">
                                      <p:cBhvr additive="base">
                                        <p:cTn id="10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2" fill="hold" nodeType="clickEffect">
                                  <p:stCondLst>
                                    <p:cond delay="0"/>
                                  </p:stCondLst>
                                  <p:childTnLst>
                                    <p:set>
                                      <p:cBhvr>
                                        <p:cTn id="110" dur="1" fill="hold">
                                          <p:stCondLst>
                                            <p:cond delay="0"/>
                                          </p:stCondLst>
                                        </p:cTn>
                                        <p:tgtEl>
                                          <p:spTgt spid="22"/>
                                        </p:tgtEl>
                                        <p:attrNameLst>
                                          <p:attrName>style.visibility</p:attrName>
                                        </p:attrNameLst>
                                      </p:cBhvr>
                                      <p:to>
                                        <p:strVal val="visible"/>
                                      </p:to>
                                    </p:set>
                                    <p:anim calcmode="lin" valueType="num">
                                      <p:cBhvr additive="base">
                                        <p:cTn id="111" dur="500" fill="hold"/>
                                        <p:tgtEl>
                                          <p:spTgt spid="22"/>
                                        </p:tgtEl>
                                        <p:attrNameLst>
                                          <p:attrName>ppt_x</p:attrName>
                                        </p:attrNameLst>
                                      </p:cBhvr>
                                      <p:tavLst>
                                        <p:tav tm="0">
                                          <p:val>
                                            <p:strVal val="1+#ppt_w/2"/>
                                          </p:val>
                                        </p:tav>
                                        <p:tav tm="100000">
                                          <p:val>
                                            <p:strVal val="#ppt_x"/>
                                          </p:val>
                                        </p:tav>
                                      </p:tavLst>
                                    </p:anim>
                                    <p:anim calcmode="lin" valueType="num">
                                      <p:cBhvr additive="base">
                                        <p:cTn id="112" dur="500" fill="hold"/>
                                        <p:tgtEl>
                                          <p:spTgt spid="22"/>
                                        </p:tgtEl>
                                        <p:attrNameLst>
                                          <p:attrName>ppt_y</p:attrName>
                                        </p:attrNameLst>
                                      </p:cBhvr>
                                      <p:tavLst>
                                        <p:tav tm="0">
                                          <p:val>
                                            <p:strVal val="#ppt_y"/>
                                          </p:val>
                                        </p:tav>
                                        <p:tav tm="100000">
                                          <p:val>
                                            <p:strVal val="#ppt_y"/>
                                          </p:val>
                                        </p:tav>
                                      </p:tavLst>
                                    </p:anim>
                                  </p:childTnLst>
                                </p:cTn>
                              </p:par>
                              <p:par>
                                <p:cTn id="113" presetID="2" presetClass="entr" presetSubtype="2" fill="hold" nodeType="withEffect">
                                  <p:stCondLst>
                                    <p:cond delay="0"/>
                                  </p:stCondLst>
                                  <p:childTnLst>
                                    <p:set>
                                      <p:cBhvr>
                                        <p:cTn id="114" dur="1" fill="hold">
                                          <p:stCondLst>
                                            <p:cond delay="0"/>
                                          </p:stCondLst>
                                        </p:cTn>
                                        <p:tgtEl>
                                          <p:spTgt spid="29"/>
                                        </p:tgtEl>
                                        <p:attrNameLst>
                                          <p:attrName>style.visibility</p:attrName>
                                        </p:attrNameLst>
                                      </p:cBhvr>
                                      <p:to>
                                        <p:strVal val="visible"/>
                                      </p:to>
                                    </p:set>
                                    <p:anim calcmode="lin" valueType="num">
                                      <p:cBhvr additive="base">
                                        <p:cTn id="115" dur="500" fill="hold"/>
                                        <p:tgtEl>
                                          <p:spTgt spid="29"/>
                                        </p:tgtEl>
                                        <p:attrNameLst>
                                          <p:attrName>ppt_x</p:attrName>
                                        </p:attrNameLst>
                                      </p:cBhvr>
                                      <p:tavLst>
                                        <p:tav tm="0">
                                          <p:val>
                                            <p:strVal val="1+#ppt_w/2"/>
                                          </p:val>
                                        </p:tav>
                                        <p:tav tm="100000">
                                          <p:val>
                                            <p:strVal val="#ppt_x"/>
                                          </p:val>
                                        </p:tav>
                                      </p:tavLst>
                                    </p:anim>
                                    <p:anim calcmode="lin" valueType="num">
                                      <p:cBhvr additive="base">
                                        <p:cTn id="116" dur="500" fill="hold"/>
                                        <p:tgtEl>
                                          <p:spTgt spid="29"/>
                                        </p:tgtEl>
                                        <p:attrNameLst>
                                          <p:attrName>ppt_y</p:attrName>
                                        </p:attrNameLst>
                                      </p:cBhvr>
                                      <p:tavLst>
                                        <p:tav tm="0">
                                          <p:val>
                                            <p:strVal val="#ppt_y"/>
                                          </p:val>
                                        </p:tav>
                                        <p:tav tm="100000">
                                          <p:val>
                                            <p:strVal val="#ppt_y"/>
                                          </p:val>
                                        </p:tav>
                                      </p:tavLst>
                                    </p:anim>
                                  </p:childTnLst>
                                </p:cTn>
                              </p:par>
                              <p:par>
                                <p:cTn id="117" presetID="2" presetClass="entr" presetSubtype="2" fill="hold" grpId="0" nodeType="withEffect">
                                  <p:stCondLst>
                                    <p:cond delay="0"/>
                                  </p:stCondLst>
                                  <p:childTnLst>
                                    <p:set>
                                      <p:cBhvr>
                                        <p:cTn id="118" dur="1" fill="hold">
                                          <p:stCondLst>
                                            <p:cond delay="0"/>
                                          </p:stCondLst>
                                        </p:cTn>
                                        <p:tgtEl>
                                          <p:spTgt spid="32"/>
                                        </p:tgtEl>
                                        <p:attrNameLst>
                                          <p:attrName>style.visibility</p:attrName>
                                        </p:attrNameLst>
                                      </p:cBhvr>
                                      <p:to>
                                        <p:strVal val="visible"/>
                                      </p:to>
                                    </p:set>
                                    <p:anim calcmode="lin" valueType="num">
                                      <p:cBhvr additive="base">
                                        <p:cTn id="119" dur="500" fill="hold"/>
                                        <p:tgtEl>
                                          <p:spTgt spid="32"/>
                                        </p:tgtEl>
                                        <p:attrNameLst>
                                          <p:attrName>ppt_x</p:attrName>
                                        </p:attrNameLst>
                                      </p:cBhvr>
                                      <p:tavLst>
                                        <p:tav tm="0">
                                          <p:val>
                                            <p:strVal val="1+#ppt_w/2"/>
                                          </p:val>
                                        </p:tav>
                                        <p:tav tm="100000">
                                          <p:val>
                                            <p:strVal val="#ppt_x"/>
                                          </p:val>
                                        </p:tav>
                                      </p:tavLst>
                                    </p:anim>
                                    <p:anim calcmode="lin" valueType="num">
                                      <p:cBhvr additive="base">
                                        <p:cTn id="12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8" fill="hold" grpId="0" nodeType="clickEffect">
                                  <p:stCondLst>
                                    <p:cond delay="0"/>
                                  </p:stCondLst>
                                  <p:childTnLst>
                                    <p:set>
                                      <p:cBhvr>
                                        <p:cTn id="124" dur="1" fill="hold">
                                          <p:stCondLst>
                                            <p:cond delay="0"/>
                                          </p:stCondLst>
                                        </p:cTn>
                                        <p:tgtEl>
                                          <p:spTgt spid="34"/>
                                        </p:tgtEl>
                                        <p:attrNameLst>
                                          <p:attrName>style.visibility</p:attrName>
                                        </p:attrNameLst>
                                      </p:cBhvr>
                                      <p:to>
                                        <p:strVal val="visible"/>
                                      </p:to>
                                    </p:set>
                                    <p:anim calcmode="lin" valueType="num">
                                      <p:cBhvr additive="base">
                                        <p:cTn id="125" dur="500" fill="hold"/>
                                        <p:tgtEl>
                                          <p:spTgt spid="34"/>
                                        </p:tgtEl>
                                        <p:attrNameLst>
                                          <p:attrName>ppt_x</p:attrName>
                                        </p:attrNameLst>
                                      </p:cBhvr>
                                      <p:tavLst>
                                        <p:tav tm="0">
                                          <p:val>
                                            <p:strVal val="0-#ppt_w/2"/>
                                          </p:val>
                                        </p:tav>
                                        <p:tav tm="100000">
                                          <p:val>
                                            <p:strVal val="#ppt_x"/>
                                          </p:val>
                                        </p:tav>
                                      </p:tavLst>
                                    </p:anim>
                                    <p:anim calcmode="lin" valueType="num">
                                      <p:cBhvr additive="base">
                                        <p:cTn id="126" dur="500" fill="hold"/>
                                        <p:tgtEl>
                                          <p:spTgt spid="34"/>
                                        </p:tgtEl>
                                        <p:attrNameLst>
                                          <p:attrName>ppt_y</p:attrName>
                                        </p:attrNameLst>
                                      </p:cBhvr>
                                      <p:tavLst>
                                        <p:tav tm="0">
                                          <p:val>
                                            <p:strVal val="#ppt_y"/>
                                          </p:val>
                                        </p:tav>
                                        <p:tav tm="100000">
                                          <p:val>
                                            <p:strVal val="#ppt_y"/>
                                          </p:val>
                                        </p:tav>
                                      </p:tavLst>
                                    </p:anim>
                                  </p:childTnLst>
                                </p:cTn>
                              </p:par>
                              <p:par>
                                <p:cTn id="127" presetID="2" presetClass="entr" presetSubtype="8" fill="hold" nodeType="withEffect">
                                  <p:stCondLst>
                                    <p:cond delay="0"/>
                                  </p:stCondLst>
                                  <p:childTnLst>
                                    <p:set>
                                      <p:cBhvr>
                                        <p:cTn id="128" dur="1" fill="hold">
                                          <p:stCondLst>
                                            <p:cond delay="0"/>
                                          </p:stCondLst>
                                        </p:cTn>
                                        <p:tgtEl>
                                          <p:spTgt spid="23"/>
                                        </p:tgtEl>
                                        <p:attrNameLst>
                                          <p:attrName>style.visibility</p:attrName>
                                        </p:attrNameLst>
                                      </p:cBhvr>
                                      <p:to>
                                        <p:strVal val="visible"/>
                                      </p:to>
                                    </p:set>
                                    <p:anim calcmode="lin" valueType="num">
                                      <p:cBhvr additive="base">
                                        <p:cTn id="129" dur="500" fill="hold"/>
                                        <p:tgtEl>
                                          <p:spTgt spid="23"/>
                                        </p:tgtEl>
                                        <p:attrNameLst>
                                          <p:attrName>ppt_x</p:attrName>
                                        </p:attrNameLst>
                                      </p:cBhvr>
                                      <p:tavLst>
                                        <p:tav tm="0">
                                          <p:val>
                                            <p:strVal val="0-#ppt_w/2"/>
                                          </p:val>
                                        </p:tav>
                                        <p:tav tm="100000">
                                          <p:val>
                                            <p:strVal val="#ppt_x"/>
                                          </p:val>
                                        </p:tav>
                                      </p:tavLst>
                                    </p:anim>
                                    <p:anim calcmode="lin" valueType="num">
                                      <p:cBhvr additive="base">
                                        <p:cTn id="130" dur="500" fill="hold"/>
                                        <p:tgtEl>
                                          <p:spTgt spid="23"/>
                                        </p:tgtEl>
                                        <p:attrNameLst>
                                          <p:attrName>ppt_y</p:attrName>
                                        </p:attrNameLst>
                                      </p:cBhvr>
                                      <p:tavLst>
                                        <p:tav tm="0">
                                          <p:val>
                                            <p:strVal val="#ppt_y"/>
                                          </p:val>
                                        </p:tav>
                                        <p:tav tm="100000">
                                          <p:val>
                                            <p:strVal val="#ppt_y"/>
                                          </p:val>
                                        </p:tav>
                                      </p:tavLst>
                                    </p:anim>
                                  </p:childTnLst>
                                </p:cTn>
                              </p:par>
                              <p:par>
                                <p:cTn id="131" presetID="2" presetClass="entr" presetSubtype="8" fill="hold" nodeType="withEffect">
                                  <p:stCondLst>
                                    <p:cond delay="0"/>
                                  </p:stCondLst>
                                  <p:childTnLst>
                                    <p:set>
                                      <p:cBhvr>
                                        <p:cTn id="132" dur="1" fill="hold">
                                          <p:stCondLst>
                                            <p:cond delay="0"/>
                                          </p:stCondLst>
                                        </p:cTn>
                                        <p:tgtEl>
                                          <p:spTgt spid="24"/>
                                        </p:tgtEl>
                                        <p:attrNameLst>
                                          <p:attrName>style.visibility</p:attrName>
                                        </p:attrNameLst>
                                      </p:cBhvr>
                                      <p:to>
                                        <p:strVal val="visible"/>
                                      </p:to>
                                    </p:set>
                                    <p:anim calcmode="lin" valueType="num">
                                      <p:cBhvr additive="base">
                                        <p:cTn id="133" dur="500" fill="hold"/>
                                        <p:tgtEl>
                                          <p:spTgt spid="24"/>
                                        </p:tgtEl>
                                        <p:attrNameLst>
                                          <p:attrName>ppt_x</p:attrName>
                                        </p:attrNameLst>
                                      </p:cBhvr>
                                      <p:tavLst>
                                        <p:tav tm="0">
                                          <p:val>
                                            <p:strVal val="0-#ppt_w/2"/>
                                          </p:val>
                                        </p:tav>
                                        <p:tav tm="100000">
                                          <p:val>
                                            <p:strVal val="#ppt_x"/>
                                          </p:val>
                                        </p:tav>
                                      </p:tavLst>
                                    </p:anim>
                                    <p:anim calcmode="lin" valueType="num">
                                      <p:cBhvr additive="base">
                                        <p:cTn id="13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35"/>
                                        </p:tgtEl>
                                        <p:attrNameLst>
                                          <p:attrName>style.visibility</p:attrName>
                                        </p:attrNameLst>
                                      </p:cBhvr>
                                      <p:to>
                                        <p:strVal val="visible"/>
                                      </p:to>
                                    </p:set>
                                    <p:anim calcmode="lin" valueType="num">
                                      <p:cBhvr additive="base">
                                        <p:cTn id="139" dur="500" fill="hold"/>
                                        <p:tgtEl>
                                          <p:spTgt spid="35"/>
                                        </p:tgtEl>
                                        <p:attrNameLst>
                                          <p:attrName>ppt_x</p:attrName>
                                        </p:attrNameLst>
                                      </p:cBhvr>
                                      <p:tavLst>
                                        <p:tav tm="0">
                                          <p:val>
                                            <p:strVal val="#ppt_x"/>
                                          </p:val>
                                        </p:tav>
                                        <p:tav tm="100000">
                                          <p:val>
                                            <p:strVal val="#ppt_x"/>
                                          </p:val>
                                        </p:tav>
                                      </p:tavLst>
                                    </p:anim>
                                    <p:anim calcmode="lin" valueType="num">
                                      <p:cBhvr additive="base">
                                        <p:cTn id="140" dur="500" fill="hold"/>
                                        <p:tgtEl>
                                          <p:spTgt spid="35"/>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36"/>
                                        </p:tgtEl>
                                        <p:attrNameLst>
                                          <p:attrName>style.visibility</p:attrName>
                                        </p:attrNameLst>
                                      </p:cBhvr>
                                      <p:to>
                                        <p:strVal val="visible"/>
                                      </p:to>
                                    </p:set>
                                    <p:anim calcmode="lin" valueType="num">
                                      <p:cBhvr additive="base">
                                        <p:cTn id="143" dur="500" fill="hold"/>
                                        <p:tgtEl>
                                          <p:spTgt spid="36"/>
                                        </p:tgtEl>
                                        <p:attrNameLst>
                                          <p:attrName>ppt_x</p:attrName>
                                        </p:attrNameLst>
                                      </p:cBhvr>
                                      <p:tavLst>
                                        <p:tav tm="0">
                                          <p:val>
                                            <p:strVal val="#ppt_x"/>
                                          </p:val>
                                        </p:tav>
                                        <p:tav tm="100000">
                                          <p:val>
                                            <p:strVal val="#ppt_x"/>
                                          </p:val>
                                        </p:tav>
                                      </p:tavLst>
                                    </p:anim>
                                    <p:anim calcmode="lin" valueType="num">
                                      <p:cBhvr additive="base">
                                        <p:cTn id="144" dur="500" fill="hold"/>
                                        <p:tgtEl>
                                          <p:spTgt spid="36"/>
                                        </p:tgtEl>
                                        <p:attrNameLst>
                                          <p:attrName>ppt_y</p:attrName>
                                        </p:attrNameLst>
                                      </p:cBhvr>
                                      <p:tavLst>
                                        <p:tav tm="0">
                                          <p:val>
                                            <p:strVal val="1+#ppt_h/2"/>
                                          </p:val>
                                        </p:tav>
                                        <p:tav tm="100000">
                                          <p:val>
                                            <p:strVal val="#ppt_y"/>
                                          </p:val>
                                        </p:tav>
                                      </p:tavLst>
                                    </p:anim>
                                  </p:childTnLst>
                                </p:cTn>
                              </p:par>
                              <p:par>
                                <p:cTn id="145" presetID="2" presetClass="entr" presetSubtype="4" fill="hold" nodeType="withEffect">
                                  <p:stCondLst>
                                    <p:cond delay="0"/>
                                  </p:stCondLst>
                                  <p:childTnLst>
                                    <p:set>
                                      <p:cBhvr>
                                        <p:cTn id="146" dur="1" fill="hold">
                                          <p:stCondLst>
                                            <p:cond delay="0"/>
                                          </p:stCondLst>
                                        </p:cTn>
                                        <p:tgtEl>
                                          <p:spTgt spid="37"/>
                                        </p:tgtEl>
                                        <p:attrNameLst>
                                          <p:attrName>style.visibility</p:attrName>
                                        </p:attrNameLst>
                                      </p:cBhvr>
                                      <p:to>
                                        <p:strVal val="visible"/>
                                      </p:to>
                                    </p:set>
                                    <p:anim calcmode="lin" valueType="num">
                                      <p:cBhvr additive="base">
                                        <p:cTn id="147" dur="500" fill="hold"/>
                                        <p:tgtEl>
                                          <p:spTgt spid="37"/>
                                        </p:tgtEl>
                                        <p:attrNameLst>
                                          <p:attrName>ppt_x</p:attrName>
                                        </p:attrNameLst>
                                      </p:cBhvr>
                                      <p:tavLst>
                                        <p:tav tm="0">
                                          <p:val>
                                            <p:strVal val="#ppt_x"/>
                                          </p:val>
                                        </p:tav>
                                        <p:tav tm="100000">
                                          <p:val>
                                            <p:strVal val="#ppt_x"/>
                                          </p:val>
                                        </p:tav>
                                      </p:tavLst>
                                    </p:anim>
                                    <p:anim calcmode="lin" valueType="num">
                                      <p:cBhvr additive="base">
                                        <p:cTn id="148" dur="500" fill="hold"/>
                                        <p:tgtEl>
                                          <p:spTgt spid="37"/>
                                        </p:tgtEl>
                                        <p:attrNameLst>
                                          <p:attrName>ppt_y</p:attrName>
                                        </p:attrNameLst>
                                      </p:cBhvr>
                                      <p:tavLst>
                                        <p:tav tm="0">
                                          <p:val>
                                            <p:strVal val="1+#ppt_h/2"/>
                                          </p:val>
                                        </p:tav>
                                        <p:tav tm="100000">
                                          <p:val>
                                            <p:strVal val="#ppt_y"/>
                                          </p:val>
                                        </p:tav>
                                      </p:tavLst>
                                    </p:anim>
                                  </p:childTnLst>
                                </p:cTn>
                              </p:par>
                              <p:par>
                                <p:cTn id="149" presetID="2" presetClass="entr" presetSubtype="4" fill="hold" nodeType="withEffect">
                                  <p:stCondLst>
                                    <p:cond delay="0"/>
                                  </p:stCondLst>
                                  <p:childTnLst>
                                    <p:set>
                                      <p:cBhvr>
                                        <p:cTn id="150" dur="1" fill="hold">
                                          <p:stCondLst>
                                            <p:cond delay="0"/>
                                          </p:stCondLst>
                                        </p:cTn>
                                        <p:tgtEl>
                                          <p:spTgt spid="40"/>
                                        </p:tgtEl>
                                        <p:attrNameLst>
                                          <p:attrName>style.visibility</p:attrName>
                                        </p:attrNameLst>
                                      </p:cBhvr>
                                      <p:to>
                                        <p:strVal val="visible"/>
                                      </p:to>
                                    </p:set>
                                    <p:anim calcmode="lin" valueType="num">
                                      <p:cBhvr additive="base">
                                        <p:cTn id="151" dur="500" fill="hold"/>
                                        <p:tgtEl>
                                          <p:spTgt spid="40"/>
                                        </p:tgtEl>
                                        <p:attrNameLst>
                                          <p:attrName>ppt_x</p:attrName>
                                        </p:attrNameLst>
                                      </p:cBhvr>
                                      <p:tavLst>
                                        <p:tav tm="0">
                                          <p:val>
                                            <p:strVal val="#ppt_x"/>
                                          </p:val>
                                        </p:tav>
                                        <p:tav tm="100000">
                                          <p:val>
                                            <p:strVal val="#ppt_x"/>
                                          </p:val>
                                        </p:tav>
                                      </p:tavLst>
                                    </p:anim>
                                    <p:anim calcmode="lin" valueType="num">
                                      <p:cBhvr additive="base">
                                        <p:cTn id="15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8" grpId="0"/>
      <p:bldP spid="31" grpId="0"/>
      <p:bldP spid="32" grpId="0"/>
      <p:bldP spid="33" grpId="0"/>
      <p:bldP spid="34" grpId="0"/>
      <p:bldP spid="35"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Ophangen zeil</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19</a:t>
            </a:fld>
            <a:endParaRPr lang="nl-BE"/>
          </a:p>
        </p:txBody>
      </p:sp>
      <p:pic>
        <p:nvPicPr>
          <p:cNvPr id="8" name="Afbeelding 3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8206" y="1869070"/>
            <a:ext cx="2809875"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51748" y="1440306"/>
            <a:ext cx="2992438"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vak 38"/>
          <p:cNvSpPr txBox="1">
            <a:spLocks noChangeArrowheads="1"/>
          </p:cNvSpPr>
          <p:nvPr/>
        </p:nvSpPr>
        <p:spPr bwMode="auto">
          <a:xfrm>
            <a:off x="1807293" y="5702590"/>
            <a:ext cx="50006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err="1">
                <a:latin typeface="Arial" panose="020B0604020202020204" pitchFamily="34" charset="0"/>
                <a:cs typeface="Arial" panose="020B0604020202020204" pitchFamily="34" charset="0"/>
              </a:rPr>
              <a:t>Zeilarm</a:t>
            </a:r>
            <a:endParaRPr lang="nl-BE" altLang="nl-BE" sz="1600" dirty="0">
              <a:latin typeface="Arial" panose="020B0604020202020204" pitchFamily="34" charset="0"/>
              <a:cs typeface="Arial" panose="020B0604020202020204" pitchFamily="34" charset="0"/>
            </a:endParaRPr>
          </a:p>
          <a:p>
            <a:pPr algn="ctr">
              <a:lnSpc>
                <a:spcPct val="100000"/>
              </a:lnSpc>
              <a:spcBef>
                <a:spcPct val="0"/>
              </a:spcBef>
              <a:buFontTx/>
              <a:buNone/>
            </a:pPr>
            <a:r>
              <a:rPr lang="nl-BE" altLang="nl-BE" sz="1400" dirty="0">
                <a:latin typeface="Arial" panose="020B0604020202020204" pitchFamily="34" charset="0"/>
                <a:cs typeface="Arial" panose="020B0604020202020204" pitchFamily="34" charset="0"/>
              </a:rPr>
              <a:t>Is bevestigd op de buitenroede en wijst naar de romp</a:t>
            </a:r>
          </a:p>
        </p:txBody>
      </p:sp>
      <p:sp>
        <p:nvSpPr>
          <p:cNvPr id="11" name="Tekstvak 39"/>
          <p:cNvSpPr txBox="1">
            <a:spLocks noChangeArrowheads="1"/>
          </p:cNvSpPr>
          <p:nvPr/>
        </p:nvSpPr>
        <p:spPr bwMode="auto">
          <a:xfrm>
            <a:off x="6882405" y="5456527"/>
            <a:ext cx="50006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latin typeface="Arial" panose="020B0604020202020204" pitchFamily="34" charset="0"/>
                <a:cs typeface="Arial" panose="020B0604020202020204" pitchFamily="34" charset="0"/>
              </a:rPr>
              <a:t>Schuifrail of ijzer</a:t>
            </a:r>
          </a:p>
          <a:p>
            <a:pPr algn="ctr">
              <a:lnSpc>
                <a:spcPct val="100000"/>
              </a:lnSpc>
              <a:spcBef>
                <a:spcPct val="0"/>
              </a:spcBef>
              <a:buFontTx/>
              <a:buNone/>
            </a:pPr>
            <a:r>
              <a:rPr lang="nl-BE" altLang="nl-BE" sz="1400" dirty="0">
                <a:latin typeface="Arial" panose="020B0604020202020204" pitchFamily="34" charset="0"/>
                <a:cs typeface="Arial" panose="020B0604020202020204" pitchFamily="34" charset="0"/>
              </a:rPr>
              <a:t>Lus of linkerbovenhoek touw lange hals schuift over ijzer zowel binnen- als buitenroede </a:t>
            </a:r>
          </a:p>
        </p:txBody>
      </p:sp>
      <p:pic>
        <p:nvPicPr>
          <p:cNvPr id="12" name="Afbeelding 11" descr="C:\Users\Harry\De molen\theorielessen\illustraties gaande werk\20221108_131957.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46527" y="2197563"/>
            <a:ext cx="2160000" cy="1440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ekstvak 1"/>
          <p:cNvSpPr txBox="1">
            <a:spLocks noChangeArrowheads="1"/>
          </p:cNvSpPr>
          <p:nvPr/>
        </p:nvSpPr>
        <p:spPr bwMode="auto">
          <a:xfrm>
            <a:off x="514992" y="1099366"/>
            <a:ext cx="939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err="1"/>
              <a:t>Zeilarm</a:t>
            </a:r>
            <a:endParaRPr lang="nl-BE" altLang="nl-BE" sz="1400" dirty="0"/>
          </a:p>
        </p:txBody>
      </p:sp>
      <p:cxnSp>
        <p:nvCxnSpPr>
          <p:cNvPr id="14" name="Rechte verbindingslijn met pijl 13"/>
          <p:cNvCxnSpPr>
            <a:stCxn id="13" idx="2"/>
          </p:cNvCxnSpPr>
          <p:nvPr/>
        </p:nvCxnSpPr>
        <p:spPr>
          <a:xfrm>
            <a:off x="984892" y="1407143"/>
            <a:ext cx="144463" cy="6748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kstvak 8"/>
          <p:cNvSpPr txBox="1">
            <a:spLocks noChangeArrowheads="1"/>
          </p:cNvSpPr>
          <p:nvPr/>
        </p:nvSpPr>
        <p:spPr bwMode="auto">
          <a:xfrm>
            <a:off x="224480" y="4260078"/>
            <a:ext cx="19034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dirty="0">
                <a:latin typeface="Arial" panose="020B0604020202020204" pitchFamily="34" charset="0"/>
                <a:cs typeface="Arial" panose="020B0604020202020204" pitchFamily="34" charset="0"/>
              </a:rPr>
              <a:t>Zeil van binnenroede aan </a:t>
            </a:r>
            <a:r>
              <a:rPr lang="nl-BE" altLang="nl-BE" sz="1400" dirty="0" err="1">
                <a:latin typeface="Arial" panose="020B0604020202020204" pitchFamily="34" charset="0"/>
                <a:cs typeface="Arial" panose="020B0604020202020204" pitchFamily="34" charset="0"/>
              </a:rPr>
              <a:t>zeilarm</a:t>
            </a:r>
            <a:endParaRPr lang="nl-BE" altLang="nl-BE" sz="1400" dirty="0">
              <a:latin typeface="Arial" panose="020B0604020202020204" pitchFamily="34" charset="0"/>
              <a:cs typeface="Arial" panose="020B0604020202020204" pitchFamily="34" charset="0"/>
            </a:endParaRPr>
          </a:p>
        </p:txBody>
      </p:sp>
      <p:sp>
        <p:nvSpPr>
          <p:cNvPr id="16" name="Tekstvak 16"/>
          <p:cNvSpPr txBox="1">
            <a:spLocks noChangeArrowheads="1"/>
          </p:cNvSpPr>
          <p:nvPr/>
        </p:nvSpPr>
        <p:spPr bwMode="auto">
          <a:xfrm>
            <a:off x="1711607" y="4762179"/>
            <a:ext cx="19034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dirty="0">
                <a:latin typeface="Arial" panose="020B0604020202020204" pitchFamily="34" charset="0"/>
                <a:cs typeface="Arial" panose="020B0604020202020204" pitchFamily="34" charset="0"/>
              </a:rPr>
              <a:t>Zeil van buitenroede</a:t>
            </a:r>
            <a:r>
              <a:rPr lang="nl-BE" altLang="nl-BE" sz="1400" b="1" dirty="0">
                <a:latin typeface="Arial" panose="020B0604020202020204" pitchFamily="34" charset="0"/>
                <a:cs typeface="Arial" panose="020B0604020202020204" pitchFamily="34" charset="0"/>
              </a:rPr>
              <a:t> </a:t>
            </a:r>
            <a:r>
              <a:rPr lang="nl-BE" altLang="nl-BE" sz="1400" dirty="0">
                <a:latin typeface="Arial" panose="020B0604020202020204" pitchFamily="34" charset="0"/>
                <a:cs typeface="Arial" panose="020B0604020202020204" pitchFamily="34" charset="0"/>
              </a:rPr>
              <a:t>aan binnenroede</a:t>
            </a:r>
          </a:p>
        </p:txBody>
      </p:sp>
      <p:pic>
        <p:nvPicPr>
          <p:cNvPr id="17" name="Afbeelding 16"/>
          <p:cNvPicPr/>
          <p:nvPr/>
        </p:nvPicPr>
        <p:blipFill rotWithShape="1">
          <a:blip r:embed="rId6" cstate="print">
            <a:extLst>
              <a:ext uri="{28A0092B-C50C-407E-A947-70E740481C1C}">
                <a14:useLocalDpi xmlns:a14="http://schemas.microsoft.com/office/drawing/2010/main" val="0"/>
              </a:ext>
            </a:extLst>
          </a:blip>
          <a:srcRect l="38386"/>
          <a:stretch/>
        </p:blipFill>
        <p:spPr bwMode="auto">
          <a:xfrm>
            <a:off x="1942878" y="2422982"/>
            <a:ext cx="1440000" cy="2160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53640926-AAD7-44D8-BBD7-CCE9431645EC}">
              <a14:shadowObscured xmlns:a14="http://schemas.microsoft.com/office/drawing/2010/main"/>
            </a:ext>
          </a:extLst>
        </p:spPr>
      </p:pic>
      <p:pic>
        <p:nvPicPr>
          <p:cNvPr id="18" name="Afbeelding 17" descr="C:\Users\Harry\De molen\theorielessen\illustraties gaande werk\Annamolen 3 Bestemming Buitenlucht.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15177" y="382940"/>
            <a:ext cx="2124000" cy="1620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Ovaal 20"/>
          <p:cNvSpPr/>
          <p:nvPr/>
        </p:nvSpPr>
        <p:spPr>
          <a:xfrm>
            <a:off x="10013848" y="2108929"/>
            <a:ext cx="433388" cy="43338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22" name="Ovaal 21"/>
          <p:cNvSpPr/>
          <p:nvPr/>
        </p:nvSpPr>
        <p:spPr>
          <a:xfrm>
            <a:off x="11384655" y="1228328"/>
            <a:ext cx="358775" cy="36036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23" name="Ovaal 22"/>
          <p:cNvSpPr/>
          <p:nvPr/>
        </p:nvSpPr>
        <p:spPr>
          <a:xfrm>
            <a:off x="4968081" y="3131132"/>
            <a:ext cx="431800" cy="431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pic>
        <p:nvPicPr>
          <p:cNvPr id="28" name="Afbeelding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5911752" y="2135849"/>
            <a:ext cx="2552567" cy="160899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9" name="Tekstvak 28"/>
          <p:cNvSpPr txBox="1"/>
          <p:nvPr/>
        </p:nvSpPr>
        <p:spPr>
          <a:xfrm>
            <a:off x="6420478" y="4521222"/>
            <a:ext cx="1568660" cy="523220"/>
          </a:xfrm>
          <a:prstGeom prst="rect">
            <a:avLst/>
          </a:prstGeom>
          <a:noFill/>
        </p:spPr>
        <p:txBody>
          <a:bodyPr wrap="square" rtlCol="0">
            <a:spAutoFit/>
          </a:bodyPr>
          <a:lstStyle/>
          <a:p>
            <a:pPr algn="ctr"/>
            <a:r>
              <a:rPr lang="nl-BE" sz="1400" dirty="0" smtClean="0">
                <a:latin typeface="Arial" panose="020B0604020202020204" pitchFamily="34" charset="0"/>
                <a:cs typeface="Arial" panose="020B0604020202020204" pitchFamily="34" charset="0"/>
              </a:rPr>
              <a:t>Rechter bovenhoektouw</a:t>
            </a:r>
            <a:endParaRPr lang="nl-BE" sz="1400" dirty="0">
              <a:latin typeface="Arial" panose="020B0604020202020204" pitchFamily="34" charset="0"/>
              <a:cs typeface="Arial" panose="020B0604020202020204" pitchFamily="34" charset="0"/>
            </a:endParaRPr>
          </a:p>
        </p:txBody>
      </p:sp>
      <p:cxnSp>
        <p:nvCxnSpPr>
          <p:cNvPr id="31" name="Rechte verbindingslijn met pijl 30"/>
          <p:cNvCxnSpPr>
            <a:stCxn id="23" idx="7"/>
          </p:cNvCxnSpPr>
          <p:nvPr/>
        </p:nvCxnSpPr>
        <p:spPr>
          <a:xfrm flipV="1">
            <a:off x="5336645" y="2703820"/>
            <a:ext cx="989979" cy="49054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Rechte verbindingslijn met pijl 34"/>
          <p:cNvCxnSpPr/>
          <p:nvPr/>
        </p:nvCxnSpPr>
        <p:spPr>
          <a:xfrm flipV="1">
            <a:off x="9765570" y="875747"/>
            <a:ext cx="887451" cy="15579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Rechte verbindingslijn met pijl 39"/>
          <p:cNvCxnSpPr>
            <a:stCxn id="21" idx="2"/>
          </p:cNvCxnSpPr>
          <p:nvPr/>
        </p:nvCxnSpPr>
        <p:spPr>
          <a:xfrm flipH="1">
            <a:off x="7954680" y="2325623"/>
            <a:ext cx="2059168"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Rechte verbindingslijn met pijl 41"/>
          <p:cNvCxnSpPr>
            <a:stCxn id="21" idx="7"/>
            <a:endCxn id="22" idx="2"/>
          </p:cNvCxnSpPr>
          <p:nvPr/>
        </p:nvCxnSpPr>
        <p:spPr>
          <a:xfrm flipV="1">
            <a:off x="10383768" y="1408510"/>
            <a:ext cx="1000887" cy="76388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Tekstvak 42"/>
          <p:cNvSpPr txBox="1"/>
          <p:nvPr/>
        </p:nvSpPr>
        <p:spPr>
          <a:xfrm>
            <a:off x="1540042" y="1228328"/>
            <a:ext cx="1802980" cy="523220"/>
          </a:xfrm>
          <a:prstGeom prst="rect">
            <a:avLst/>
          </a:prstGeom>
          <a:noFill/>
        </p:spPr>
        <p:txBody>
          <a:bodyPr wrap="square" rtlCol="0">
            <a:spAutoFit/>
          </a:bodyPr>
          <a:lstStyle/>
          <a:p>
            <a:pPr algn="ctr"/>
            <a:r>
              <a:rPr lang="nl-BE" sz="1400" dirty="0" smtClean="0">
                <a:latin typeface="Arial" panose="020B0604020202020204" pitchFamily="34" charset="0"/>
                <a:cs typeface="Arial" panose="020B0604020202020204" pitchFamily="34" charset="0"/>
              </a:rPr>
              <a:t>Linker bovenhoek touw</a:t>
            </a:r>
            <a:endParaRPr lang="nl-BE" sz="1400" dirty="0">
              <a:latin typeface="Arial" panose="020B0604020202020204" pitchFamily="34" charset="0"/>
              <a:cs typeface="Arial" panose="020B0604020202020204" pitchFamily="34" charset="0"/>
            </a:endParaRPr>
          </a:p>
        </p:txBody>
      </p:sp>
      <p:sp>
        <p:nvSpPr>
          <p:cNvPr id="44" name="Tekstvak 43"/>
          <p:cNvSpPr txBox="1"/>
          <p:nvPr/>
        </p:nvSpPr>
        <p:spPr>
          <a:xfrm>
            <a:off x="3922295" y="918369"/>
            <a:ext cx="5061969" cy="369332"/>
          </a:xfrm>
          <a:prstGeom prst="rect">
            <a:avLst/>
          </a:prstGeom>
          <a:noFill/>
        </p:spPr>
        <p:txBody>
          <a:bodyPr wrap="square" rtlCol="0">
            <a:spAutoFit/>
          </a:bodyPr>
          <a:lstStyle/>
          <a:p>
            <a:pPr algn="ctr"/>
            <a:r>
              <a:rPr lang="nl-BE" dirty="0" smtClean="0">
                <a:latin typeface="OphangenArial"/>
                <a:cs typeface="Arial" panose="020B0604020202020204" pitchFamily="34" charset="0"/>
              </a:rPr>
              <a:t>Ophangen met </a:t>
            </a:r>
            <a:r>
              <a:rPr lang="nl-BE" dirty="0" err="1" smtClean="0">
                <a:latin typeface="OphangenArial"/>
                <a:cs typeface="Arial" panose="020B0604020202020204" pitchFamily="34" charset="0"/>
              </a:rPr>
              <a:t>zeilarm</a:t>
            </a:r>
            <a:r>
              <a:rPr lang="nl-BE" dirty="0" smtClean="0">
                <a:latin typeface="OphangenArial"/>
                <a:cs typeface="Arial" panose="020B0604020202020204" pitchFamily="34" charset="0"/>
              </a:rPr>
              <a:t> of schuifrail</a:t>
            </a:r>
            <a:endParaRPr lang="nl-BE" dirty="0">
              <a:latin typeface="OphangenArial"/>
              <a:cs typeface="Arial" panose="020B0604020202020204" pitchFamily="34" charset="0"/>
            </a:endParaRPr>
          </a:p>
        </p:txBody>
      </p:sp>
    </p:spTree>
    <p:extLst>
      <p:ext uri="{BB962C8B-B14F-4D97-AF65-F5344CB8AC3E}">
        <p14:creationId xmlns:p14="http://schemas.microsoft.com/office/powerpoint/2010/main" val="313695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fill="hold"/>
                                        <p:tgtEl>
                                          <p:spTgt spid="43"/>
                                        </p:tgtEl>
                                        <p:attrNameLst>
                                          <p:attrName>ppt_x</p:attrName>
                                        </p:attrNameLst>
                                      </p:cBhvr>
                                      <p:tavLst>
                                        <p:tav tm="0">
                                          <p:val>
                                            <p:strVal val="#ppt_x"/>
                                          </p:val>
                                        </p:tav>
                                        <p:tav tm="100000">
                                          <p:val>
                                            <p:strVal val="#ppt_x"/>
                                          </p:val>
                                        </p:tav>
                                      </p:tavLst>
                                    </p:anim>
                                    <p:anim calcmode="lin" valueType="num">
                                      <p:cBhvr additive="base">
                                        <p:cTn id="2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1+#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ppt_x"/>
                                          </p:val>
                                        </p:tav>
                                        <p:tav tm="100000">
                                          <p:val>
                                            <p:strVal val="#ppt_x"/>
                                          </p:val>
                                        </p:tav>
                                      </p:tavLst>
                                    </p:anim>
                                    <p:anim calcmode="lin" valueType="num">
                                      <p:cBhvr additive="base">
                                        <p:cTn id="4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500" fill="hold"/>
                                        <p:tgtEl>
                                          <p:spTgt spid="28"/>
                                        </p:tgtEl>
                                        <p:attrNameLst>
                                          <p:attrName>ppt_x</p:attrName>
                                        </p:attrNameLst>
                                      </p:cBhvr>
                                      <p:tavLst>
                                        <p:tav tm="0">
                                          <p:val>
                                            <p:strVal val="#ppt_x"/>
                                          </p:val>
                                        </p:tav>
                                        <p:tav tm="100000">
                                          <p:val>
                                            <p:strVal val="#ppt_x"/>
                                          </p:val>
                                        </p:tav>
                                      </p:tavLst>
                                    </p:anim>
                                    <p:anim calcmode="lin" valueType="num">
                                      <p:cBhvr additive="base">
                                        <p:cTn id="62" dur="500" fill="hold"/>
                                        <p:tgtEl>
                                          <p:spTgt spid="28"/>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ppt_x"/>
                                          </p:val>
                                        </p:tav>
                                        <p:tav tm="100000">
                                          <p:val>
                                            <p:strVal val="#ppt_x"/>
                                          </p:val>
                                        </p:tav>
                                      </p:tavLst>
                                    </p:anim>
                                    <p:anim calcmode="lin" valueType="num">
                                      <p:cBhvr additive="base">
                                        <p:cTn id="66" dur="500" fill="hold"/>
                                        <p:tgtEl>
                                          <p:spTgt spid="3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additive="base">
                                        <p:cTn id="69" dur="500" fill="hold"/>
                                        <p:tgtEl>
                                          <p:spTgt spid="40"/>
                                        </p:tgtEl>
                                        <p:attrNameLst>
                                          <p:attrName>ppt_x</p:attrName>
                                        </p:attrNameLst>
                                      </p:cBhvr>
                                      <p:tavLst>
                                        <p:tav tm="0">
                                          <p:val>
                                            <p:strVal val="#ppt_x"/>
                                          </p:val>
                                        </p:tav>
                                        <p:tav tm="100000">
                                          <p:val>
                                            <p:strVal val="#ppt_x"/>
                                          </p:val>
                                        </p:tav>
                                      </p:tavLst>
                                    </p:anim>
                                    <p:anim calcmode="lin" valueType="num">
                                      <p:cBhvr additive="base">
                                        <p:cTn id="70" dur="500" fill="hold"/>
                                        <p:tgtEl>
                                          <p:spTgt spid="40"/>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500" fill="hold"/>
                                        <p:tgtEl>
                                          <p:spTgt spid="29"/>
                                        </p:tgtEl>
                                        <p:attrNameLst>
                                          <p:attrName>ppt_x</p:attrName>
                                        </p:attrNameLst>
                                      </p:cBhvr>
                                      <p:tavLst>
                                        <p:tav tm="0">
                                          <p:val>
                                            <p:strVal val="#ppt_x"/>
                                          </p:val>
                                        </p:tav>
                                        <p:tav tm="100000">
                                          <p:val>
                                            <p:strVal val="#ppt_x"/>
                                          </p:val>
                                        </p:tav>
                                      </p:tavLst>
                                    </p:anim>
                                    <p:anim calcmode="lin" valueType="num">
                                      <p:cBhvr additive="base">
                                        <p:cTn id="74" dur="500" fill="hold"/>
                                        <p:tgtEl>
                                          <p:spTgt spid="29"/>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additive="base">
                                        <p:cTn id="77" dur="500" fill="hold"/>
                                        <p:tgtEl>
                                          <p:spTgt spid="42"/>
                                        </p:tgtEl>
                                        <p:attrNameLst>
                                          <p:attrName>ppt_x</p:attrName>
                                        </p:attrNameLst>
                                      </p:cBhvr>
                                      <p:tavLst>
                                        <p:tav tm="0">
                                          <p:val>
                                            <p:strVal val="#ppt_x"/>
                                          </p:val>
                                        </p:tav>
                                        <p:tav tm="100000">
                                          <p:val>
                                            <p:strVal val="#ppt_x"/>
                                          </p:val>
                                        </p:tav>
                                      </p:tavLst>
                                    </p:anim>
                                    <p:anim calcmode="lin" valueType="num">
                                      <p:cBhvr additive="base">
                                        <p:cTn id="7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21" grpId="0" animBg="1"/>
      <p:bldP spid="22" grpId="0" animBg="1"/>
      <p:bldP spid="23" grpId="0" animBg="1"/>
      <p:bldP spid="29" grpId="0"/>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Inhoud</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12" name="Tekstvak 5"/>
          <p:cNvSpPr txBox="1">
            <a:spLocks noChangeArrowheads="1"/>
          </p:cNvSpPr>
          <p:nvPr/>
        </p:nvSpPr>
        <p:spPr bwMode="auto">
          <a:xfrm>
            <a:off x="104775" y="1444625"/>
            <a:ext cx="4506913"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nSpc>
                <a:spcPct val="100000"/>
              </a:lnSpc>
              <a:spcBef>
                <a:spcPct val="0"/>
              </a:spcBef>
              <a:buFont typeface="Arial" panose="020B0604020202020204" pitchFamily="34" charset="0"/>
              <a:buNone/>
              <a:defRPr/>
            </a:pPr>
            <a:r>
              <a:rPr lang="nl-BE" altLang="nl-BE" sz="1800" dirty="0" smtClean="0">
                <a:latin typeface="Arial" panose="020B0604020202020204" pitchFamily="34" charset="0"/>
                <a:cs typeface="Arial" panose="020B0604020202020204" pitchFamily="34" charset="0"/>
              </a:rPr>
              <a:t>	</a:t>
            </a:r>
            <a:r>
              <a:rPr lang="nl-BE" altLang="nl-BE" sz="1800" dirty="0" smtClean="0">
                <a:solidFill>
                  <a:srgbClr val="FF0000"/>
                </a:solidFill>
                <a:latin typeface="Arial" panose="020B0604020202020204" pitchFamily="34" charset="0"/>
                <a:cs typeface="Arial" panose="020B0604020202020204" pitchFamily="34" charset="0"/>
              </a:rPr>
              <a:t>Het gevlucht</a:t>
            </a:r>
          </a:p>
          <a:p>
            <a:pPr marL="0" indent="0">
              <a:lnSpc>
                <a:spcPct val="100000"/>
              </a:lnSpc>
              <a:spcBef>
                <a:spcPct val="0"/>
              </a:spcBef>
              <a:buFont typeface="Arial" panose="020B0604020202020204" pitchFamily="34" charset="0"/>
              <a:buNone/>
              <a:defRPr/>
            </a:pPr>
            <a:r>
              <a:rPr lang="nl-BE" altLang="nl-BE" sz="1200" dirty="0">
                <a:latin typeface="Arial" panose="020B0604020202020204" pitchFamily="34" charset="0"/>
                <a:cs typeface="Arial" panose="020B0604020202020204" pitchFamily="34" charset="0"/>
              </a:rPr>
              <a:t>6</a:t>
            </a:r>
            <a:r>
              <a:rPr lang="nl-BE" altLang="nl-BE" sz="1200" dirty="0" smtClean="0">
                <a:latin typeface="Arial" panose="020B0604020202020204" pitchFamily="34" charset="0"/>
                <a:cs typeface="Arial" panose="020B0604020202020204" pitchFamily="34" charset="0"/>
              </a:rPr>
              <a:t>.     Dwars getuigd		27. Remkleppen</a:t>
            </a:r>
          </a:p>
          <a:p>
            <a:pPr marL="0" indent="0">
              <a:lnSpc>
                <a:spcPct val="100000"/>
              </a:lnSpc>
              <a:spcBef>
                <a:spcPct val="0"/>
              </a:spcBef>
              <a:buFont typeface="Arial" panose="020B0604020202020204" pitchFamily="34" charset="0"/>
              <a:buNone/>
              <a:defRPr/>
            </a:pPr>
            <a:r>
              <a:rPr lang="nl-BE" altLang="nl-BE" sz="1200" dirty="0" smtClean="0">
                <a:latin typeface="Arial" panose="020B0604020202020204" pitchFamily="34" charset="0"/>
                <a:cs typeface="Arial" panose="020B0604020202020204" pitchFamily="34" charset="0"/>
              </a:rPr>
              <a:t>7.     (Oud-Vlaams) Oud-Hollands	28. </a:t>
            </a:r>
            <a:r>
              <a:rPr lang="nl-BE" altLang="nl-BE" sz="1200" dirty="0" err="1" smtClean="0">
                <a:latin typeface="Arial" panose="020B0604020202020204" pitchFamily="34" charset="0"/>
                <a:cs typeface="Arial" panose="020B0604020202020204" pitchFamily="34" charset="0"/>
              </a:rPr>
              <a:t>Regelkleppan</a:t>
            </a:r>
            <a:endParaRPr lang="nl-BE" altLang="nl-BE" sz="1200" dirty="0" smtClean="0">
              <a:latin typeface="Arial" panose="020B0604020202020204" pitchFamily="34" charset="0"/>
              <a:cs typeface="Arial" panose="020B0604020202020204" pitchFamily="34" charset="0"/>
            </a:endParaRPr>
          </a:p>
          <a:p>
            <a:pPr marL="0" indent="0">
              <a:lnSpc>
                <a:spcPct val="100000"/>
              </a:lnSpc>
              <a:spcBef>
                <a:spcPct val="0"/>
              </a:spcBef>
              <a:buFont typeface="Arial" panose="020B0604020202020204" pitchFamily="34" charset="0"/>
              <a:buNone/>
              <a:defRPr/>
            </a:pPr>
            <a:r>
              <a:rPr lang="nl-BE" altLang="nl-BE" sz="1200" dirty="0" smtClean="0">
                <a:latin typeface="Arial" panose="020B0604020202020204" pitchFamily="34" charset="0"/>
                <a:cs typeface="Arial" panose="020B0604020202020204" pitchFamily="34" charset="0"/>
              </a:rPr>
              <a:t>8.     Houten roede		29. </a:t>
            </a:r>
            <a:r>
              <a:rPr lang="nl-BE" altLang="nl-BE" sz="1200" dirty="0" err="1" smtClean="0">
                <a:latin typeface="Arial" panose="020B0604020202020204" pitchFamily="34" charset="0"/>
                <a:cs typeface="Arial" panose="020B0604020202020204" pitchFamily="34" charset="0"/>
              </a:rPr>
              <a:t>Zelfzwichting</a:t>
            </a:r>
            <a:r>
              <a:rPr lang="nl-BE" altLang="nl-BE" sz="1200" dirty="0" smtClean="0">
                <a:latin typeface="Arial" panose="020B0604020202020204" pitchFamily="34" charset="0"/>
                <a:cs typeface="Arial" panose="020B0604020202020204" pitchFamily="34" charset="0"/>
              </a:rPr>
              <a:t> (1)</a:t>
            </a:r>
          </a:p>
          <a:p>
            <a:pPr marL="0" indent="0">
              <a:lnSpc>
                <a:spcPct val="100000"/>
              </a:lnSpc>
              <a:spcBef>
                <a:spcPct val="0"/>
              </a:spcBef>
              <a:buFont typeface="Arial" panose="020B0604020202020204" pitchFamily="34" charset="0"/>
              <a:buNone/>
              <a:defRPr/>
            </a:pPr>
            <a:r>
              <a:rPr lang="nl-BE" altLang="nl-BE" sz="1200" dirty="0" smtClean="0">
                <a:latin typeface="Arial" panose="020B0604020202020204" pitchFamily="34" charset="0"/>
                <a:cs typeface="Arial" panose="020B0604020202020204" pitchFamily="34" charset="0"/>
              </a:rPr>
              <a:t>9.     Geklonken roede		30. </a:t>
            </a:r>
            <a:r>
              <a:rPr lang="nl-BE" altLang="nl-BE" sz="1200" dirty="0" err="1">
                <a:latin typeface="Arial" panose="020B0604020202020204" pitchFamily="34" charset="0"/>
                <a:cs typeface="Arial" panose="020B0604020202020204" pitchFamily="34" charset="0"/>
              </a:rPr>
              <a:t>Zelfzwichting</a:t>
            </a:r>
            <a:r>
              <a:rPr lang="nl-BE" altLang="nl-BE" sz="1200" dirty="0">
                <a:latin typeface="Arial" panose="020B0604020202020204" pitchFamily="34" charset="0"/>
                <a:cs typeface="Arial" panose="020B0604020202020204" pitchFamily="34" charset="0"/>
              </a:rPr>
              <a:t> (2)</a:t>
            </a:r>
            <a:endParaRPr lang="nl-BE" altLang="nl-BE" sz="1200" dirty="0" smtClean="0">
              <a:latin typeface="Arial" panose="020B0604020202020204" pitchFamily="34" charset="0"/>
              <a:cs typeface="Arial" panose="020B0604020202020204" pitchFamily="34" charset="0"/>
            </a:endParaRPr>
          </a:p>
          <a:p>
            <a:pPr marL="0" indent="0">
              <a:lnSpc>
                <a:spcPct val="100000"/>
              </a:lnSpc>
              <a:spcBef>
                <a:spcPct val="0"/>
              </a:spcBef>
              <a:buFont typeface="Arial" panose="020B0604020202020204" pitchFamily="34" charset="0"/>
              <a:buNone/>
              <a:defRPr/>
            </a:pPr>
            <a:r>
              <a:rPr lang="nl-BE" altLang="nl-BE" sz="1200" dirty="0" smtClean="0">
                <a:latin typeface="Arial" panose="020B0604020202020204" pitchFamily="34" charset="0"/>
                <a:cs typeface="Arial" panose="020B0604020202020204" pitchFamily="34" charset="0"/>
              </a:rPr>
              <a:t>10.   Gelaste roede		31. </a:t>
            </a:r>
            <a:r>
              <a:rPr lang="nl-BE" altLang="nl-BE" sz="1200" dirty="0">
                <a:latin typeface="Arial" panose="020B0604020202020204" pitchFamily="34" charset="0"/>
                <a:cs typeface="Arial" panose="020B0604020202020204" pitchFamily="34" charset="0"/>
              </a:rPr>
              <a:t>Van </a:t>
            </a:r>
            <a:r>
              <a:rPr lang="nl-BE" altLang="nl-BE" sz="1200" dirty="0" smtClean="0">
                <a:latin typeface="Arial" panose="020B0604020202020204" pitchFamily="34" charset="0"/>
                <a:cs typeface="Arial" panose="020B0604020202020204" pitchFamily="34" charset="0"/>
              </a:rPr>
              <a:t>Riet</a:t>
            </a:r>
          </a:p>
          <a:p>
            <a:pPr marL="0" indent="0">
              <a:lnSpc>
                <a:spcPct val="100000"/>
              </a:lnSpc>
              <a:spcBef>
                <a:spcPct val="0"/>
              </a:spcBef>
              <a:buFont typeface="Arial" panose="020B0604020202020204" pitchFamily="34" charset="0"/>
              <a:buNone/>
              <a:defRPr/>
            </a:pPr>
            <a:r>
              <a:rPr lang="nl-BE" altLang="nl-BE" sz="1200" dirty="0" smtClean="0">
                <a:latin typeface="Arial" panose="020B0604020202020204" pitchFamily="34" charset="0"/>
                <a:cs typeface="Arial" panose="020B0604020202020204" pitchFamily="34" charset="0"/>
              </a:rPr>
              <a:t>11.    De porring		32. </a:t>
            </a:r>
            <a:r>
              <a:rPr lang="nl-BE" altLang="nl-BE" sz="1200" dirty="0">
                <a:latin typeface="Arial" panose="020B0604020202020204" pitchFamily="34" charset="0"/>
                <a:cs typeface="Arial" panose="020B0604020202020204" pitchFamily="34" charset="0"/>
              </a:rPr>
              <a:t>De </a:t>
            </a:r>
            <a:r>
              <a:rPr lang="nl-BE" altLang="nl-BE" sz="1200" dirty="0" smtClean="0">
                <a:latin typeface="Arial" panose="020B0604020202020204" pitchFamily="34" charset="0"/>
                <a:cs typeface="Arial" panose="020B0604020202020204" pitchFamily="34" charset="0"/>
              </a:rPr>
              <a:t>zwichtring</a:t>
            </a:r>
          </a:p>
          <a:p>
            <a:pPr marL="0" indent="0">
              <a:lnSpc>
                <a:spcPct val="100000"/>
              </a:lnSpc>
              <a:spcBef>
                <a:spcPct val="0"/>
              </a:spcBef>
              <a:buFont typeface="Arial" panose="020B0604020202020204" pitchFamily="34" charset="0"/>
              <a:buNone/>
              <a:defRPr/>
            </a:pPr>
            <a:r>
              <a:rPr lang="nl-BE" altLang="nl-BE" sz="1200" dirty="0" smtClean="0">
                <a:latin typeface="Arial" panose="020B0604020202020204" pitchFamily="34" charset="0"/>
                <a:cs typeface="Arial" panose="020B0604020202020204" pitchFamily="34" charset="0"/>
              </a:rPr>
              <a:t>12.   </a:t>
            </a:r>
            <a:r>
              <a:rPr lang="nl-BE" altLang="nl-BE" sz="1200" dirty="0" err="1" smtClean="0">
                <a:latin typeface="Arial" panose="020B0604020202020204" pitchFamily="34" charset="0"/>
                <a:cs typeface="Arial" panose="020B0604020202020204" pitchFamily="34" charset="0"/>
              </a:rPr>
              <a:t>Biljoening</a:t>
            </a:r>
            <a:r>
              <a:rPr lang="nl-BE" altLang="nl-BE" sz="1200" dirty="0" smtClean="0">
                <a:latin typeface="Arial" panose="020B0604020202020204" pitchFamily="34" charset="0"/>
                <a:cs typeface="Arial" panose="020B0604020202020204" pitchFamily="34" charset="0"/>
              </a:rPr>
              <a:t>		33. </a:t>
            </a:r>
            <a:r>
              <a:rPr lang="nl-BE" altLang="nl-BE" sz="1200" dirty="0">
                <a:latin typeface="Arial" panose="020B0604020202020204" pitchFamily="34" charset="0"/>
                <a:cs typeface="Arial" panose="020B0604020202020204" pitchFamily="34" charset="0"/>
              </a:rPr>
              <a:t>Ten </a:t>
            </a:r>
            <a:r>
              <a:rPr lang="nl-BE" altLang="nl-BE" sz="1200" dirty="0" smtClean="0">
                <a:latin typeface="Arial" panose="020B0604020202020204" pitchFamily="34" charset="0"/>
                <a:cs typeface="Arial" panose="020B0604020202020204" pitchFamily="34" charset="0"/>
              </a:rPr>
              <a:t>Have</a:t>
            </a:r>
          </a:p>
          <a:p>
            <a:pPr marL="228600" indent="-228600">
              <a:lnSpc>
                <a:spcPct val="100000"/>
              </a:lnSpc>
              <a:spcBef>
                <a:spcPct val="0"/>
              </a:spcBef>
              <a:buFont typeface="Arial" panose="020B0604020202020204" pitchFamily="34" charset="0"/>
              <a:buAutoNum type="arabicPeriod" startAt="13"/>
              <a:defRPr/>
            </a:pPr>
            <a:r>
              <a:rPr lang="nl-BE" altLang="nl-BE" sz="1200" dirty="0" smtClean="0">
                <a:latin typeface="Arial" panose="020B0604020202020204" pitchFamily="34" charset="0"/>
                <a:cs typeface="Arial" panose="020B0604020202020204" pitchFamily="34" charset="0"/>
              </a:rPr>
              <a:t>   De zeeg (1)</a:t>
            </a:r>
          </a:p>
          <a:p>
            <a:pPr marL="228600" indent="-228600">
              <a:lnSpc>
                <a:spcPct val="100000"/>
              </a:lnSpc>
              <a:spcBef>
                <a:spcPct val="0"/>
              </a:spcBef>
              <a:buFont typeface="Arial" panose="020B0604020202020204" pitchFamily="34" charset="0"/>
              <a:buAutoNum type="arabicPeriod" startAt="13"/>
              <a:defRPr/>
            </a:pPr>
            <a:r>
              <a:rPr lang="nl-BE" altLang="nl-BE" sz="1200" dirty="0" smtClean="0">
                <a:latin typeface="Arial" panose="020B0604020202020204" pitchFamily="34" charset="0"/>
                <a:cs typeface="Arial" panose="020B0604020202020204" pitchFamily="34" charset="0"/>
              </a:rPr>
              <a:t>   De zeeg (2)</a:t>
            </a:r>
          </a:p>
          <a:p>
            <a:pPr marL="0" indent="0">
              <a:lnSpc>
                <a:spcPct val="100000"/>
              </a:lnSpc>
              <a:spcBef>
                <a:spcPct val="0"/>
              </a:spcBef>
              <a:buFont typeface="Arial" panose="020B0604020202020204" pitchFamily="34" charset="0"/>
              <a:buNone/>
              <a:defRPr/>
            </a:pPr>
            <a:r>
              <a:rPr lang="nl-BE" altLang="nl-BE" sz="1200" dirty="0" smtClean="0">
                <a:latin typeface="Arial" panose="020B0604020202020204" pitchFamily="34" charset="0"/>
                <a:cs typeface="Arial" panose="020B0604020202020204" pitchFamily="34" charset="0"/>
              </a:rPr>
              <a:t>15.   De askop</a:t>
            </a:r>
          </a:p>
          <a:p>
            <a:pPr marL="0" indent="0">
              <a:lnSpc>
                <a:spcPct val="100000"/>
              </a:lnSpc>
              <a:spcBef>
                <a:spcPct val="0"/>
              </a:spcBef>
              <a:buFont typeface="Arial" panose="020B0604020202020204" pitchFamily="34" charset="0"/>
              <a:buNone/>
              <a:defRPr/>
            </a:pPr>
            <a:r>
              <a:rPr lang="nl-BE" altLang="nl-BE" sz="1200" dirty="0" smtClean="0">
                <a:latin typeface="Arial" panose="020B0604020202020204" pitchFamily="34" charset="0"/>
                <a:cs typeface="Arial" panose="020B0604020202020204" pitchFamily="34" charset="0"/>
              </a:rPr>
              <a:t>16.   De wiek (voorzijde)</a:t>
            </a:r>
          </a:p>
          <a:p>
            <a:pPr marL="0" indent="0">
              <a:lnSpc>
                <a:spcPct val="100000"/>
              </a:lnSpc>
              <a:spcBef>
                <a:spcPct val="0"/>
              </a:spcBef>
              <a:buFont typeface="Arial" panose="020B0604020202020204" pitchFamily="34" charset="0"/>
              <a:buNone/>
              <a:defRPr/>
            </a:pPr>
            <a:r>
              <a:rPr lang="nl-BE" altLang="nl-BE" sz="1200" dirty="0" smtClean="0">
                <a:latin typeface="Arial" panose="020B0604020202020204" pitchFamily="34" charset="0"/>
                <a:cs typeface="Arial" panose="020B0604020202020204" pitchFamily="34" charset="0"/>
              </a:rPr>
              <a:t>17.   De wiek (achterzijde)</a:t>
            </a:r>
          </a:p>
          <a:p>
            <a:pPr marL="0" indent="0">
              <a:lnSpc>
                <a:spcPct val="100000"/>
              </a:lnSpc>
              <a:spcBef>
                <a:spcPct val="0"/>
              </a:spcBef>
              <a:buFont typeface="Arial" panose="020B0604020202020204" pitchFamily="34" charset="0"/>
              <a:buNone/>
              <a:defRPr/>
            </a:pPr>
            <a:r>
              <a:rPr lang="nl-BE" altLang="nl-BE" sz="1200" dirty="0" smtClean="0">
                <a:latin typeface="Arial" panose="020B0604020202020204" pitchFamily="34" charset="0"/>
                <a:cs typeface="Arial" panose="020B0604020202020204" pitchFamily="34" charset="0"/>
              </a:rPr>
              <a:t>18.   Het zeil</a:t>
            </a:r>
          </a:p>
          <a:p>
            <a:pPr marL="0" indent="0">
              <a:lnSpc>
                <a:spcPct val="100000"/>
              </a:lnSpc>
              <a:spcBef>
                <a:spcPct val="0"/>
              </a:spcBef>
              <a:buFont typeface="Arial" panose="020B0604020202020204" pitchFamily="34" charset="0"/>
              <a:buNone/>
              <a:defRPr/>
            </a:pPr>
            <a:r>
              <a:rPr lang="nl-BE" altLang="nl-BE" sz="1200" dirty="0" smtClean="0">
                <a:latin typeface="Arial" panose="020B0604020202020204" pitchFamily="34" charset="0"/>
                <a:cs typeface="Arial" panose="020B0604020202020204" pitchFamily="34" charset="0"/>
              </a:rPr>
              <a:t>19.   Ophangen zeil</a:t>
            </a:r>
          </a:p>
          <a:p>
            <a:pPr marL="0" indent="0">
              <a:lnSpc>
                <a:spcPct val="100000"/>
              </a:lnSpc>
              <a:spcBef>
                <a:spcPct val="0"/>
              </a:spcBef>
              <a:buFont typeface="Arial" panose="020B0604020202020204" pitchFamily="34" charset="0"/>
              <a:buNone/>
              <a:defRPr/>
            </a:pPr>
            <a:r>
              <a:rPr lang="nl-BE" altLang="nl-BE" sz="1200" dirty="0" smtClean="0">
                <a:latin typeface="Arial" panose="020B0604020202020204" pitchFamily="34" charset="0"/>
                <a:cs typeface="Arial" panose="020B0604020202020204" pitchFamily="34" charset="0"/>
              </a:rPr>
              <a:t>20.   Zeilvoering</a:t>
            </a:r>
          </a:p>
          <a:p>
            <a:pPr marL="0" indent="0">
              <a:lnSpc>
                <a:spcPct val="100000"/>
              </a:lnSpc>
              <a:spcBef>
                <a:spcPct val="0"/>
              </a:spcBef>
              <a:buFont typeface="Arial" panose="020B0604020202020204" pitchFamily="34" charset="0"/>
              <a:buNone/>
              <a:defRPr/>
            </a:pPr>
            <a:r>
              <a:rPr lang="nl-BE" altLang="nl-BE" sz="1200" dirty="0" smtClean="0">
                <a:latin typeface="Arial" panose="020B0604020202020204" pitchFamily="34" charset="0"/>
                <a:cs typeface="Arial" panose="020B0604020202020204" pitchFamily="34" charset="0"/>
              </a:rPr>
              <a:t>21.   Wiekverbetering</a:t>
            </a:r>
          </a:p>
          <a:p>
            <a:pPr marL="0" indent="0">
              <a:lnSpc>
                <a:spcPct val="100000"/>
              </a:lnSpc>
              <a:spcBef>
                <a:spcPct val="0"/>
              </a:spcBef>
              <a:buFont typeface="Arial" panose="020B0604020202020204" pitchFamily="34" charset="0"/>
              <a:buNone/>
              <a:defRPr/>
            </a:pPr>
            <a:r>
              <a:rPr lang="nl-BE" altLang="nl-BE" sz="1200" dirty="0" smtClean="0">
                <a:latin typeface="Arial" panose="020B0604020202020204" pitchFamily="34" charset="0"/>
                <a:cs typeface="Arial" panose="020B0604020202020204" pitchFamily="34" charset="0"/>
              </a:rPr>
              <a:t>22.   Eigenschappen</a:t>
            </a:r>
          </a:p>
          <a:p>
            <a:pPr marL="0" indent="0">
              <a:lnSpc>
                <a:spcPct val="100000"/>
              </a:lnSpc>
              <a:spcBef>
                <a:spcPct val="0"/>
              </a:spcBef>
              <a:buFont typeface="Arial" panose="020B0604020202020204" pitchFamily="34" charset="0"/>
              <a:buNone/>
              <a:defRPr/>
            </a:pPr>
            <a:r>
              <a:rPr lang="nl-BE" altLang="nl-BE" sz="1200" dirty="0" smtClean="0">
                <a:latin typeface="Arial" panose="020B0604020202020204" pitchFamily="34" charset="0"/>
                <a:cs typeface="Arial" panose="020B0604020202020204" pitchFamily="34" charset="0"/>
              </a:rPr>
              <a:t>23.   Dekker</a:t>
            </a:r>
          </a:p>
          <a:p>
            <a:pPr marL="0" indent="0">
              <a:lnSpc>
                <a:spcPct val="100000"/>
              </a:lnSpc>
              <a:spcBef>
                <a:spcPct val="0"/>
              </a:spcBef>
              <a:buFont typeface="Arial" panose="020B0604020202020204" pitchFamily="34" charset="0"/>
              <a:buNone/>
              <a:defRPr/>
            </a:pPr>
            <a:r>
              <a:rPr lang="nl-BE" altLang="nl-BE" sz="1200" dirty="0" smtClean="0">
                <a:latin typeface="Arial" panose="020B0604020202020204" pitchFamily="34" charset="0"/>
                <a:cs typeface="Arial" panose="020B0604020202020204" pitchFamily="34" charset="0"/>
              </a:rPr>
              <a:t>24.   Van Bussel</a:t>
            </a:r>
          </a:p>
          <a:p>
            <a:pPr marL="0" indent="0">
              <a:lnSpc>
                <a:spcPct val="100000"/>
              </a:lnSpc>
              <a:spcBef>
                <a:spcPct val="0"/>
              </a:spcBef>
              <a:buFont typeface="Arial" panose="020B0604020202020204" pitchFamily="34" charset="0"/>
              <a:buNone/>
              <a:defRPr/>
            </a:pPr>
            <a:r>
              <a:rPr lang="nl-BE" altLang="nl-BE" sz="1200" dirty="0" smtClean="0">
                <a:latin typeface="Arial" panose="020B0604020202020204" pitchFamily="34" charset="0"/>
                <a:cs typeface="Arial" panose="020B0604020202020204" pitchFamily="34" charset="0"/>
              </a:rPr>
              <a:t>25.   </a:t>
            </a:r>
            <a:r>
              <a:rPr lang="nl-BE" altLang="nl-BE" sz="1200" dirty="0" err="1" smtClean="0">
                <a:latin typeface="Arial" panose="020B0604020202020204" pitchFamily="34" charset="0"/>
                <a:cs typeface="Arial" panose="020B0604020202020204" pitchFamily="34" charset="0"/>
              </a:rPr>
              <a:t>Fauel</a:t>
            </a:r>
            <a:r>
              <a:rPr lang="nl-BE" altLang="nl-BE" sz="1200" dirty="0" smtClean="0">
                <a:latin typeface="Arial" panose="020B0604020202020204" pitchFamily="34" charset="0"/>
                <a:cs typeface="Arial" panose="020B0604020202020204" pitchFamily="34" charset="0"/>
              </a:rPr>
              <a:t> of Fokwiek</a:t>
            </a:r>
          </a:p>
          <a:p>
            <a:pPr marL="0" indent="0">
              <a:lnSpc>
                <a:spcPct val="100000"/>
              </a:lnSpc>
              <a:spcBef>
                <a:spcPct val="0"/>
              </a:spcBef>
              <a:buFont typeface="Arial" panose="020B0604020202020204" pitchFamily="34" charset="0"/>
              <a:buNone/>
              <a:defRPr/>
            </a:pPr>
            <a:r>
              <a:rPr lang="nl-BE" altLang="nl-BE" sz="1200" dirty="0" smtClean="0">
                <a:latin typeface="Arial" panose="020B0604020202020204" pitchFamily="34" charset="0"/>
                <a:cs typeface="Arial" panose="020B0604020202020204" pitchFamily="34" charset="0"/>
              </a:rPr>
              <a:t>26.   </a:t>
            </a:r>
            <a:r>
              <a:rPr lang="nl-BE" altLang="nl-BE" sz="1200" dirty="0" err="1" smtClean="0">
                <a:latin typeface="Arial" panose="020B0604020202020204" pitchFamily="34" charset="0"/>
                <a:cs typeface="Arial" panose="020B0604020202020204" pitchFamily="34" charset="0"/>
              </a:rPr>
              <a:t>Bilau</a:t>
            </a:r>
            <a:endParaRPr lang="nl-BE" altLang="nl-BE" sz="1200" dirty="0" smtClean="0">
              <a:latin typeface="Arial" panose="020B0604020202020204" pitchFamily="34" charset="0"/>
              <a:cs typeface="Arial" panose="020B0604020202020204" pitchFamily="34" charset="0"/>
            </a:endParaRPr>
          </a:p>
        </p:txBody>
      </p:sp>
      <p:sp>
        <p:nvSpPr>
          <p:cNvPr id="13" name="Tekstvak 6"/>
          <p:cNvSpPr txBox="1">
            <a:spLocks noChangeArrowheads="1"/>
          </p:cNvSpPr>
          <p:nvPr/>
        </p:nvSpPr>
        <p:spPr bwMode="auto">
          <a:xfrm>
            <a:off x="4991100" y="1444625"/>
            <a:ext cx="3240088"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a:solidFill>
                  <a:srgbClr val="FF0000"/>
                </a:solidFill>
                <a:latin typeface="Arial" panose="020B0604020202020204" pitchFamily="34" charset="0"/>
                <a:cs typeface="Arial" panose="020B0604020202020204" pitchFamily="34" charset="0"/>
              </a:rPr>
              <a:t>Het kruiwerk</a:t>
            </a:r>
          </a:p>
          <a:p>
            <a:pPr>
              <a:lnSpc>
                <a:spcPct val="100000"/>
              </a:lnSpc>
              <a:spcBef>
                <a:spcPct val="0"/>
              </a:spcBef>
              <a:buFontTx/>
              <a:buNone/>
            </a:pPr>
            <a:r>
              <a:rPr lang="nl-BE" altLang="nl-BE" sz="1200">
                <a:latin typeface="Arial" panose="020B0604020202020204" pitchFamily="34" charset="0"/>
                <a:cs typeface="Arial" panose="020B0604020202020204" pitchFamily="34" charset="0"/>
              </a:rPr>
              <a:t>35. Het kruiwerk</a:t>
            </a:r>
          </a:p>
          <a:p>
            <a:pPr>
              <a:lnSpc>
                <a:spcPct val="100000"/>
              </a:lnSpc>
              <a:spcBef>
                <a:spcPct val="0"/>
              </a:spcBef>
              <a:buFontTx/>
              <a:buNone/>
            </a:pPr>
            <a:r>
              <a:rPr lang="nl-BE" altLang="nl-BE" sz="1200">
                <a:latin typeface="Arial" panose="020B0604020202020204" pitchFamily="34" charset="0"/>
                <a:cs typeface="Arial" panose="020B0604020202020204" pitchFamily="34" charset="0"/>
              </a:rPr>
              <a:t>36. Het kruien</a:t>
            </a:r>
          </a:p>
          <a:p>
            <a:pPr>
              <a:lnSpc>
                <a:spcPct val="100000"/>
              </a:lnSpc>
              <a:spcBef>
                <a:spcPct val="0"/>
              </a:spcBef>
              <a:buFontTx/>
              <a:buNone/>
            </a:pPr>
            <a:r>
              <a:rPr lang="nl-BE" altLang="nl-BE" sz="1200">
                <a:latin typeface="Arial" panose="020B0604020202020204" pitchFamily="34" charset="0"/>
                <a:cs typeface="Arial" panose="020B0604020202020204" pitchFamily="34" charset="0"/>
              </a:rPr>
              <a:t>37. Kruiwerken</a:t>
            </a:r>
          </a:p>
          <a:p>
            <a:pPr>
              <a:lnSpc>
                <a:spcPct val="100000"/>
              </a:lnSpc>
              <a:spcBef>
                <a:spcPct val="0"/>
              </a:spcBef>
              <a:buFontTx/>
              <a:buNone/>
            </a:pPr>
            <a:r>
              <a:rPr lang="nl-BE" altLang="nl-BE" sz="1200">
                <a:latin typeface="Arial" panose="020B0604020202020204" pitchFamily="34" charset="0"/>
                <a:cs typeface="Arial" panose="020B0604020202020204" pitchFamily="34" charset="0"/>
              </a:rPr>
              <a:t>38. Zetel kruiwerk Standerdmolen</a:t>
            </a:r>
          </a:p>
          <a:p>
            <a:pPr>
              <a:lnSpc>
                <a:spcPct val="100000"/>
              </a:lnSpc>
              <a:spcBef>
                <a:spcPct val="0"/>
              </a:spcBef>
              <a:buFontTx/>
              <a:buNone/>
            </a:pPr>
            <a:r>
              <a:rPr lang="nl-BE" altLang="nl-BE" sz="1200">
                <a:latin typeface="Arial" panose="020B0604020202020204" pitchFamily="34" charset="0"/>
                <a:cs typeface="Arial" panose="020B0604020202020204" pitchFamily="34" charset="0"/>
              </a:rPr>
              <a:t>39. Zetel kruiwerk Wipmolen</a:t>
            </a:r>
          </a:p>
          <a:p>
            <a:pPr>
              <a:lnSpc>
                <a:spcPct val="100000"/>
              </a:lnSpc>
              <a:spcBef>
                <a:spcPct val="0"/>
              </a:spcBef>
              <a:buFontTx/>
              <a:buNone/>
            </a:pPr>
            <a:r>
              <a:rPr lang="nl-BE" altLang="nl-BE" sz="1200">
                <a:latin typeface="Arial" panose="020B0604020202020204" pitchFamily="34" charset="0"/>
                <a:cs typeface="Arial" panose="020B0604020202020204" pitchFamily="34" charset="0"/>
              </a:rPr>
              <a:t>40. Zetel kruiwerk Spinnekop</a:t>
            </a:r>
          </a:p>
          <a:p>
            <a:pPr>
              <a:lnSpc>
                <a:spcPct val="100000"/>
              </a:lnSpc>
              <a:spcBef>
                <a:spcPct val="0"/>
              </a:spcBef>
              <a:buFontTx/>
              <a:buNone/>
            </a:pPr>
            <a:r>
              <a:rPr lang="nl-BE" altLang="nl-BE" sz="1200">
                <a:latin typeface="Arial" panose="020B0604020202020204" pitchFamily="34" charset="0"/>
                <a:cs typeface="Arial" panose="020B0604020202020204" pitchFamily="34" charset="0"/>
              </a:rPr>
              <a:t>41. Zetel kruiwerk Weidemolentje</a:t>
            </a:r>
          </a:p>
          <a:p>
            <a:pPr>
              <a:lnSpc>
                <a:spcPct val="100000"/>
              </a:lnSpc>
              <a:spcBef>
                <a:spcPct val="0"/>
              </a:spcBef>
              <a:buFontTx/>
              <a:buNone/>
            </a:pPr>
            <a:r>
              <a:rPr lang="nl-BE" altLang="nl-BE" sz="1200">
                <a:latin typeface="Arial" panose="020B0604020202020204" pitchFamily="34" charset="0"/>
                <a:cs typeface="Arial" panose="020B0604020202020204" pitchFamily="34" charset="0"/>
              </a:rPr>
              <a:t>42. Voeghouten kruiwerk</a:t>
            </a:r>
          </a:p>
          <a:p>
            <a:pPr>
              <a:lnSpc>
                <a:spcPct val="100000"/>
              </a:lnSpc>
              <a:spcBef>
                <a:spcPct val="0"/>
              </a:spcBef>
              <a:buFontTx/>
              <a:buNone/>
            </a:pPr>
            <a:r>
              <a:rPr lang="nl-BE" altLang="nl-BE" sz="1200">
                <a:latin typeface="Arial" panose="020B0604020202020204" pitchFamily="34" charset="0"/>
                <a:cs typeface="Arial" panose="020B0604020202020204" pitchFamily="34" charset="0"/>
              </a:rPr>
              <a:t>43  Neuten kruiwerk</a:t>
            </a:r>
          </a:p>
          <a:p>
            <a:pPr>
              <a:lnSpc>
                <a:spcPct val="100000"/>
              </a:lnSpc>
              <a:spcBef>
                <a:spcPct val="0"/>
              </a:spcBef>
              <a:buFontTx/>
              <a:buNone/>
            </a:pPr>
            <a:r>
              <a:rPr lang="nl-BE" altLang="nl-BE" sz="1200">
                <a:latin typeface="Arial" panose="020B0604020202020204" pitchFamily="34" charset="0"/>
                <a:cs typeface="Arial" panose="020B0604020202020204" pitchFamily="34" charset="0"/>
              </a:rPr>
              <a:t>44. Het rollen kruiwerk Houtenrollen</a:t>
            </a:r>
          </a:p>
          <a:p>
            <a:pPr>
              <a:lnSpc>
                <a:spcPct val="100000"/>
              </a:lnSpc>
              <a:spcBef>
                <a:spcPct val="0"/>
              </a:spcBef>
              <a:buFontTx/>
              <a:buNone/>
            </a:pPr>
            <a:r>
              <a:rPr lang="nl-BE" altLang="nl-BE" sz="1200">
                <a:latin typeface="Arial" panose="020B0604020202020204" pitchFamily="34" charset="0"/>
                <a:cs typeface="Arial" panose="020B0604020202020204" pitchFamily="34" charset="0"/>
              </a:rPr>
              <a:t>45. Het rollen kruiwerk Engels kruiwerk</a:t>
            </a:r>
          </a:p>
          <a:p>
            <a:pPr>
              <a:lnSpc>
                <a:spcPct val="100000"/>
              </a:lnSpc>
              <a:spcBef>
                <a:spcPct val="0"/>
              </a:spcBef>
              <a:buFontTx/>
              <a:buNone/>
            </a:pPr>
            <a:r>
              <a:rPr lang="nl-BE" altLang="nl-BE" sz="1200">
                <a:latin typeface="Arial" panose="020B0604020202020204" pitchFamily="34" charset="0"/>
                <a:cs typeface="Arial" panose="020B0604020202020204" pitchFamily="34" charset="0"/>
              </a:rPr>
              <a:t>46. Onderkruier Paltrok</a:t>
            </a:r>
          </a:p>
          <a:p>
            <a:pPr>
              <a:lnSpc>
                <a:spcPct val="100000"/>
              </a:lnSpc>
              <a:spcBef>
                <a:spcPct val="0"/>
              </a:spcBef>
              <a:buFontTx/>
              <a:buNone/>
            </a:pPr>
            <a:r>
              <a:rPr lang="nl-BE" altLang="nl-BE" sz="1200">
                <a:latin typeface="Arial" panose="020B0604020202020204" pitchFamily="34" charset="0"/>
                <a:cs typeface="Arial" panose="020B0604020202020204" pitchFamily="34" charset="0"/>
              </a:rPr>
              <a:t>47. Tandrad kruiwerk Binnenkruier</a:t>
            </a:r>
          </a:p>
          <a:p>
            <a:pPr>
              <a:lnSpc>
                <a:spcPct val="100000"/>
              </a:lnSpc>
              <a:spcBef>
                <a:spcPct val="0"/>
              </a:spcBef>
              <a:buFontTx/>
              <a:buNone/>
            </a:pPr>
            <a:r>
              <a:rPr lang="nl-BE" altLang="nl-BE" sz="1200">
                <a:latin typeface="Arial" panose="020B0604020202020204" pitchFamily="34" charset="0"/>
                <a:cs typeface="Arial" panose="020B0604020202020204" pitchFamily="34" charset="0"/>
              </a:rPr>
              <a:t>48. Tandrad kruiwerk Buitenkruier</a:t>
            </a:r>
          </a:p>
          <a:p>
            <a:pPr>
              <a:lnSpc>
                <a:spcPct val="100000"/>
              </a:lnSpc>
              <a:spcBef>
                <a:spcPct val="0"/>
              </a:spcBef>
              <a:buFontTx/>
              <a:buNone/>
            </a:pPr>
            <a:r>
              <a:rPr lang="nl-BE" altLang="nl-BE" sz="1200">
                <a:latin typeface="Arial" panose="020B0604020202020204" pitchFamily="34" charset="0"/>
                <a:cs typeface="Arial" panose="020B0604020202020204" pitchFamily="34" charset="0"/>
              </a:rPr>
              <a:t>49. Bediening kruiwerk</a:t>
            </a:r>
          </a:p>
          <a:p>
            <a:pPr>
              <a:lnSpc>
                <a:spcPct val="100000"/>
              </a:lnSpc>
              <a:spcBef>
                <a:spcPct val="0"/>
              </a:spcBef>
              <a:buFontTx/>
              <a:buNone/>
            </a:pPr>
            <a:r>
              <a:rPr lang="nl-BE" altLang="nl-BE" sz="1200">
                <a:latin typeface="Arial" panose="020B0604020202020204" pitchFamily="34" charset="0"/>
                <a:cs typeface="Arial" panose="020B0604020202020204" pitchFamily="34" charset="0"/>
              </a:rPr>
              <a:t>50..Het binnen kruiwerk</a:t>
            </a:r>
          </a:p>
          <a:p>
            <a:pPr>
              <a:lnSpc>
                <a:spcPct val="100000"/>
              </a:lnSpc>
              <a:spcBef>
                <a:spcPct val="0"/>
              </a:spcBef>
              <a:buFontTx/>
              <a:buNone/>
            </a:pPr>
            <a:r>
              <a:rPr lang="nl-BE" altLang="nl-BE" sz="1200">
                <a:latin typeface="Arial" panose="020B0604020202020204" pitchFamily="34" charset="0"/>
                <a:cs typeface="Arial" panose="020B0604020202020204" pitchFamily="34" charset="0"/>
              </a:rPr>
              <a:t>51. Vastzetten binnen kruiwerk</a:t>
            </a:r>
          </a:p>
          <a:p>
            <a:pPr>
              <a:lnSpc>
                <a:spcPct val="100000"/>
              </a:lnSpc>
              <a:spcBef>
                <a:spcPct val="0"/>
              </a:spcBef>
              <a:buFontTx/>
              <a:buNone/>
            </a:pPr>
            <a:r>
              <a:rPr lang="nl-BE" altLang="nl-BE" sz="1200">
                <a:latin typeface="Arial" panose="020B0604020202020204" pitchFamily="34" charset="0"/>
                <a:cs typeface="Arial" panose="020B0604020202020204" pitchFamily="34" charset="0"/>
              </a:rPr>
              <a:t>52. Buiten kruiwerk</a:t>
            </a:r>
          </a:p>
          <a:p>
            <a:pPr>
              <a:lnSpc>
                <a:spcPct val="100000"/>
              </a:lnSpc>
              <a:spcBef>
                <a:spcPct val="0"/>
              </a:spcBef>
              <a:buFontTx/>
              <a:buNone/>
            </a:pPr>
            <a:r>
              <a:rPr lang="nl-BE" altLang="nl-BE" sz="1200">
                <a:latin typeface="Arial" panose="020B0604020202020204" pitchFamily="34" charset="0"/>
                <a:cs typeface="Arial" panose="020B0604020202020204" pitchFamily="34" charset="0"/>
              </a:rPr>
              <a:t>53. Werking bovenkruiers</a:t>
            </a:r>
          </a:p>
          <a:p>
            <a:pPr>
              <a:lnSpc>
                <a:spcPct val="100000"/>
              </a:lnSpc>
              <a:spcBef>
                <a:spcPct val="0"/>
              </a:spcBef>
              <a:buFontTx/>
              <a:buNone/>
            </a:pPr>
            <a:r>
              <a:rPr lang="nl-BE" altLang="nl-BE" sz="1200">
                <a:latin typeface="Arial" panose="020B0604020202020204" pitchFamily="34" charset="0"/>
                <a:cs typeface="Arial" panose="020B0604020202020204" pitchFamily="34" charset="0"/>
              </a:rPr>
              <a:t>54. Kruiwerken bovenkruiers</a:t>
            </a:r>
          </a:p>
          <a:p>
            <a:pPr>
              <a:lnSpc>
                <a:spcPct val="100000"/>
              </a:lnSpc>
              <a:spcBef>
                <a:spcPct val="0"/>
              </a:spcBef>
              <a:buFontTx/>
              <a:buNone/>
            </a:pPr>
            <a:r>
              <a:rPr lang="nl-BE" altLang="nl-BE" sz="1200">
                <a:latin typeface="Arial" panose="020B0604020202020204" pitchFamily="34" charset="0"/>
                <a:cs typeface="Arial" panose="020B0604020202020204" pitchFamily="34" charset="0"/>
              </a:rPr>
              <a:t>55. Werking zetelkruier</a:t>
            </a:r>
          </a:p>
          <a:p>
            <a:pPr>
              <a:lnSpc>
                <a:spcPct val="100000"/>
              </a:lnSpc>
              <a:spcBef>
                <a:spcPct val="0"/>
              </a:spcBef>
              <a:buFontTx/>
              <a:buNone/>
            </a:pPr>
            <a:r>
              <a:rPr lang="nl-BE" altLang="nl-BE" sz="1200">
                <a:latin typeface="Arial" panose="020B0604020202020204" pitchFamily="34" charset="0"/>
                <a:cs typeface="Arial" panose="020B0604020202020204" pitchFamily="34" charset="0"/>
              </a:rPr>
              <a:t>56. Zelfkruiing windroos</a:t>
            </a:r>
          </a:p>
          <a:p>
            <a:pPr>
              <a:lnSpc>
                <a:spcPct val="100000"/>
              </a:lnSpc>
              <a:spcBef>
                <a:spcPct val="0"/>
              </a:spcBef>
              <a:buFontTx/>
              <a:buNone/>
            </a:pPr>
            <a:r>
              <a:rPr lang="nl-BE" altLang="nl-BE" sz="1200">
                <a:latin typeface="Arial" panose="020B0604020202020204" pitchFamily="34" charset="0"/>
                <a:cs typeface="Arial" panose="020B0604020202020204" pitchFamily="34" charset="0"/>
              </a:rPr>
              <a:t>57. Zelfkruiing windvaan</a:t>
            </a:r>
          </a:p>
        </p:txBody>
      </p:sp>
      <p:sp>
        <p:nvSpPr>
          <p:cNvPr id="14" name="Tekstvak 13"/>
          <p:cNvSpPr txBox="1"/>
          <p:nvPr/>
        </p:nvSpPr>
        <p:spPr>
          <a:xfrm>
            <a:off x="8610600" y="1444625"/>
            <a:ext cx="3348038" cy="3293209"/>
          </a:xfrm>
          <a:prstGeom prst="rect">
            <a:avLst/>
          </a:prstGeom>
          <a:noFill/>
        </p:spPr>
        <p:txBody>
          <a:bodyPr>
            <a:spAutoFit/>
          </a:bodyPr>
          <a:lstStyle/>
          <a:p>
            <a:pPr algn="ctr">
              <a:defRPr/>
            </a:pPr>
            <a:r>
              <a:rPr lang="nl-BE" sz="1600" dirty="0">
                <a:solidFill>
                  <a:srgbClr val="FF0000"/>
                </a:solidFill>
                <a:latin typeface="Arial" panose="020B0604020202020204" pitchFamily="34" charset="0"/>
                <a:cs typeface="Arial" panose="020B0604020202020204" pitchFamily="34" charset="0"/>
              </a:rPr>
              <a:t>De vang</a:t>
            </a:r>
          </a:p>
          <a:p>
            <a:pPr>
              <a:defRPr/>
            </a:pPr>
            <a:r>
              <a:rPr lang="nl-BE" sz="1200" dirty="0">
                <a:latin typeface="Arial" panose="020B0604020202020204" pitchFamily="34" charset="0"/>
                <a:cs typeface="Arial" panose="020B0604020202020204" pitchFamily="34" charset="0"/>
              </a:rPr>
              <a:t>60. De Vlaamse </a:t>
            </a:r>
            <a:r>
              <a:rPr lang="nl-BE" sz="1200" dirty="0" smtClean="0">
                <a:latin typeface="Arial" panose="020B0604020202020204" pitchFamily="34" charset="0"/>
                <a:cs typeface="Arial" panose="020B0604020202020204" pitchFamily="34" charset="0"/>
              </a:rPr>
              <a:t>blokvang</a:t>
            </a:r>
          </a:p>
          <a:p>
            <a:pPr>
              <a:defRPr/>
            </a:pPr>
            <a:r>
              <a:rPr lang="nl-BE" sz="1200" dirty="0" smtClean="0">
                <a:latin typeface="Arial" panose="020B0604020202020204" pitchFamily="34" charset="0"/>
                <a:cs typeface="Arial" panose="020B0604020202020204" pitchFamily="34" charset="0"/>
              </a:rPr>
              <a:t>61.De </a:t>
            </a:r>
            <a:r>
              <a:rPr lang="nl-BE" sz="1200" dirty="0">
                <a:latin typeface="Arial" panose="020B0604020202020204" pitchFamily="34" charset="0"/>
                <a:cs typeface="Arial" panose="020B0604020202020204" pitchFamily="34" charset="0"/>
              </a:rPr>
              <a:t>Hollandse blok- of </a:t>
            </a:r>
            <a:r>
              <a:rPr lang="nl-BE" sz="1200" dirty="0" smtClean="0">
                <a:latin typeface="Arial" panose="020B0604020202020204" pitchFamily="34" charset="0"/>
                <a:cs typeface="Arial" panose="020B0604020202020204" pitchFamily="34" charset="0"/>
              </a:rPr>
              <a:t>stutvang</a:t>
            </a:r>
            <a:endParaRPr lang="nl-BE" sz="1200" dirty="0">
              <a:latin typeface="Arial" panose="020B0604020202020204" pitchFamily="34" charset="0"/>
              <a:cs typeface="Arial" panose="020B0604020202020204" pitchFamily="34" charset="0"/>
            </a:endParaRPr>
          </a:p>
          <a:p>
            <a:pPr>
              <a:defRPr/>
            </a:pPr>
            <a:r>
              <a:rPr lang="nl-BE" sz="1200" dirty="0" smtClean="0">
                <a:latin typeface="Arial" panose="020B0604020202020204" pitchFamily="34" charset="0"/>
                <a:cs typeface="Arial" panose="020B0604020202020204" pitchFamily="34" charset="0"/>
              </a:rPr>
              <a:t>62. </a:t>
            </a:r>
            <a:r>
              <a:rPr lang="nl-BE" sz="1200" dirty="0">
                <a:latin typeface="Arial" panose="020B0604020202020204" pitchFamily="34" charset="0"/>
                <a:cs typeface="Arial" panose="020B0604020202020204" pitchFamily="34" charset="0"/>
              </a:rPr>
              <a:t>De onderdelen voor de werking</a:t>
            </a:r>
          </a:p>
          <a:p>
            <a:pPr>
              <a:defRPr/>
            </a:pPr>
            <a:r>
              <a:rPr lang="nl-BE" sz="1200" dirty="0" smtClean="0">
                <a:latin typeface="Arial" panose="020B0604020202020204" pitchFamily="34" charset="0"/>
                <a:cs typeface="Arial" panose="020B0604020202020204" pitchFamily="34" charset="0"/>
              </a:rPr>
              <a:t>63. </a:t>
            </a:r>
            <a:r>
              <a:rPr lang="nl-BE" sz="1200" dirty="0">
                <a:latin typeface="Arial" panose="020B0604020202020204" pitchFamily="34" charset="0"/>
                <a:cs typeface="Arial" panose="020B0604020202020204" pitchFamily="34" charset="0"/>
              </a:rPr>
              <a:t>Werking </a:t>
            </a:r>
            <a:r>
              <a:rPr lang="nl-BE" sz="1200" dirty="0" smtClean="0">
                <a:latin typeface="Arial" panose="020B0604020202020204" pitchFamily="34" charset="0"/>
                <a:cs typeface="Arial" panose="020B0604020202020204" pitchFamily="34" charset="0"/>
              </a:rPr>
              <a:t>van de vang</a:t>
            </a:r>
          </a:p>
          <a:p>
            <a:pPr>
              <a:defRPr/>
            </a:pPr>
            <a:r>
              <a:rPr lang="nl-BE" sz="1200" dirty="0" smtClean="0">
                <a:solidFill>
                  <a:srgbClr val="FF0000"/>
                </a:solidFill>
                <a:latin typeface="Arial" panose="020B0604020202020204" pitchFamily="34" charset="0"/>
                <a:cs typeface="Arial" panose="020B0604020202020204" pitchFamily="34" charset="0"/>
              </a:rPr>
              <a:t>64. Vangen</a:t>
            </a:r>
          </a:p>
          <a:p>
            <a:pPr>
              <a:defRPr/>
            </a:pPr>
            <a:r>
              <a:rPr lang="nl-BE" sz="1200" dirty="0" smtClean="0">
                <a:solidFill>
                  <a:srgbClr val="FF0000"/>
                </a:solidFill>
                <a:latin typeface="Arial" panose="020B0604020202020204" pitchFamily="34" charset="0"/>
                <a:cs typeface="Arial" panose="020B0604020202020204" pitchFamily="34" charset="0"/>
              </a:rPr>
              <a:t>65. Controle na het vangen</a:t>
            </a:r>
          </a:p>
          <a:p>
            <a:pPr>
              <a:defRPr/>
            </a:pPr>
            <a:r>
              <a:rPr lang="nl-BE" sz="1200" dirty="0" smtClean="0">
                <a:latin typeface="Arial" panose="020B0604020202020204" pitchFamily="34" charset="0"/>
                <a:cs typeface="Arial" panose="020B0604020202020204" pitchFamily="34" charset="0"/>
              </a:rPr>
              <a:t>66. Duim of klamp bij </a:t>
            </a:r>
            <a:r>
              <a:rPr lang="nl-BE" sz="1200" dirty="0" err="1" smtClean="0">
                <a:latin typeface="Arial" panose="020B0604020202020204" pitchFamily="34" charset="0"/>
                <a:cs typeface="Arial" panose="020B0604020202020204" pitchFamily="34" charset="0"/>
              </a:rPr>
              <a:t>wipstok</a:t>
            </a:r>
            <a:endParaRPr lang="nl-BE" sz="1200" dirty="0">
              <a:latin typeface="Arial" panose="020B0604020202020204" pitchFamily="34" charset="0"/>
              <a:cs typeface="Arial" panose="020B0604020202020204" pitchFamily="34" charset="0"/>
            </a:endParaRPr>
          </a:p>
          <a:p>
            <a:pPr>
              <a:defRPr/>
            </a:pPr>
            <a:r>
              <a:rPr lang="nl-BE" sz="1200" dirty="0" smtClean="0">
                <a:latin typeface="Arial" panose="020B0604020202020204" pitchFamily="34" charset="0"/>
                <a:cs typeface="Arial" panose="020B0604020202020204" pitchFamily="34" charset="0"/>
              </a:rPr>
              <a:t>67. </a:t>
            </a:r>
            <a:r>
              <a:rPr lang="nl-BE" sz="1200" dirty="0">
                <a:latin typeface="Arial" panose="020B0604020202020204" pitchFamily="34" charset="0"/>
                <a:cs typeface="Arial" panose="020B0604020202020204" pitchFamily="34" charset="0"/>
              </a:rPr>
              <a:t>Vang – vangwiel</a:t>
            </a:r>
          </a:p>
          <a:p>
            <a:pPr>
              <a:defRPr/>
            </a:pPr>
            <a:r>
              <a:rPr lang="nl-BE" sz="1200" dirty="0" smtClean="0">
                <a:latin typeface="Arial" panose="020B0604020202020204" pitchFamily="34" charset="0"/>
                <a:cs typeface="Arial" panose="020B0604020202020204" pitchFamily="34" charset="0"/>
              </a:rPr>
              <a:t>68. </a:t>
            </a:r>
            <a:r>
              <a:rPr lang="nl-BE" sz="1200" dirty="0">
                <a:latin typeface="Arial" panose="020B0604020202020204" pitchFamily="34" charset="0"/>
                <a:cs typeface="Arial" panose="020B0604020202020204" pitchFamily="34" charset="0"/>
              </a:rPr>
              <a:t>Slepen van de vang</a:t>
            </a:r>
          </a:p>
          <a:p>
            <a:pPr>
              <a:defRPr/>
            </a:pPr>
            <a:r>
              <a:rPr lang="nl-BE" sz="1200" dirty="0" smtClean="0">
                <a:latin typeface="Arial" panose="020B0604020202020204" pitchFamily="34" charset="0"/>
                <a:cs typeface="Arial" panose="020B0604020202020204" pitchFamily="34" charset="0"/>
              </a:rPr>
              <a:t>69. </a:t>
            </a:r>
            <a:r>
              <a:rPr lang="nl-BE" sz="1200" dirty="0">
                <a:latin typeface="Arial" panose="020B0604020202020204" pitchFamily="34" charset="0"/>
                <a:cs typeface="Arial" panose="020B0604020202020204" pitchFamily="34" charset="0"/>
              </a:rPr>
              <a:t>De </a:t>
            </a:r>
            <a:r>
              <a:rPr lang="nl-BE" sz="1200" dirty="0" smtClean="0">
                <a:latin typeface="Arial" panose="020B0604020202020204" pitchFamily="34" charset="0"/>
                <a:cs typeface="Arial" panose="020B0604020202020204" pitchFamily="34" charset="0"/>
              </a:rPr>
              <a:t>vangbalk</a:t>
            </a:r>
          </a:p>
          <a:p>
            <a:pPr>
              <a:defRPr/>
            </a:pPr>
            <a:r>
              <a:rPr lang="nl-BE" sz="1200" dirty="0" smtClean="0">
                <a:latin typeface="Arial" panose="020B0604020202020204" pitchFamily="34" charset="0"/>
                <a:cs typeface="Arial" panose="020B0604020202020204" pitchFamily="34" charset="0"/>
              </a:rPr>
              <a:t>70. Ophangen van de vangbalk</a:t>
            </a:r>
            <a:endParaRPr lang="nl-BE" sz="1200" dirty="0">
              <a:latin typeface="Arial" panose="020B0604020202020204" pitchFamily="34" charset="0"/>
              <a:cs typeface="Arial" panose="020B0604020202020204" pitchFamily="34" charset="0"/>
            </a:endParaRPr>
          </a:p>
          <a:p>
            <a:pPr>
              <a:defRPr/>
            </a:pPr>
            <a:r>
              <a:rPr lang="nl-BE" sz="1200" dirty="0" smtClean="0">
                <a:latin typeface="Arial" panose="020B0604020202020204" pitchFamily="34" charset="0"/>
                <a:cs typeface="Arial" panose="020B0604020202020204" pitchFamily="34" charset="0"/>
              </a:rPr>
              <a:t>71. </a:t>
            </a:r>
            <a:r>
              <a:rPr lang="nl-BE" sz="1200" dirty="0">
                <a:latin typeface="Arial" panose="020B0604020202020204" pitchFamily="34" charset="0"/>
                <a:cs typeface="Arial" panose="020B0604020202020204" pitchFamily="34" charset="0"/>
              </a:rPr>
              <a:t>Verstellen van de vangbalk</a:t>
            </a:r>
          </a:p>
          <a:p>
            <a:pPr>
              <a:defRPr/>
            </a:pPr>
            <a:r>
              <a:rPr lang="nl-BE" sz="1200" dirty="0" smtClean="0">
                <a:latin typeface="Arial" panose="020B0604020202020204" pitchFamily="34" charset="0"/>
                <a:cs typeface="Arial" panose="020B0604020202020204" pitchFamily="34" charset="0"/>
              </a:rPr>
              <a:t>72. </a:t>
            </a:r>
            <a:r>
              <a:rPr lang="nl-BE" sz="1200" dirty="0">
                <a:latin typeface="Arial" panose="020B0604020202020204" pitchFamily="34" charset="0"/>
                <a:cs typeface="Arial" panose="020B0604020202020204" pitchFamily="34" charset="0"/>
              </a:rPr>
              <a:t>Bedienen van de vang</a:t>
            </a:r>
          </a:p>
          <a:p>
            <a:pPr>
              <a:defRPr/>
            </a:pPr>
            <a:r>
              <a:rPr lang="nl-BE" sz="1200" dirty="0" smtClean="0">
                <a:latin typeface="Arial" panose="020B0604020202020204" pitchFamily="34" charset="0"/>
                <a:cs typeface="Arial" panose="020B0604020202020204" pitchFamily="34" charset="0"/>
              </a:rPr>
              <a:t>73. </a:t>
            </a:r>
            <a:r>
              <a:rPr lang="nl-BE" sz="1200" dirty="0">
                <a:latin typeface="Arial" panose="020B0604020202020204" pitchFamily="34" charset="0"/>
                <a:cs typeface="Arial" panose="020B0604020202020204" pitchFamily="34" charset="0"/>
              </a:rPr>
              <a:t>De binnen vangstok</a:t>
            </a:r>
          </a:p>
          <a:p>
            <a:pPr>
              <a:defRPr/>
            </a:pPr>
            <a:r>
              <a:rPr lang="nl-BE" sz="1200" dirty="0" smtClean="0">
                <a:latin typeface="Arial" panose="020B0604020202020204" pitchFamily="34" charset="0"/>
                <a:cs typeface="Arial" panose="020B0604020202020204" pitchFamily="34" charset="0"/>
              </a:rPr>
              <a:t>74. </a:t>
            </a:r>
            <a:r>
              <a:rPr lang="nl-BE" sz="1200" dirty="0">
                <a:latin typeface="Arial" panose="020B0604020202020204" pitchFamily="34" charset="0"/>
                <a:cs typeface="Arial" panose="020B0604020202020204" pitchFamily="34" charset="0"/>
              </a:rPr>
              <a:t>De pal en de </a:t>
            </a:r>
            <a:r>
              <a:rPr lang="nl-BE" sz="1200" dirty="0" err="1">
                <a:latin typeface="Arial" panose="020B0604020202020204" pitchFamily="34" charset="0"/>
                <a:cs typeface="Arial" panose="020B0604020202020204" pitchFamily="34" charset="0"/>
              </a:rPr>
              <a:t>kneppel</a:t>
            </a:r>
            <a:endParaRPr lang="nl-BE" sz="1200" dirty="0">
              <a:latin typeface="Arial" panose="020B0604020202020204" pitchFamily="34" charset="0"/>
              <a:cs typeface="Arial" panose="020B0604020202020204" pitchFamily="34" charset="0"/>
            </a:endParaRPr>
          </a:p>
          <a:p>
            <a:pPr marL="228600" indent="-228600">
              <a:buFont typeface="+mj-lt"/>
              <a:buAutoNum type="arabicPeriod"/>
              <a:defRPr/>
            </a:pPr>
            <a:endParaRPr lang="nl-BE" sz="1200" dirty="0">
              <a:latin typeface="Arial" panose="020B0604020202020204" pitchFamily="34" charset="0"/>
              <a:cs typeface="Arial" panose="020B0604020202020204" pitchFamily="34" charset="0"/>
            </a:endParaRPr>
          </a:p>
        </p:txBody>
      </p:sp>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2</a:t>
            </a:fld>
            <a:endParaRPr lang="nl-BE"/>
          </a:p>
        </p:txBody>
      </p:sp>
    </p:spTree>
    <p:extLst>
      <p:ext uri="{BB962C8B-B14F-4D97-AF65-F5344CB8AC3E}">
        <p14:creationId xmlns:p14="http://schemas.microsoft.com/office/powerpoint/2010/main" val="5478250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Zeilvoering</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20</a:t>
            </a:fld>
            <a:endParaRPr lang="nl-BE"/>
          </a:p>
        </p:txBody>
      </p:sp>
      <p:sp>
        <p:nvSpPr>
          <p:cNvPr id="8" name="Tekstvak 1"/>
          <p:cNvSpPr txBox="1">
            <a:spLocks noChangeArrowheads="1"/>
          </p:cNvSpPr>
          <p:nvPr/>
        </p:nvSpPr>
        <p:spPr bwMode="auto">
          <a:xfrm>
            <a:off x="716948" y="1070485"/>
            <a:ext cx="10895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2000" dirty="0">
                <a:latin typeface="Arial" panose="020B0604020202020204" pitchFamily="34" charset="0"/>
                <a:cs typeface="Arial" panose="020B0604020202020204" pitchFamily="34" charset="0"/>
              </a:rPr>
              <a:t>Afhankelijk van de windkracht zijn verschillende zeilvoering mogelijk</a:t>
            </a:r>
          </a:p>
        </p:txBody>
      </p:sp>
      <p:pic>
        <p:nvPicPr>
          <p:cNvPr id="9" name="Afbeelding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3398" y="1772160"/>
            <a:ext cx="1800225"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91735" y="1772160"/>
            <a:ext cx="2062163"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92010" y="1772160"/>
            <a:ext cx="1762125"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fbeelding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92248" y="1772160"/>
            <a:ext cx="1782762"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fbeelding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13123" y="1772160"/>
            <a:ext cx="190341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Afbeelding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254648" y="1757872"/>
            <a:ext cx="1892300"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kstvak 11"/>
          <p:cNvSpPr txBox="1">
            <a:spLocks noChangeArrowheads="1"/>
          </p:cNvSpPr>
          <p:nvPr/>
        </p:nvSpPr>
        <p:spPr bwMode="auto">
          <a:xfrm>
            <a:off x="253398" y="4637597"/>
            <a:ext cx="17954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a:latin typeface="Arial" panose="020B0604020202020204" pitchFamily="34" charset="0"/>
                <a:cs typeface="Arial" panose="020B0604020202020204" pitchFamily="34" charset="0"/>
              </a:rPr>
              <a:t>Volle</a:t>
            </a:r>
          </a:p>
        </p:txBody>
      </p:sp>
      <p:sp>
        <p:nvSpPr>
          <p:cNvPr id="16" name="Tekstvak 15"/>
          <p:cNvSpPr txBox="1">
            <a:spLocks noChangeArrowheads="1"/>
          </p:cNvSpPr>
          <p:nvPr/>
        </p:nvSpPr>
        <p:spPr bwMode="auto">
          <a:xfrm>
            <a:off x="2191735" y="4637597"/>
            <a:ext cx="2062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a:latin typeface="Arial" panose="020B0604020202020204" pitchFamily="34" charset="0"/>
                <a:cs typeface="Arial" panose="020B0604020202020204" pitchFamily="34" charset="0"/>
              </a:rPr>
              <a:t>Duikertje</a:t>
            </a:r>
          </a:p>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Linkerhoektouw los</a:t>
            </a:r>
          </a:p>
        </p:txBody>
      </p:sp>
      <p:sp>
        <p:nvSpPr>
          <p:cNvPr id="17" name="Tekstvak 16"/>
          <p:cNvSpPr txBox="1">
            <a:spLocks noChangeArrowheads="1"/>
          </p:cNvSpPr>
          <p:nvPr/>
        </p:nvSpPr>
        <p:spPr bwMode="auto">
          <a:xfrm>
            <a:off x="4392010" y="4637597"/>
            <a:ext cx="1762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a:latin typeface="Arial" panose="020B0604020202020204" pitchFamily="34" charset="0"/>
                <a:cs typeface="Arial" panose="020B0604020202020204" pitchFamily="34" charset="0"/>
              </a:rPr>
              <a:t>Lange halve</a:t>
            </a:r>
          </a:p>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onderste zwichtlijn los</a:t>
            </a:r>
          </a:p>
        </p:txBody>
      </p:sp>
      <p:sp>
        <p:nvSpPr>
          <p:cNvPr id="18" name="Tekstvak 17"/>
          <p:cNvSpPr txBox="1">
            <a:spLocks noChangeArrowheads="1"/>
          </p:cNvSpPr>
          <p:nvPr/>
        </p:nvSpPr>
        <p:spPr bwMode="auto">
          <a:xfrm>
            <a:off x="6292248" y="4637597"/>
            <a:ext cx="17827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a:latin typeface="Arial" panose="020B0604020202020204" pitchFamily="34" charset="0"/>
                <a:cs typeface="Arial" panose="020B0604020202020204" pitchFamily="34" charset="0"/>
              </a:rPr>
              <a:t>Halve</a:t>
            </a:r>
          </a:p>
        </p:txBody>
      </p:sp>
      <p:sp>
        <p:nvSpPr>
          <p:cNvPr id="19" name="Tekstvak 18"/>
          <p:cNvSpPr txBox="1">
            <a:spLocks noChangeArrowheads="1"/>
          </p:cNvSpPr>
          <p:nvPr/>
        </p:nvSpPr>
        <p:spPr bwMode="auto">
          <a:xfrm>
            <a:off x="8227410" y="4637597"/>
            <a:ext cx="1889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a:latin typeface="Arial" panose="020B0604020202020204" pitchFamily="34" charset="0"/>
                <a:cs typeface="Arial" panose="020B0604020202020204" pitchFamily="34" charset="0"/>
              </a:rPr>
              <a:t>Hoge lijn</a:t>
            </a:r>
          </a:p>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Twee zichtlijnen los</a:t>
            </a:r>
          </a:p>
        </p:txBody>
      </p:sp>
      <p:sp>
        <p:nvSpPr>
          <p:cNvPr id="20" name="Tekstvak 19"/>
          <p:cNvSpPr txBox="1">
            <a:spLocks noChangeArrowheads="1"/>
          </p:cNvSpPr>
          <p:nvPr/>
        </p:nvSpPr>
        <p:spPr bwMode="auto">
          <a:xfrm>
            <a:off x="10254648" y="4637597"/>
            <a:ext cx="18923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a:latin typeface="Arial" panose="020B0604020202020204" pitchFamily="34" charset="0"/>
                <a:cs typeface="Arial" panose="020B0604020202020204" pitchFamily="34" charset="0"/>
              </a:rPr>
              <a:t>Stormeindje</a:t>
            </a:r>
          </a:p>
        </p:txBody>
      </p:sp>
      <p:sp>
        <p:nvSpPr>
          <p:cNvPr id="21" name="Tekstvak 20"/>
          <p:cNvSpPr txBox="1">
            <a:spLocks noChangeArrowheads="1"/>
          </p:cNvSpPr>
          <p:nvPr/>
        </p:nvSpPr>
        <p:spPr bwMode="auto">
          <a:xfrm>
            <a:off x="2494757" y="5304347"/>
            <a:ext cx="7202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a:latin typeface="Arial" panose="020B0604020202020204" pitchFamily="34" charset="0"/>
                <a:cs typeface="Arial" panose="020B0604020202020204" pitchFamily="34" charset="0"/>
              </a:rPr>
              <a:t>Duikertje, halve en stormeindje een hoek van 45°</a:t>
            </a:r>
          </a:p>
          <a:p>
            <a:pPr algn="ctr">
              <a:lnSpc>
                <a:spcPct val="100000"/>
              </a:lnSpc>
              <a:spcBef>
                <a:spcPct val="0"/>
              </a:spcBef>
              <a:buFontTx/>
              <a:buNone/>
            </a:pPr>
            <a:r>
              <a:rPr lang="nl-BE" altLang="nl-BE" sz="1600">
                <a:latin typeface="Arial" panose="020B0604020202020204" pitchFamily="34" charset="0"/>
                <a:cs typeface="Arial" panose="020B0604020202020204" pitchFamily="34" charset="0"/>
              </a:rPr>
              <a:t>Lange halve en hoge lijn een hoek van 60°</a:t>
            </a:r>
          </a:p>
        </p:txBody>
      </p:sp>
      <p:sp>
        <p:nvSpPr>
          <p:cNvPr id="22" name="Rechthoekige driehoek 21"/>
          <p:cNvSpPr/>
          <p:nvPr/>
        </p:nvSpPr>
        <p:spPr>
          <a:xfrm rot="16200000" flipH="1">
            <a:off x="3075179" y="3812891"/>
            <a:ext cx="358775" cy="360363"/>
          </a:xfrm>
          <a:prstGeom prst="r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dirty="0"/>
          </a:p>
        </p:txBody>
      </p:sp>
      <p:sp>
        <p:nvSpPr>
          <p:cNvPr id="23" name="Rechthoekige driehoek 22"/>
          <p:cNvSpPr/>
          <p:nvPr/>
        </p:nvSpPr>
        <p:spPr>
          <a:xfrm rot="10800000">
            <a:off x="5136548" y="3200910"/>
            <a:ext cx="360362" cy="792162"/>
          </a:xfrm>
          <a:prstGeom prst="r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dirty="0"/>
          </a:p>
        </p:txBody>
      </p:sp>
    </p:spTree>
    <p:extLst>
      <p:ext uri="{BB962C8B-B14F-4D97-AF65-F5344CB8AC3E}">
        <p14:creationId xmlns:p14="http://schemas.microsoft.com/office/powerpoint/2010/main" val="427344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ppt_x"/>
                                          </p:val>
                                        </p:tav>
                                        <p:tav tm="100000">
                                          <p:val>
                                            <p:strVal val="#ppt_x"/>
                                          </p:val>
                                        </p:tav>
                                      </p:tavLst>
                                    </p:anim>
                                    <p:anim calcmode="lin" valueType="num">
                                      <p:cBhvr additive="base">
                                        <p:cTn id="7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Wiekverbeteringen</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21</a:t>
            </a:fld>
            <a:endParaRPr lang="nl-BE"/>
          </a:p>
        </p:txBody>
      </p:sp>
      <p:sp>
        <p:nvSpPr>
          <p:cNvPr id="8" name="Tekstvak 1"/>
          <p:cNvSpPr txBox="1">
            <a:spLocks noChangeArrowheads="1"/>
          </p:cNvSpPr>
          <p:nvPr/>
        </p:nvSpPr>
        <p:spPr bwMode="auto">
          <a:xfrm>
            <a:off x="428625" y="994652"/>
            <a:ext cx="113569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De in 1923 opgerichte vereniging “De Hollandsche molens” schreef in 1924 een prijsvraag uit om verbeteringen aan de windmolens te ontwikkelen.</a:t>
            </a:r>
          </a:p>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Aanleiding was de opkomst van de mechanisch aangedreven </a:t>
            </a:r>
            <a:r>
              <a:rPr lang="nl-BE" altLang="nl-BE" sz="1800" dirty="0" smtClean="0">
                <a:latin typeface="Arial" panose="020B0604020202020204" pitchFamily="34" charset="0"/>
                <a:cs typeface="Arial" panose="020B0604020202020204" pitchFamily="34" charset="0"/>
              </a:rPr>
              <a:t>werktuigen</a:t>
            </a:r>
          </a:p>
          <a:p>
            <a:pPr algn="ctr">
              <a:lnSpc>
                <a:spcPct val="100000"/>
              </a:lnSpc>
              <a:spcBef>
                <a:spcPct val="0"/>
              </a:spcBef>
              <a:buFontTx/>
              <a:buNone/>
            </a:pPr>
            <a:r>
              <a:rPr lang="nl-BE" altLang="nl-BE" sz="1800" dirty="0" smtClean="0">
                <a:latin typeface="Arial" panose="020B0604020202020204" pitchFamily="34" charset="0"/>
                <a:cs typeface="Arial" panose="020B0604020202020204" pitchFamily="34" charset="0"/>
              </a:rPr>
              <a:t>De meeste verbeteringen vonden plaats op het gevlucht</a:t>
            </a:r>
            <a:endParaRPr lang="nl-BE" altLang="nl-BE" sz="1800" dirty="0">
              <a:latin typeface="Arial" panose="020B0604020202020204" pitchFamily="34" charset="0"/>
              <a:cs typeface="Arial" panose="020B0604020202020204" pitchFamily="34" charset="0"/>
            </a:endParaRPr>
          </a:p>
        </p:txBody>
      </p:sp>
      <p:sp>
        <p:nvSpPr>
          <p:cNvPr id="9" name="Tekstvak 8"/>
          <p:cNvSpPr txBox="1"/>
          <p:nvPr/>
        </p:nvSpPr>
        <p:spPr>
          <a:xfrm>
            <a:off x="428625" y="2465104"/>
            <a:ext cx="5400675" cy="2881312"/>
          </a:xfrm>
          <a:prstGeom prst="rect">
            <a:avLst/>
          </a:prstGeom>
          <a:noFill/>
          <a:ln w="28575">
            <a:solidFill>
              <a:schemeClr val="tx1"/>
            </a:solidFill>
            <a:prstDash val="dash"/>
          </a:ln>
        </p:spPr>
        <p:txBody>
          <a:bodyPr>
            <a:spAutoFit/>
          </a:bodyPr>
          <a:lstStyle/>
          <a:p>
            <a:pPr algn="ctr">
              <a:defRPr/>
            </a:pPr>
            <a:r>
              <a:rPr lang="nl-BE" dirty="0">
                <a:latin typeface="Arial" panose="020B0604020202020204" pitchFamily="34" charset="0"/>
                <a:cs typeface="Arial" panose="020B0604020202020204" pitchFamily="34" charset="0"/>
              </a:rPr>
              <a:t>Verbetering van het rendement</a:t>
            </a:r>
          </a:p>
          <a:p>
            <a:pPr algn="ctr">
              <a:defRPr/>
            </a:pPr>
            <a:endParaRPr lang="nl-B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Dekker, grote stroomlijnvorm om de roede</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Van Bussel, kleine stroomlijn vóór de roeden</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Fauel (Fok), gebogen windbord met spleet </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Bilau </a:t>
            </a:r>
            <a:r>
              <a:rPr lang="nl-BE" sz="1600" dirty="0">
                <a:solidFill>
                  <a:srgbClr val="FF0000"/>
                </a:solidFill>
                <a:latin typeface="Arial" panose="020B0604020202020204" pitchFamily="34" charset="0"/>
                <a:cs typeface="Arial" panose="020B0604020202020204" pitchFamily="34" charset="0"/>
              </a:rPr>
              <a:t>*</a:t>
            </a:r>
            <a:r>
              <a:rPr lang="nl-BE" sz="1600" dirty="0">
                <a:latin typeface="Arial" panose="020B0604020202020204" pitchFamily="34" charset="0"/>
                <a:cs typeface="Arial" panose="020B0604020202020204" pitchFamily="34" charset="0"/>
              </a:rPr>
              <a:t>, stroomlijn op/om de roede en klep aan hekzijde</a:t>
            </a:r>
          </a:p>
          <a:p>
            <a:pPr>
              <a:defRPr/>
            </a:pPr>
            <a:endParaRPr lang="nl-BE" sz="1600" dirty="0">
              <a:latin typeface="Arial" panose="020B0604020202020204" pitchFamily="34" charset="0"/>
              <a:cs typeface="Arial" panose="020B0604020202020204" pitchFamily="34" charset="0"/>
            </a:endParaRPr>
          </a:p>
          <a:p>
            <a:pPr>
              <a:defRPr/>
            </a:pPr>
            <a:r>
              <a:rPr lang="nl-BE" sz="1600" dirty="0">
                <a:latin typeface="Arial" panose="020B0604020202020204" pitchFamily="34" charset="0"/>
                <a:cs typeface="Arial" panose="020B0604020202020204" pitchFamily="34" charset="0"/>
              </a:rPr>
              <a:t>Deze systemen vinden we aan de bordzijde van de roede om de stroomlijn te verbeteren</a:t>
            </a:r>
          </a:p>
        </p:txBody>
      </p:sp>
      <p:sp>
        <p:nvSpPr>
          <p:cNvPr id="10" name="Tekstvak 9"/>
          <p:cNvSpPr txBox="1">
            <a:spLocks noChangeArrowheads="1"/>
          </p:cNvSpPr>
          <p:nvPr/>
        </p:nvSpPr>
        <p:spPr bwMode="auto">
          <a:xfrm>
            <a:off x="428625" y="5346416"/>
            <a:ext cx="54006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solidFill>
                  <a:srgbClr val="FF0000"/>
                </a:solidFill>
              </a:rPr>
              <a:t>*</a:t>
            </a:r>
            <a:r>
              <a:rPr lang="nl-BE" altLang="nl-BE" sz="1400">
                <a:solidFill>
                  <a:srgbClr val="FF0000"/>
                </a:solidFill>
              </a:rPr>
              <a:t>Systeem Bilau leverde zowel rendement als bedieningsgemak op, kwam evenwel zeer laat, was zwaar en niet onderhouds vriendelijk. Weinig toegepast</a:t>
            </a:r>
          </a:p>
        </p:txBody>
      </p:sp>
      <p:sp>
        <p:nvSpPr>
          <p:cNvPr id="11" name="Tekstvak 10"/>
          <p:cNvSpPr txBox="1"/>
          <p:nvPr/>
        </p:nvSpPr>
        <p:spPr>
          <a:xfrm>
            <a:off x="6434138" y="2465104"/>
            <a:ext cx="5400675" cy="2881312"/>
          </a:xfrm>
          <a:prstGeom prst="rect">
            <a:avLst/>
          </a:prstGeom>
          <a:noFill/>
          <a:ln w="28575">
            <a:solidFill>
              <a:schemeClr val="tx1"/>
            </a:solidFill>
            <a:prstDash val="dash"/>
          </a:ln>
        </p:spPr>
        <p:txBody>
          <a:bodyPr>
            <a:spAutoFit/>
          </a:bodyPr>
          <a:lstStyle/>
          <a:p>
            <a:pPr algn="ctr">
              <a:defRPr/>
            </a:pPr>
            <a:r>
              <a:rPr lang="nl-BE" dirty="0">
                <a:latin typeface="Arial" panose="020B0604020202020204" pitchFamily="34" charset="0"/>
                <a:cs typeface="Arial" panose="020B0604020202020204" pitchFamily="34" charset="0"/>
              </a:rPr>
              <a:t>Verbetering van bedieningsgemak</a:t>
            </a:r>
          </a:p>
          <a:p>
            <a:pPr algn="ctr">
              <a:defRPr/>
            </a:pPr>
            <a:endParaRPr lang="nl-B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Zelfzwichting</a:t>
            </a:r>
            <a:r>
              <a:rPr lang="nl-BE" sz="1600" dirty="0">
                <a:solidFill>
                  <a:srgbClr val="FF0000"/>
                </a:solidFill>
                <a:latin typeface="Arial" panose="020B0604020202020204" pitchFamily="34" charset="0"/>
                <a:cs typeface="Arial" panose="020B0604020202020204" pitchFamily="34" charset="0"/>
              </a:rPr>
              <a:t>**</a:t>
            </a:r>
            <a:r>
              <a:rPr lang="nl-BE" sz="1600" dirty="0">
                <a:latin typeface="Arial" panose="020B0604020202020204" pitchFamily="34" charset="0"/>
                <a:cs typeface="Arial" panose="020B0604020202020204" pitchFamily="34" charset="0"/>
              </a:rPr>
              <a:t>, horizontale klepjes </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Ten Have, Van Riet en Bilau, grote </a:t>
            </a:r>
            <a:r>
              <a:rPr lang="nl-BE" sz="1600" dirty="0" err="1">
                <a:latin typeface="Arial" panose="020B0604020202020204" pitchFamily="34" charset="0"/>
                <a:cs typeface="Arial" panose="020B0604020202020204" pitchFamily="34" charset="0"/>
              </a:rPr>
              <a:t>vertikale</a:t>
            </a:r>
            <a:r>
              <a:rPr lang="nl-BE" sz="1600" dirty="0">
                <a:latin typeface="Arial" panose="020B0604020202020204" pitchFamily="34" charset="0"/>
                <a:cs typeface="Arial" panose="020B0604020202020204" pitchFamily="34" charset="0"/>
              </a:rPr>
              <a:t> klep</a:t>
            </a:r>
          </a:p>
          <a:p>
            <a:pPr>
              <a:defRPr/>
            </a:pPr>
            <a:endParaRPr lang="nl-BE" sz="1600" dirty="0">
              <a:latin typeface="Arial" panose="020B0604020202020204" pitchFamily="34" charset="0"/>
              <a:cs typeface="Arial" panose="020B0604020202020204" pitchFamily="34" charset="0"/>
            </a:endParaRPr>
          </a:p>
          <a:p>
            <a:pPr>
              <a:defRPr/>
            </a:pPr>
            <a:r>
              <a:rPr lang="nl-BE" sz="1600" dirty="0">
                <a:latin typeface="Arial" panose="020B0604020202020204" pitchFamily="34" charset="0"/>
                <a:cs typeface="Arial" panose="020B0604020202020204" pitchFamily="34" charset="0"/>
              </a:rPr>
              <a:t>Deze systemen waren aan de hekzijde van de roede, soms in combinatie met een stroomlijn. Indien toegepast op één roede dan steeds op de binnenroede</a:t>
            </a:r>
          </a:p>
        </p:txBody>
      </p:sp>
      <p:sp>
        <p:nvSpPr>
          <p:cNvPr id="12" name="Tekstvak 11"/>
          <p:cNvSpPr txBox="1">
            <a:spLocks noChangeArrowheads="1"/>
          </p:cNvSpPr>
          <p:nvPr/>
        </p:nvSpPr>
        <p:spPr bwMode="auto">
          <a:xfrm>
            <a:off x="6434138" y="5468654"/>
            <a:ext cx="54006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 </a:t>
            </a:r>
            <a:r>
              <a:rPr lang="nl-BE" altLang="nl-BE" sz="1200">
                <a:solidFill>
                  <a:srgbClr val="FF0000"/>
                </a:solidFill>
                <a:latin typeface="Arial" panose="020B0604020202020204" pitchFamily="34" charset="0"/>
                <a:cs typeface="Arial" panose="020B0604020202020204" pitchFamily="34" charset="0"/>
              </a:rPr>
              <a:t>Zelfzwichting kwam in de 19</a:t>
            </a:r>
            <a:r>
              <a:rPr lang="nl-BE" altLang="nl-BE" sz="1200" baseline="30000">
                <a:solidFill>
                  <a:srgbClr val="FF0000"/>
                </a:solidFill>
                <a:latin typeface="Arial" panose="020B0604020202020204" pitchFamily="34" charset="0"/>
                <a:cs typeface="Arial" panose="020B0604020202020204" pitchFamily="34" charset="0"/>
              </a:rPr>
              <a:t>de</a:t>
            </a:r>
            <a:r>
              <a:rPr lang="nl-BE" altLang="nl-BE" sz="1200">
                <a:solidFill>
                  <a:srgbClr val="FF0000"/>
                </a:solidFill>
                <a:latin typeface="Arial" panose="020B0604020202020204" pitchFamily="34" charset="0"/>
                <a:cs typeface="Arial" panose="020B0604020202020204" pitchFamily="34" charset="0"/>
              </a:rPr>
              <a:t> eeuw reeds voor in Engeland. Begin 20</a:t>
            </a:r>
            <a:r>
              <a:rPr lang="nl-BE" altLang="nl-BE" sz="1200" baseline="30000">
                <a:solidFill>
                  <a:srgbClr val="FF0000"/>
                </a:solidFill>
                <a:latin typeface="Arial" panose="020B0604020202020204" pitchFamily="34" charset="0"/>
                <a:cs typeface="Arial" panose="020B0604020202020204" pitchFamily="34" charset="0"/>
              </a:rPr>
              <a:t>ste</a:t>
            </a:r>
            <a:r>
              <a:rPr lang="nl-BE" altLang="nl-BE" sz="1200">
                <a:solidFill>
                  <a:srgbClr val="FF0000"/>
                </a:solidFill>
                <a:latin typeface="Arial" panose="020B0604020202020204" pitchFamily="34" charset="0"/>
                <a:cs typeface="Arial" panose="020B0604020202020204" pitchFamily="34" charset="0"/>
              </a:rPr>
              <a:t> eeuw  in Groningen, dus dit systeem was niet het gevolg van de oproep Van “De Hollansche Molens”</a:t>
            </a:r>
          </a:p>
        </p:txBody>
      </p:sp>
    </p:spTree>
    <p:extLst>
      <p:ext uri="{BB962C8B-B14F-4D97-AF65-F5344CB8AC3E}">
        <p14:creationId xmlns:p14="http://schemas.microsoft.com/office/powerpoint/2010/main" val="56000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Eigenschappen</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22</a:t>
            </a:fld>
            <a:endParaRPr lang="nl-BE"/>
          </a:p>
        </p:txBody>
      </p:sp>
      <p:sp>
        <p:nvSpPr>
          <p:cNvPr id="13" name="Tekstvak 12"/>
          <p:cNvSpPr txBox="1"/>
          <p:nvPr/>
        </p:nvSpPr>
        <p:spPr>
          <a:xfrm>
            <a:off x="716948" y="1382215"/>
            <a:ext cx="5040313" cy="2462213"/>
          </a:xfrm>
          <a:prstGeom prst="rect">
            <a:avLst/>
          </a:prstGeom>
          <a:noFill/>
          <a:ln w="28575">
            <a:solidFill>
              <a:schemeClr val="tx1"/>
            </a:solidFill>
            <a:prstDash val="dash"/>
          </a:ln>
        </p:spPr>
        <p:txBody>
          <a:bodyPr>
            <a:spAutoFit/>
          </a:bodyPr>
          <a:lstStyle/>
          <a:p>
            <a:pPr algn="ctr">
              <a:defRPr/>
            </a:pPr>
            <a:r>
              <a:rPr lang="nl-BE" dirty="0">
                <a:latin typeface="Arial" panose="020B0604020202020204" pitchFamily="34" charset="0"/>
                <a:cs typeface="Arial" panose="020B0604020202020204" pitchFamily="34" charset="0"/>
              </a:rPr>
              <a:t>Verbetering rendement </a:t>
            </a:r>
          </a:p>
          <a:p>
            <a:pPr>
              <a:defRPr/>
            </a:pPr>
            <a:r>
              <a:rPr lang="nl-BE" dirty="0">
                <a:latin typeface="Arial" panose="020B0604020202020204" pitchFamily="34" charset="0"/>
                <a:cs typeface="Arial" panose="020B0604020202020204" pitchFamily="34" charset="0"/>
              </a:rPr>
              <a:t>1. Voordelen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Verminderd de weerstand</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Trekkracht neemt behoorlijk toe</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Loopt gemakkelijker aan</a:t>
            </a:r>
          </a:p>
          <a:p>
            <a:pPr>
              <a:defRPr/>
            </a:pPr>
            <a:endParaRPr lang="nl-BE" sz="1600" dirty="0">
              <a:latin typeface="Arial" panose="020B0604020202020204" pitchFamily="34" charset="0"/>
              <a:cs typeface="Arial" panose="020B0604020202020204" pitchFamily="34" charset="0"/>
            </a:endParaRPr>
          </a:p>
          <a:p>
            <a:pPr>
              <a:defRPr/>
            </a:pPr>
            <a:r>
              <a:rPr lang="nl-BE" dirty="0">
                <a:solidFill>
                  <a:srgbClr val="FF0000"/>
                </a:solidFill>
                <a:latin typeface="Arial" panose="020B0604020202020204" pitchFamily="34" charset="0"/>
                <a:cs typeface="Arial" panose="020B0604020202020204" pitchFamily="34" charset="0"/>
              </a:rPr>
              <a:t>2. Nadelen</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Molen is gevoeliger voor windveranderingen</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Bij harde wind loop de molen al gauw te snel *</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Vangt moeilijker bij harde wind **</a:t>
            </a:r>
          </a:p>
        </p:txBody>
      </p:sp>
      <p:sp>
        <p:nvSpPr>
          <p:cNvPr id="14" name="Tekstvak 13"/>
          <p:cNvSpPr txBox="1"/>
          <p:nvPr/>
        </p:nvSpPr>
        <p:spPr>
          <a:xfrm>
            <a:off x="6624036" y="1382215"/>
            <a:ext cx="5040312" cy="2862263"/>
          </a:xfrm>
          <a:prstGeom prst="rect">
            <a:avLst/>
          </a:prstGeom>
          <a:noFill/>
          <a:ln w="28575">
            <a:solidFill>
              <a:schemeClr val="tx1"/>
            </a:solidFill>
            <a:prstDash val="dash"/>
          </a:ln>
        </p:spPr>
        <p:txBody>
          <a:bodyPr>
            <a:spAutoFit/>
          </a:bodyPr>
          <a:lstStyle/>
          <a:p>
            <a:pPr algn="ctr">
              <a:defRPr/>
            </a:pPr>
            <a:r>
              <a:rPr lang="nl-BE" dirty="0">
                <a:latin typeface="Arial" panose="020B0604020202020204" pitchFamily="34" charset="0"/>
                <a:cs typeface="Arial" panose="020B0604020202020204" pitchFamily="34" charset="0"/>
              </a:rPr>
              <a:t>Bedieningsgemak</a:t>
            </a:r>
          </a:p>
          <a:p>
            <a:pPr marL="342900" indent="-342900">
              <a:buFontTx/>
              <a:buAutoNum type="arabicPeriod"/>
              <a:defRPr/>
            </a:pPr>
            <a:r>
              <a:rPr lang="nl-BE" dirty="0">
                <a:latin typeface="Arial" panose="020B0604020202020204" pitchFamily="34" charset="0"/>
                <a:cs typeface="Arial" panose="020B0604020202020204" pitchFamily="34" charset="0"/>
              </a:rPr>
              <a:t>Voordelen</a:t>
            </a:r>
          </a:p>
          <a:p>
            <a:pPr marL="342900" indent="-342900">
              <a:buFont typeface="Arial" panose="020B0604020202020204" pitchFamily="34" charset="0"/>
              <a:buChar char="•"/>
              <a:defRPr/>
            </a:pPr>
            <a:r>
              <a:rPr lang="nl-BE" sz="1400" dirty="0">
                <a:latin typeface="Arial" panose="020B0604020202020204" pitchFamily="34" charset="0"/>
                <a:cs typeface="Arial" panose="020B0604020202020204" pitchFamily="34" charset="0"/>
              </a:rPr>
              <a:t>Geen zeilen voorleggen, ook zwichten minder tijdrovend</a:t>
            </a:r>
          </a:p>
          <a:p>
            <a:pPr marL="342900" indent="-342900">
              <a:buFont typeface="Arial" panose="020B0604020202020204" pitchFamily="34" charset="0"/>
              <a:buChar char="•"/>
              <a:defRPr/>
            </a:pPr>
            <a:r>
              <a:rPr lang="nl-BE" sz="1400" dirty="0">
                <a:latin typeface="Arial" panose="020B0604020202020204" pitchFamily="34" charset="0"/>
                <a:cs typeface="Arial" panose="020B0604020202020204" pitchFamily="34" charset="0"/>
              </a:rPr>
              <a:t>Vangen iets makkelijker door de regelkleppen te openen (Vang wordt minder belast)</a:t>
            </a:r>
          </a:p>
          <a:p>
            <a:pPr>
              <a:defRPr/>
            </a:pPr>
            <a:endParaRPr lang="nl-BE" sz="1400" dirty="0">
              <a:latin typeface="Arial" panose="020B0604020202020204" pitchFamily="34" charset="0"/>
              <a:cs typeface="Arial" panose="020B0604020202020204" pitchFamily="34" charset="0"/>
            </a:endParaRPr>
          </a:p>
          <a:p>
            <a:pPr marL="342900" indent="-342900">
              <a:buFontTx/>
              <a:buAutoNum type="arabicPeriod"/>
              <a:defRPr/>
            </a:pPr>
            <a:r>
              <a:rPr lang="nl-BE" dirty="0">
                <a:solidFill>
                  <a:srgbClr val="FF0000"/>
                </a:solidFill>
                <a:latin typeface="Arial" panose="020B0604020202020204" pitchFamily="34" charset="0"/>
                <a:cs typeface="Arial" panose="020B0604020202020204" pitchFamily="34" charset="0"/>
              </a:rPr>
              <a:t>Nadelen</a:t>
            </a:r>
          </a:p>
          <a:p>
            <a:pPr marL="342900" indent="-34290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Levert geen extra trekkracht op</a:t>
            </a:r>
          </a:p>
          <a:p>
            <a:pPr marL="342900" indent="-34290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Wegzetten vraagt extra aandacht (bij wind van achteren worden de kleppen dicht gedrukt</a:t>
            </a:r>
          </a:p>
          <a:p>
            <a:pPr marL="342900" indent="-34290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Vraagt meer onderhoud</a:t>
            </a:r>
          </a:p>
          <a:p>
            <a:pPr marL="342900" indent="-34290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Grotere belasting van de vang tijdens het vangen *</a:t>
            </a:r>
          </a:p>
        </p:txBody>
      </p:sp>
      <p:sp>
        <p:nvSpPr>
          <p:cNvPr id="15" name="Tekstvak 7"/>
          <p:cNvSpPr txBox="1">
            <a:spLocks noChangeArrowheads="1"/>
          </p:cNvSpPr>
          <p:nvPr/>
        </p:nvSpPr>
        <p:spPr bwMode="auto">
          <a:xfrm>
            <a:off x="716948" y="4588965"/>
            <a:ext cx="50403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400" dirty="0">
                <a:solidFill>
                  <a:srgbClr val="FF0000"/>
                </a:solidFill>
                <a:latin typeface="Arial" panose="020B0604020202020204" pitchFamily="34" charset="0"/>
                <a:cs typeface="Arial" panose="020B0604020202020204" pitchFamily="34" charset="0"/>
              </a:rPr>
              <a:t>*</a:t>
            </a:r>
            <a:r>
              <a:rPr lang="nl-BE" altLang="nl-BE" sz="1400" dirty="0">
                <a:latin typeface="Arial" panose="020B0604020202020204" pitchFamily="34" charset="0"/>
                <a:cs typeface="Arial" panose="020B0604020202020204" pitchFamily="34" charset="0"/>
              </a:rPr>
              <a:t> Om een regelmatiger gang te krijgen kunnen regelkleppen hulp bieden.</a:t>
            </a:r>
          </a:p>
          <a:p>
            <a:pPr>
              <a:lnSpc>
                <a:spcPct val="100000"/>
              </a:lnSpc>
              <a:spcBef>
                <a:spcPct val="0"/>
              </a:spcBef>
            </a:pPr>
            <a:r>
              <a:rPr lang="nl-BE" altLang="nl-BE" sz="1400" dirty="0">
                <a:solidFill>
                  <a:srgbClr val="FF0000"/>
                </a:solidFill>
                <a:latin typeface="Arial" panose="020B0604020202020204" pitchFamily="34" charset="0"/>
                <a:cs typeface="Arial" panose="020B0604020202020204" pitchFamily="34" charset="0"/>
              </a:rPr>
              <a:t>** </a:t>
            </a:r>
            <a:r>
              <a:rPr lang="nl-BE" altLang="nl-BE" sz="1400" dirty="0">
                <a:latin typeface="Arial" panose="020B0604020202020204" pitchFamily="34" charset="0"/>
                <a:cs typeface="Arial" panose="020B0604020202020204" pitchFamily="34" charset="0"/>
              </a:rPr>
              <a:t>Tijdens het vangen sluiten de regelkleppen </a:t>
            </a:r>
            <a:endParaRPr lang="nl-BE" altLang="nl-BE" sz="1400" dirty="0">
              <a:solidFill>
                <a:srgbClr val="FF0000"/>
              </a:solidFill>
              <a:latin typeface="Arial" panose="020B0604020202020204" pitchFamily="34" charset="0"/>
              <a:cs typeface="Arial" panose="020B0604020202020204" pitchFamily="34" charset="0"/>
            </a:endParaRPr>
          </a:p>
          <a:p>
            <a:pPr>
              <a:lnSpc>
                <a:spcPct val="100000"/>
              </a:lnSpc>
              <a:spcBef>
                <a:spcPct val="0"/>
              </a:spcBef>
            </a:pPr>
            <a:r>
              <a:rPr lang="nl-BE" altLang="nl-BE" sz="1400" dirty="0">
                <a:latin typeface="Arial" panose="020B0604020202020204" pitchFamily="34" charset="0"/>
                <a:cs typeface="Arial" panose="020B0604020202020204" pitchFamily="34" charset="0"/>
              </a:rPr>
              <a:t>Aangebracht aan de bordzijde</a:t>
            </a:r>
          </a:p>
        </p:txBody>
      </p:sp>
      <p:sp>
        <p:nvSpPr>
          <p:cNvPr id="16" name="Tekstvak 8"/>
          <p:cNvSpPr txBox="1">
            <a:spLocks noChangeArrowheads="1"/>
          </p:cNvSpPr>
          <p:nvPr/>
        </p:nvSpPr>
        <p:spPr bwMode="auto">
          <a:xfrm>
            <a:off x="6624036" y="4588965"/>
            <a:ext cx="52578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400" dirty="0">
                <a:latin typeface="Arial" panose="020B0604020202020204" pitchFamily="34" charset="0"/>
                <a:cs typeface="Arial" panose="020B0604020202020204" pitchFamily="34" charset="0"/>
              </a:rPr>
              <a:t>Komt veel voor in combinatie met andere wieksystemen </a:t>
            </a:r>
          </a:p>
          <a:p>
            <a:pPr>
              <a:lnSpc>
                <a:spcPct val="100000"/>
              </a:lnSpc>
              <a:spcBef>
                <a:spcPct val="0"/>
              </a:spcBef>
            </a:pPr>
            <a:r>
              <a:rPr lang="nl-BE" altLang="nl-BE" sz="1400" dirty="0">
                <a:latin typeface="Arial" panose="020B0604020202020204" pitchFamily="34" charset="0"/>
                <a:cs typeface="Arial" panose="020B0604020202020204" pitchFamily="34" charset="0"/>
              </a:rPr>
              <a:t>Wiekverbetering dan meestal op de binnenroede (zwichten met zeil, grootste opp. Op binnenroede !!!)</a:t>
            </a:r>
          </a:p>
          <a:p>
            <a:pPr>
              <a:lnSpc>
                <a:spcPct val="100000"/>
              </a:lnSpc>
              <a:spcBef>
                <a:spcPct val="0"/>
              </a:spcBef>
            </a:pPr>
            <a:r>
              <a:rPr lang="nl-BE" altLang="nl-BE" sz="1400" dirty="0">
                <a:solidFill>
                  <a:srgbClr val="FF0000"/>
                </a:solidFill>
                <a:latin typeface="Arial" panose="020B0604020202020204" pitchFamily="34" charset="0"/>
                <a:cs typeface="Arial" panose="020B0604020202020204" pitchFamily="34" charset="0"/>
              </a:rPr>
              <a:t>* </a:t>
            </a:r>
            <a:r>
              <a:rPr lang="nl-BE" altLang="nl-BE" sz="1400" dirty="0">
                <a:latin typeface="Arial" panose="020B0604020202020204" pitchFamily="34" charset="0"/>
                <a:cs typeface="Arial" panose="020B0604020202020204" pitchFamily="34" charset="0"/>
              </a:rPr>
              <a:t>Remkleppen helpen tijdens het vangen</a:t>
            </a:r>
            <a:endParaRPr lang="nl-BE" altLang="nl-BE" sz="1400" dirty="0">
              <a:solidFill>
                <a:srgbClr val="FF0000"/>
              </a:solidFill>
              <a:latin typeface="Arial" panose="020B0604020202020204" pitchFamily="34" charset="0"/>
              <a:cs typeface="Arial" panose="020B0604020202020204" pitchFamily="34" charset="0"/>
            </a:endParaRPr>
          </a:p>
          <a:p>
            <a:pPr>
              <a:lnSpc>
                <a:spcPct val="100000"/>
              </a:lnSpc>
              <a:spcBef>
                <a:spcPct val="0"/>
              </a:spcBef>
            </a:pPr>
            <a:r>
              <a:rPr lang="nl-BE" altLang="nl-BE" sz="1400" dirty="0">
                <a:latin typeface="Arial" panose="020B0604020202020204" pitchFamily="34" charset="0"/>
                <a:cs typeface="Arial" panose="020B0604020202020204" pitchFamily="34" charset="0"/>
              </a:rPr>
              <a:t>Aangebracht op de hekzijde</a:t>
            </a:r>
          </a:p>
        </p:txBody>
      </p:sp>
    </p:spTree>
    <p:extLst>
      <p:ext uri="{BB962C8B-B14F-4D97-AF65-F5344CB8AC3E}">
        <p14:creationId xmlns:p14="http://schemas.microsoft.com/office/powerpoint/2010/main" val="20625132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Dekker wiek</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23</a:t>
            </a:fld>
            <a:endParaRPr lang="nl-BE"/>
          </a:p>
        </p:txBody>
      </p:sp>
      <p:pic>
        <p:nvPicPr>
          <p:cNvPr id="8" name="Picture 8" descr="De bronafbeelding bekijk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13" y="1182985"/>
            <a:ext cx="2088000" cy="313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1"/>
          <p:cNvSpPr txBox="1">
            <a:spLocks noChangeArrowheads="1"/>
          </p:cNvSpPr>
          <p:nvPr/>
        </p:nvSpPr>
        <p:spPr bwMode="auto">
          <a:xfrm>
            <a:off x="87313" y="4365922"/>
            <a:ext cx="205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dirty="0">
                <a:latin typeface="Arial" panose="020B0604020202020204" pitchFamily="34" charset="0"/>
                <a:cs typeface="Arial" panose="020B0604020202020204" pitchFamily="34" charset="0"/>
              </a:rPr>
              <a:t>‘Sint Antonius Abt’ in Borkel (Valkenswaard)</a:t>
            </a:r>
          </a:p>
        </p:txBody>
      </p:sp>
      <p:pic>
        <p:nvPicPr>
          <p:cNvPr id="10" name="Afbeelding 5"/>
          <p:cNvPicPr>
            <a:picLocks noChangeAspect="1"/>
          </p:cNvPicPr>
          <p:nvPr/>
        </p:nvPicPr>
        <p:blipFill>
          <a:blip r:embed="rId4">
            <a:extLst>
              <a:ext uri="{28A0092B-C50C-407E-A947-70E740481C1C}">
                <a14:useLocalDpi xmlns:a14="http://schemas.microsoft.com/office/drawing/2010/main" val="0"/>
              </a:ext>
            </a:extLst>
          </a:blip>
          <a:srcRect l="15382"/>
          <a:stretch>
            <a:fillRect/>
          </a:stretch>
        </p:blipFill>
        <p:spPr bwMode="auto">
          <a:xfrm>
            <a:off x="2937909" y="1676591"/>
            <a:ext cx="7584723"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vak 6"/>
          <p:cNvSpPr txBox="1">
            <a:spLocks noChangeArrowheads="1"/>
          </p:cNvSpPr>
          <p:nvPr/>
        </p:nvSpPr>
        <p:spPr bwMode="auto">
          <a:xfrm>
            <a:off x="2304888" y="1116118"/>
            <a:ext cx="92888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prstDash val="dash"/>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Stroomlijn vervangt de windborden en loopt over de roede tot aan de eerste </a:t>
            </a:r>
            <a:r>
              <a:rPr lang="nl-BE" altLang="nl-BE" sz="1800" dirty="0" err="1">
                <a:latin typeface="Arial" panose="020B0604020202020204" pitchFamily="34" charset="0"/>
                <a:cs typeface="Arial" panose="020B0604020202020204" pitchFamily="34" charset="0"/>
              </a:rPr>
              <a:t>middenzoom</a:t>
            </a:r>
            <a:endParaRPr lang="nl-BE" altLang="nl-BE" sz="1800" dirty="0">
              <a:latin typeface="Arial" panose="020B0604020202020204" pitchFamily="34" charset="0"/>
              <a:cs typeface="Arial" panose="020B0604020202020204" pitchFamily="34" charset="0"/>
            </a:endParaRPr>
          </a:p>
        </p:txBody>
      </p:sp>
      <p:sp>
        <p:nvSpPr>
          <p:cNvPr id="12" name="Tekstvak 11"/>
          <p:cNvSpPr txBox="1"/>
          <p:nvPr/>
        </p:nvSpPr>
        <p:spPr>
          <a:xfrm>
            <a:off x="2530735" y="3622321"/>
            <a:ext cx="4608000" cy="1631950"/>
          </a:xfrm>
          <a:prstGeom prst="rect">
            <a:avLst/>
          </a:prstGeom>
          <a:noFill/>
        </p:spPr>
        <p:txBody>
          <a:bodyPr wrap="square">
            <a:spAutoFit/>
          </a:bodyPr>
          <a:lstStyle/>
          <a:p>
            <a:pPr>
              <a:defRPr/>
            </a:pPr>
            <a:r>
              <a:rPr lang="nl-BE" sz="1600" dirty="0">
                <a:latin typeface="Arial" panose="020B0604020202020204" pitchFamily="34" charset="0"/>
                <a:cs typeface="Arial" panose="020B0604020202020204" pitchFamily="34" charset="0"/>
              </a:rPr>
              <a:t>1. Voordeel:</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Rendementsverhoging t.o.v. het Oud-Hollands van 9 á 12% tot 34 % á 52% van de windkracht</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Molen loopt snel aan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Door het grote opp. Is zeilvoering niet vlug nodig</a:t>
            </a:r>
          </a:p>
        </p:txBody>
      </p:sp>
      <p:sp>
        <p:nvSpPr>
          <p:cNvPr id="13" name="Tekstvak 12"/>
          <p:cNvSpPr txBox="1">
            <a:spLocks noChangeArrowheads="1"/>
          </p:cNvSpPr>
          <p:nvPr/>
        </p:nvSpPr>
        <p:spPr bwMode="auto">
          <a:xfrm>
            <a:off x="125999" y="5014466"/>
            <a:ext cx="5148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600" dirty="0">
                <a:latin typeface="Arial" panose="020B0604020202020204" pitchFamily="34" charset="0"/>
                <a:cs typeface="Arial" panose="020B0604020202020204" pitchFamily="34" charset="0"/>
              </a:rPr>
              <a:t>Ontworpen door A.J. Dekker en ingezonden voor de prijsvraag van DHM</a:t>
            </a:r>
          </a:p>
          <a:p>
            <a:pPr>
              <a:lnSpc>
                <a:spcPct val="100000"/>
              </a:lnSpc>
              <a:spcBef>
                <a:spcPct val="0"/>
              </a:spcBef>
            </a:pPr>
            <a:r>
              <a:rPr lang="nl-BE" altLang="nl-BE" sz="1600" dirty="0">
                <a:latin typeface="Arial" panose="020B0604020202020204" pitchFamily="34" charset="0"/>
                <a:cs typeface="Arial" panose="020B0604020202020204" pitchFamily="34" charset="0"/>
              </a:rPr>
              <a:t>Verder ontwikkeld en in 1926-1927 geplaats op de poldermolen Van Waardenburg in </a:t>
            </a:r>
            <a:r>
              <a:rPr lang="nl-BE" altLang="nl-BE" sz="1600" dirty="0" err="1" smtClean="0">
                <a:latin typeface="Arial" panose="020B0604020202020204" pitchFamily="34" charset="0"/>
                <a:cs typeface="Arial" panose="020B0604020202020204" pitchFamily="34" charset="0"/>
              </a:rPr>
              <a:t>Tielerwaard</a:t>
            </a:r>
            <a:r>
              <a:rPr lang="nl-BE" altLang="nl-BE" sz="1600" dirty="0" smtClean="0">
                <a:latin typeface="Arial" panose="020B0604020202020204" pitchFamily="34" charset="0"/>
                <a:cs typeface="Arial" panose="020B0604020202020204" pitchFamily="34" charset="0"/>
              </a:rPr>
              <a:t> </a:t>
            </a:r>
            <a:endParaRPr lang="nl-BE" altLang="nl-BE" sz="1600" dirty="0">
              <a:latin typeface="Arial" panose="020B0604020202020204" pitchFamily="34" charset="0"/>
              <a:cs typeface="Arial" panose="020B0604020202020204" pitchFamily="34" charset="0"/>
            </a:endParaRPr>
          </a:p>
        </p:txBody>
      </p:sp>
      <p:sp>
        <p:nvSpPr>
          <p:cNvPr id="14" name="Tekstvak 13"/>
          <p:cNvSpPr txBox="1">
            <a:spLocks noChangeArrowheads="1"/>
          </p:cNvSpPr>
          <p:nvPr/>
        </p:nvSpPr>
        <p:spPr bwMode="auto">
          <a:xfrm>
            <a:off x="7138735" y="5568464"/>
            <a:ext cx="47618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nl-BE" altLang="nl-BE" sz="1400" dirty="0">
                <a:solidFill>
                  <a:srgbClr val="FF0000"/>
                </a:solidFill>
                <a:latin typeface="Arial" panose="020B0604020202020204" pitchFamily="34" charset="0"/>
                <a:cs typeface="Arial" panose="020B0604020202020204" pitchFamily="34" charset="0"/>
              </a:rPr>
              <a:t>* Regelkleppen verhelpen dit probleem deels</a:t>
            </a:r>
          </a:p>
          <a:p>
            <a:pPr>
              <a:lnSpc>
                <a:spcPct val="100000"/>
              </a:lnSpc>
              <a:spcBef>
                <a:spcPct val="0"/>
              </a:spcBef>
              <a:buFont typeface="Arial" panose="020B0604020202020204" pitchFamily="34" charset="0"/>
              <a:buNone/>
            </a:pPr>
            <a:r>
              <a:rPr lang="nl-BE" altLang="nl-BE" sz="1400" dirty="0">
                <a:solidFill>
                  <a:srgbClr val="FF0000"/>
                </a:solidFill>
                <a:latin typeface="Arial" panose="020B0604020202020204" pitchFamily="34" charset="0"/>
                <a:cs typeface="Arial" panose="020B0604020202020204" pitchFamily="34" charset="0"/>
              </a:rPr>
              <a:t>** Vlakker </a:t>
            </a:r>
            <a:r>
              <a:rPr lang="nl-BE" altLang="nl-BE" sz="1400" dirty="0" err="1">
                <a:solidFill>
                  <a:srgbClr val="FF0000"/>
                </a:solidFill>
                <a:latin typeface="Arial" panose="020B0604020202020204" pitchFamily="34" charset="0"/>
                <a:cs typeface="Arial" panose="020B0604020202020204" pitchFamily="34" charset="0"/>
              </a:rPr>
              <a:t>ophekken</a:t>
            </a:r>
            <a:r>
              <a:rPr lang="nl-BE" altLang="nl-BE" sz="1400" dirty="0">
                <a:solidFill>
                  <a:srgbClr val="FF0000"/>
                </a:solidFill>
                <a:latin typeface="Arial" panose="020B0604020202020204" pitchFamily="34" charset="0"/>
                <a:cs typeface="Arial" panose="020B0604020202020204" pitchFamily="34" charset="0"/>
              </a:rPr>
              <a:t> helpt maar hierdoor een vlakke zeeg</a:t>
            </a:r>
            <a:endParaRPr lang="nl-BE" altLang="nl-BE" sz="1600" dirty="0">
              <a:solidFill>
                <a:srgbClr val="FF0000"/>
              </a:solidFill>
              <a:latin typeface="Arial" panose="020B0604020202020204" pitchFamily="34" charset="0"/>
              <a:cs typeface="Arial" panose="020B0604020202020204" pitchFamily="34" charset="0"/>
            </a:endParaRPr>
          </a:p>
        </p:txBody>
      </p:sp>
      <p:sp>
        <p:nvSpPr>
          <p:cNvPr id="15" name="Tekstvak 14"/>
          <p:cNvSpPr txBox="1"/>
          <p:nvPr/>
        </p:nvSpPr>
        <p:spPr>
          <a:xfrm>
            <a:off x="7292622" y="3604964"/>
            <a:ext cx="4608000" cy="1692771"/>
          </a:xfrm>
          <a:prstGeom prst="rect">
            <a:avLst/>
          </a:prstGeom>
          <a:noFill/>
        </p:spPr>
        <p:txBody>
          <a:bodyPr wrap="square">
            <a:spAutoFit/>
          </a:bodyPr>
          <a:lstStyle/>
          <a:p>
            <a:pPr>
              <a:defRPr/>
            </a:pPr>
            <a:r>
              <a:rPr lang="nl-BE" sz="1600" dirty="0">
                <a:solidFill>
                  <a:srgbClr val="FF0000"/>
                </a:solidFill>
                <a:latin typeface="Arial" panose="020B0604020202020204" pitchFamily="34" charset="0"/>
                <a:cs typeface="Arial" panose="020B0604020202020204" pitchFamily="34" charset="0"/>
              </a:rPr>
              <a:t>2. Nadeel:</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Door gesloten profiel is onderhoud en controle van de roede en hekstokken in de roede niet mogelijk.</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Is erg onderhevig aan wisselende windkracht *</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Staat steeds weggezet met een groot bedekt oppervlak</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Licht belaste molens hebben veel last van  zeilslag**</a:t>
            </a:r>
          </a:p>
          <a:p>
            <a:pPr>
              <a:defRPr/>
            </a:pPr>
            <a:endParaRPr lang="nl-BE" dirty="0"/>
          </a:p>
        </p:txBody>
      </p:sp>
    </p:spTree>
    <p:extLst>
      <p:ext uri="{BB962C8B-B14F-4D97-AF65-F5344CB8AC3E}">
        <p14:creationId xmlns:p14="http://schemas.microsoft.com/office/powerpoint/2010/main" val="372219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Van Bussel wiek</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24</a:t>
            </a:fld>
            <a:endParaRPr lang="nl-BE"/>
          </a:p>
        </p:txBody>
      </p:sp>
      <p:pic>
        <p:nvPicPr>
          <p:cNvPr id="8" name="Afbeelding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6781" y="1644947"/>
            <a:ext cx="5150012" cy="18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8"/>
          <p:cNvSpPr txBox="1">
            <a:spLocks noChangeArrowheads="1"/>
          </p:cNvSpPr>
          <p:nvPr/>
        </p:nvSpPr>
        <p:spPr bwMode="auto">
          <a:xfrm>
            <a:off x="7972083" y="1631308"/>
            <a:ext cx="403222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AutoNum type="arabicPeriod"/>
            </a:pPr>
            <a:r>
              <a:rPr lang="nl-BE" altLang="nl-BE" sz="1600" dirty="0">
                <a:latin typeface="Arial" panose="020B0604020202020204" pitchFamily="34" charset="0"/>
                <a:cs typeface="Arial" panose="020B0604020202020204" pitchFamily="34" charset="0"/>
              </a:rPr>
              <a:t>Voordeel t.o.v. Dekker:</a:t>
            </a:r>
          </a:p>
          <a:p>
            <a:pPr>
              <a:lnSpc>
                <a:spcPct val="100000"/>
              </a:lnSpc>
              <a:spcBef>
                <a:spcPct val="0"/>
              </a:spcBef>
            </a:pPr>
            <a:r>
              <a:rPr lang="nl-BE" altLang="nl-BE" sz="1400" dirty="0">
                <a:latin typeface="Arial" panose="020B0604020202020204" pitchFamily="34" charset="0"/>
                <a:cs typeface="Arial" panose="020B0604020202020204" pitchFamily="34" charset="0"/>
              </a:rPr>
              <a:t>Minder materiaal (plaat en mallen) dus minder kosten</a:t>
            </a:r>
          </a:p>
          <a:p>
            <a:pPr>
              <a:lnSpc>
                <a:spcPct val="100000"/>
              </a:lnSpc>
              <a:spcBef>
                <a:spcPct val="0"/>
              </a:spcBef>
            </a:pPr>
            <a:r>
              <a:rPr lang="nl-BE" altLang="nl-BE" sz="1400" dirty="0">
                <a:latin typeface="Arial" panose="020B0604020202020204" pitchFamily="34" charset="0"/>
                <a:cs typeface="Arial" panose="020B0604020202020204" pitchFamily="34" charset="0"/>
              </a:rPr>
              <a:t>Minder zeil slag, diepere zeeg mogelijk. Bevorderd de trekkracht en aanloopkoppel</a:t>
            </a:r>
          </a:p>
          <a:p>
            <a:pPr>
              <a:lnSpc>
                <a:spcPct val="100000"/>
              </a:lnSpc>
              <a:spcBef>
                <a:spcPct val="0"/>
              </a:spcBef>
            </a:pPr>
            <a:r>
              <a:rPr lang="nl-BE" altLang="nl-BE" sz="1400" dirty="0">
                <a:latin typeface="Arial" panose="020B0604020202020204" pitchFamily="34" charset="0"/>
                <a:cs typeface="Arial" panose="020B0604020202020204" pitchFamily="34" charset="0"/>
              </a:rPr>
              <a:t>Stompe neus is </a:t>
            </a:r>
            <a:r>
              <a:rPr lang="nl-BE" altLang="nl-BE" sz="1400" dirty="0" err="1">
                <a:latin typeface="Arial" panose="020B0604020202020204" pitchFamily="34" charset="0"/>
                <a:cs typeface="Arial" panose="020B0604020202020204" pitchFamily="34" charset="0"/>
              </a:rPr>
              <a:t>aerodynamischer</a:t>
            </a:r>
            <a:endParaRPr lang="nl-BE" altLang="nl-BE" sz="1400" dirty="0">
              <a:latin typeface="Arial" panose="020B0604020202020204" pitchFamily="34" charset="0"/>
              <a:cs typeface="Arial" panose="020B0604020202020204" pitchFamily="34" charset="0"/>
            </a:endParaRPr>
          </a:p>
          <a:p>
            <a:pPr>
              <a:lnSpc>
                <a:spcPct val="100000"/>
              </a:lnSpc>
              <a:spcBef>
                <a:spcPct val="0"/>
              </a:spcBef>
            </a:pPr>
            <a:r>
              <a:rPr lang="nl-BE" altLang="nl-BE" sz="1400" dirty="0">
                <a:latin typeface="Arial" panose="020B0604020202020204" pitchFamily="34" charset="0"/>
                <a:cs typeface="Arial" panose="020B0604020202020204" pitchFamily="34" charset="0"/>
              </a:rPr>
              <a:t>Drie kanten van de roede blijven bereikbaar voor nazicht en onderhoud</a:t>
            </a:r>
          </a:p>
          <a:p>
            <a:pPr>
              <a:lnSpc>
                <a:spcPct val="100000"/>
              </a:lnSpc>
              <a:spcBef>
                <a:spcPct val="0"/>
              </a:spcBef>
            </a:pPr>
            <a:r>
              <a:rPr lang="nl-BE" altLang="nl-BE" sz="1400" dirty="0">
                <a:latin typeface="Arial" panose="020B0604020202020204" pitchFamily="34" charset="0"/>
                <a:cs typeface="Arial" panose="020B0604020202020204" pitchFamily="34" charset="0"/>
              </a:rPr>
              <a:t>Stormveiliger door minder wind vangende oppervlakte</a:t>
            </a:r>
          </a:p>
          <a:p>
            <a:pPr>
              <a:lnSpc>
                <a:spcPct val="100000"/>
              </a:lnSpc>
              <a:spcBef>
                <a:spcPct val="0"/>
              </a:spcBef>
            </a:pPr>
            <a:r>
              <a:rPr lang="nl-BE" altLang="nl-BE" sz="1400" dirty="0">
                <a:latin typeface="Arial" panose="020B0604020202020204" pitchFamily="34" charset="0"/>
                <a:cs typeface="Arial" panose="020B0604020202020204" pitchFamily="34" charset="0"/>
              </a:rPr>
              <a:t>Regelmatiger gang</a:t>
            </a:r>
          </a:p>
        </p:txBody>
      </p:sp>
      <p:sp>
        <p:nvSpPr>
          <p:cNvPr id="10" name="Tekstvak 9"/>
          <p:cNvSpPr txBox="1">
            <a:spLocks noChangeArrowheads="1"/>
          </p:cNvSpPr>
          <p:nvPr/>
        </p:nvSpPr>
        <p:spPr bwMode="auto">
          <a:xfrm>
            <a:off x="8063604" y="5616504"/>
            <a:ext cx="39195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 </a:t>
            </a:r>
            <a:r>
              <a:rPr lang="nl-BE" altLang="nl-BE" sz="1400" dirty="0" err="1">
                <a:solidFill>
                  <a:srgbClr val="FF0000"/>
                </a:solidFill>
                <a:latin typeface="Arial" panose="020B0604020202020204" pitchFamily="34" charset="0"/>
                <a:cs typeface="Arial" panose="020B0604020202020204" pitchFamily="34" charset="0"/>
              </a:rPr>
              <a:t>Regelmkleppen</a:t>
            </a:r>
            <a:r>
              <a:rPr lang="nl-BE" altLang="nl-BE" sz="1400" dirty="0">
                <a:solidFill>
                  <a:srgbClr val="FF0000"/>
                </a:solidFill>
                <a:latin typeface="Arial" panose="020B0604020202020204" pitchFamily="34" charset="0"/>
                <a:cs typeface="Arial" panose="020B0604020202020204" pitchFamily="34" charset="0"/>
              </a:rPr>
              <a:t> verhelpen dit probleem deels</a:t>
            </a:r>
            <a:endParaRPr lang="nl-BE" altLang="nl-BE" sz="1600" dirty="0">
              <a:solidFill>
                <a:srgbClr val="FF0000"/>
              </a:solidFill>
              <a:latin typeface="Arial" panose="020B0604020202020204" pitchFamily="34" charset="0"/>
              <a:cs typeface="Arial" panose="020B0604020202020204" pitchFamily="34" charset="0"/>
            </a:endParaRPr>
          </a:p>
        </p:txBody>
      </p:sp>
      <p:sp>
        <p:nvSpPr>
          <p:cNvPr id="11" name="Tekstvak 7"/>
          <p:cNvSpPr txBox="1">
            <a:spLocks noChangeArrowheads="1"/>
          </p:cNvSpPr>
          <p:nvPr/>
        </p:nvSpPr>
        <p:spPr bwMode="auto">
          <a:xfrm>
            <a:off x="2309419" y="1011446"/>
            <a:ext cx="77956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prstDash val="dash"/>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Stroomlijn, (Van Busselneus) tegen de roede, vervangt de windborden</a:t>
            </a:r>
          </a:p>
        </p:txBody>
      </p:sp>
      <p:sp>
        <p:nvSpPr>
          <p:cNvPr id="12" name="Tekstvak 8"/>
          <p:cNvSpPr txBox="1">
            <a:spLocks noChangeArrowheads="1"/>
          </p:cNvSpPr>
          <p:nvPr/>
        </p:nvSpPr>
        <p:spPr bwMode="auto">
          <a:xfrm>
            <a:off x="105116" y="4325013"/>
            <a:ext cx="786696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nl-BE" altLang="nl-BE" sz="1600" dirty="0" smtClean="0">
                <a:latin typeface="Arial" panose="020B0604020202020204" pitchFamily="34" charset="0"/>
                <a:cs typeface="Arial" panose="020B0604020202020204" pitchFamily="34" charset="0"/>
              </a:rPr>
              <a:t>Ontworpen door Chris Van Bussel, molenbouwkundige uit Weert </a:t>
            </a:r>
          </a:p>
          <a:p>
            <a:pPr marL="285750" indent="-285750">
              <a:buFont typeface="Arial" panose="020B0604020202020204" pitchFamily="34" charset="0"/>
              <a:buChar char="•"/>
              <a:defRPr/>
            </a:pPr>
            <a:r>
              <a:rPr lang="nl-BE" altLang="nl-BE" sz="1400" dirty="0" smtClean="0">
                <a:latin typeface="Arial" panose="020B0604020202020204" pitchFamily="34" charset="0"/>
                <a:cs typeface="Arial" panose="020B0604020202020204" pitchFamily="34" charset="0"/>
              </a:rPr>
              <a:t>In 1936 op de St Antonius Abt in Borkel en Schaft eerste vernieuwing aan Dekkersysteem. Veranderd neusprofiel: bolle achterzijde gaf minder zeilslag, holle voorzijde beter aanlopen</a:t>
            </a:r>
          </a:p>
          <a:p>
            <a:pPr marL="285750" indent="-285750">
              <a:buFont typeface="Arial" panose="020B0604020202020204" pitchFamily="34" charset="0"/>
              <a:buChar char="•"/>
              <a:defRPr/>
            </a:pPr>
            <a:r>
              <a:rPr lang="nl-BE" altLang="nl-BE" sz="1400" dirty="0" smtClean="0">
                <a:latin typeface="Arial" panose="020B0604020202020204" pitchFamily="34" charset="0"/>
                <a:cs typeface="Arial" panose="020B0604020202020204" pitchFamily="34" charset="0"/>
              </a:rPr>
              <a:t>1934 eerste Van Busselneuzen aangebracht op de molen in </a:t>
            </a:r>
            <a:r>
              <a:rPr lang="nl-BE" altLang="nl-BE" sz="1400" dirty="0" err="1" smtClean="0">
                <a:latin typeface="Arial" panose="020B0604020202020204" pitchFamily="34" charset="0"/>
                <a:cs typeface="Arial" panose="020B0604020202020204" pitchFamily="34" charset="0"/>
              </a:rPr>
              <a:t>Elen</a:t>
            </a:r>
            <a:r>
              <a:rPr lang="nl-BE" altLang="nl-BE" sz="1400" dirty="0" smtClean="0">
                <a:latin typeface="Arial" panose="020B0604020202020204" pitchFamily="34" charset="0"/>
                <a:cs typeface="Arial" panose="020B0604020202020204" pitchFamily="34" charset="0"/>
              </a:rPr>
              <a:t> (B) en na 2 jaar testen voorgedragen </a:t>
            </a:r>
          </a:p>
          <a:p>
            <a:pPr marL="285750" indent="-285750">
              <a:buFont typeface="Arial" panose="020B0604020202020204" pitchFamily="34" charset="0"/>
              <a:buChar char="•"/>
              <a:defRPr/>
            </a:pPr>
            <a:r>
              <a:rPr lang="nl-BE" altLang="nl-BE" sz="1400" dirty="0" smtClean="0">
                <a:latin typeface="Arial" panose="020B0604020202020204" pitchFamily="34" charset="0"/>
                <a:cs typeface="Arial" panose="020B0604020202020204" pitchFamily="34" charset="0"/>
              </a:rPr>
              <a:t>1936-1937 reeds 70 korenmolens </a:t>
            </a:r>
            <a:r>
              <a:rPr lang="nl-BE" altLang="nl-BE" sz="1400" dirty="0" err="1" smtClean="0">
                <a:latin typeface="Arial" panose="020B0604020202020204" pitchFamily="34" charset="0"/>
                <a:cs typeface="Arial" panose="020B0604020202020204" pitchFamily="34" charset="0"/>
              </a:rPr>
              <a:t>Verbusselt</a:t>
            </a:r>
            <a:endParaRPr lang="nl-BE" altLang="nl-BE" sz="1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altLang="nl-BE" sz="1400" dirty="0" smtClean="0">
                <a:latin typeface="Arial" panose="020B0604020202020204" pitchFamily="34" charset="0"/>
                <a:cs typeface="Arial" panose="020B0604020202020204" pitchFamily="34" charset="0"/>
              </a:rPr>
              <a:t>80 tal molens gemengd wieksysteem* bv. Van Bussel - Ten Have of Van Bussel- Zelfzwichting</a:t>
            </a:r>
          </a:p>
        </p:txBody>
      </p:sp>
      <p:pic>
        <p:nvPicPr>
          <p:cNvPr id="13" name="Afbeelding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419" y="1033417"/>
            <a:ext cx="2160000" cy="267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kstvak 13"/>
          <p:cNvSpPr txBox="1">
            <a:spLocks noChangeArrowheads="1"/>
          </p:cNvSpPr>
          <p:nvPr/>
        </p:nvSpPr>
        <p:spPr bwMode="auto">
          <a:xfrm>
            <a:off x="105116" y="6111833"/>
            <a:ext cx="43529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 Wieksysteem Van Bussel steeds op de buitenroede</a:t>
            </a:r>
          </a:p>
        </p:txBody>
      </p:sp>
      <p:sp>
        <p:nvSpPr>
          <p:cNvPr id="15" name="Tekstvak 5"/>
          <p:cNvSpPr txBox="1">
            <a:spLocks noChangeArrowheads="1"/>
          </p:cNvSpPr>
          <p:nvPr/>
        </p:nvSpPr>
        <p:spPr bwMode="auto">
          <a:xfrm>
            <a:off x="149419" y="3707446"/>
            <a:ext cx="216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dirty="0">
                <a:latin typeface="Arial" panose="020B0604020202020204" pitchFamily="34" charset="0"/>
                <a:cs typeface="Arial" panose="020B0604020202020204" pitchFamily="34" charset="0"/>
              </a:rPr>
              <a:t>‘Eendracht maakt macht’</a:t>
            </a:r>
          </a:p>
          <a:p>
            <a:pPr algn="ctr">
              <a:lnSpc>
                <a:spcPct val="100000"/>
              </a:lnSpc>
              <a:spcBef>
                <a:spcPct val="0"/>
              </a:spcBef>
              <a:buFontTx/>
              <a:buNone/>
            </a:pPr>
            <a:r>
              <a:rPr lang="nl-BE" altLang="nl-BE" sz="1200" dirty="0">
                <a:latin typeface="Arial" panose="020B0604020202020204" pitchFamily="34" charset="0"/>
                <a:cs typeface="Arial" panose="020B0604020202020204" pitchFamily="34" charset="0"/>
              </a:rPr>
              <a:t>Meterik</a:t>
            </a:r>
          </a:p>
        </p:txBody>
      </p:sp>
      <p:sp>
        <p:nvSpPr>
          <p:cNvPr id="16" name="Tekstvak 15"/>
          <p:cNvSpPr txBox="1"/>
          <p:nvPr/>
        </p:nvSpPr>
        <p:spPr>
          <a:xfrm>
            <a:off x="8007373" y="4347806"/>
            <a:ext cx="4032000" cy="1076325"/>
          </a:xfrm>
          <a:prstGeom prst="rect">
            <a:avLst/>
          </a:prstGeom>
          <a:noFill/>
        </p:spPr>
        <p:txBody>
          <a:bodyPr>
            <a:spAutoFit/>
          </a:bodyPr>
          <a:lstStyle/>
          <a:p>
            <a:pPr>
              <a:defRPr/>
            </a:pPr>
            <a:r>
              <a:rPr lang="nl-BE" sz="1600" dirty="0">
                <a:solidFill>
                  <a:srgbClr val="FF0000"/>
                </a:solidFill>
                <a:latin typeface="Arial" panose="020B0604020202020204" pitchFamily="34" charset="0"/>
                <a:cs typeface="Arial" panose="020B0604020202020204" pitchFamily="34" charset="0"/>
              </a:rPr>
              <a:t>2. Nadeel:</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Licht belaste molens reageren snel bij </a:t>
            </a:r>
            <a:r>
              <a:rPr lang="nl-BE" sz="1400" dirty="0" err="1">
                <a:solidFill>
                  <a:srgbClr val="FF0000"/>
                </a:solidFill>
                <a:latin typeface="Arial" panose="020B0604020202020204" pitchFamily="34" charset="0"/>
                <a:cs typeface="Arial" panose="020B0604020202020204" pitchFamily="34" charset="0"/>
              </a:rPr>
              <a:t>vlagerige</a:t>
            </a:r>
            <a:r>
              <a:rPr lang="nl-BE" sz="1400" dirty="0">
                <a:solidFill>
                  <a:srgbClr val="FF0000"/>
                </a:solidFill>
                <a:latin typeface="Arial" panose="020B0604020202020204" pitchFamily="34" charset="0"/>
                <a:cs typeface="Arial" panose="020B0604020202020204" pitchFamily="34" charset="0"/>
              </a:rPr>
              <a:t> wind* </a:t>
            </a:r>
          </a:p>
          <a:p>
            <a:pPr>
              <a:defRPr/>
            </a:pPr>
            <a:endParaRPr lang="nl-BE" dirty="0"/>
          </a:p>
        </p:txBody>
      </p:sp>
    </p:spTree>
    <p:extLst>
      <p:ext uri="{BB962C8B-B14F-4D97-AF65-F5344CB8AC3E}">
        <p14:creationId xmlns:p14="http://schemas.microsoft.com/office/powerpoint/2010/main" val="15070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4"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err="1" smtClean="0">
                <a:latin typeface="AR JULIAN" panose="02000000000000000000" pitchFamily="2" charset="0"/>
              </a:rPr>
              <a:t>Fauel</a:t>
            </a:r>
            <a:r>
              <a:rPr lang="nl-BE" sz="3600" dirty="0" smtClean="0">
                <a:latin typeface="AR JULIAN" panose="02000000000000000000" pitchFamily="2" charset="0"/>
              </a:rPr>
              <a:t> of </a:t>
            </a:r>
            <a:r>
              <a:rPr lang="nl-BE" sz="3600" dirty="0" err="1" smtClean="0">
                <a:latin typeface="AR JULIAN" panose="02000000000000000000" pitchFamily="2" charset="0"/>
              </a:rPr>
              <a:t>fokwiek</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25</a:t>
            </a:fld>
            <a:endParaRPr lang="nl-BE"/>
          </a:p>
        </p:txBody>
      </p:sp>
      <p:sp>
        <p:nvSpPr>
          <p:cNvPr id="8" name="Tekstvak 1"/>
          <p:cNvSpPr txBox="1">
            <a:spLocks noChangeArrowheads="1"/>
          </p:cNvSpPr>
          <p:nvPr/>
        </p:nvSpPr>
        <p:spPr bwMode="auto">
          <a:xfrm>
            <a:off x="2296673" y="959501"/>
            <a:ext cx="96247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prstDash val="dash"/>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Windborden vervangen door een gebogen houten constructie met spleet tot voorbij de roede</a:t>
            </a:r>
          </a:p>
        </p:txBody>
      </p:sp>
      <p:sp>
        <p:nvSpPr>
          <p:cNvPr id="9" name="Tekstvak 8"/>
          <p:cNvSpPr txBox="1"/>
          <p:nvPr/>
        </p:nvSpPr>
        <p:spPr>
          <a:xfrm>
            <a:off x="2483791" y="3493009"/>
            <a:ext cx="4224337" cy="984250"/>
          </a:xfrm>
          <a:prstGeom prst="rect">
            <a:avLst/>
          </a:prstGeom>
          <a:noFill/>
        </p:spPr>
        <p:txBody>
          <a:bodyPr>
            <a:spAutoFit/>
          </a:bodyPr>
          <a:lstStyle/>
          <a:p>
            <a:pPr>
              <a:defRPr/>
            </a:pPr>
            <a:r>
              <a:rPr lang="nl-BE" sz="1600" dirty="0">
                <a:latin typeface="Arial" panose="020B0604020202020204" pitchFamily="34" charset="0"/>
                <a:cs typeface="Arial" panose="020B0604020202020204" pitchFamily="34" charset="0"/>
              </a:rPr>
              <a:t>Ontworpen door Ir. P.L. Fauel</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1935 proef met zeildoeken op ‘De Arend’ te Bergambacht</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1945 Na WO2 Fokwieken op modelmolen </a:t>
            </a:r>
          </a:p>
        </p:txBody>
      </p:sp>
      <p:sp>
        <p:nvSpPr>
          <p:cNvPr id="10" name="Tekstvak 9"/>
          <p:cNvSpPr txBox="1"/>
          <p:nvPr/>
        </p:nvSpPr>
        <p:spPr>
          <a:xfrm>
            <a:off x="7642887" y="1415576"/>
            <a:ext cx="4464000" cy="1631216"/>
          </a:xfrm>
          <a:prstGeom prst="rect">
            <a:avLst/>
          </a:prstGeom>
          <a:noFill/>
        </p:spPr>
        <p:txBody>
          <a:bodyPr wrap="square">
            <a:spAutoFit/>
          </a:bodyPr>
          <a:lstStyle/>
          <a:p>
            <a:pPr>
              <a:defRPr/>
            </a:pPr>
            <a:r>
              <a:rPr lang="nl-BE" sz="1600" dirty="0" smtClean="0">
                <a:latin typeface="Arial" panose="020B0604020202020204" pitchFamily="34" charset="0"/>
                <a:cs typeface="Arial" panose="020B0604020202020204" pitchFamily="34" charset="0"/>
              </a:rPr>
              <a:t>1. Voordeel</a:t>
            </a:r>
            <a:r>
              <a:rPr lang="nl-BE" sz="16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Loopt zeer gemakkelijk aan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Grote trekkracht door luchtstroom achter het zeil </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Door verhoogde onderdruk achter het zeil geen zeilslag*</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Roeden en hekken bereikbaar voor onderhoud en herstelling.</a:t>
            </a:r>
          </a:p>
        </p:txBody>
      </p:sp>
      <p:sp>
        <p:nvSpPr>
          <p:cNvPr id="11" name="Tekstvak 7"/>
          <p:cNvSpPr txBox="1">
            <a:spLocks noChangeArrowheads="1"/>
          </p:cNvSpPr>
          <p:nvPr/>
        </p:nvSpPr>
        <p:spPr bwMode="auto">
          <a:xfrm>
            <a:off x="7642887" y="3106544"/>
            <a:ext cx="44640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nl-BE" altLang="nl-BE" sz="1600" dirty="0"/>
              <a:t>*</a:t>
            </a:r>
            <a:r>
              <a:rPr lang="nl-BE" altLang="nl-BE" sz="1400" dirty="0">
                <a:latin typeface="Arial" panose="020B0604020202020204" pitchFamily="34" charset="0"/>
                <a:cs typeface="Arial" panose="020B0604020202020204" pitchFamily="34" charset="0"/>
              </a:rPr>
              <a:t>Juiste afstelling van fokken is nodig om evenwijdige luchtstroom achter het zeil te bekomen.</a:t>
            </a:r>
          </a:p>
        </p:txBody>
      </p:sp>
      <p:pic>
        <p:nvPicPr>
          <p:cNvPr id="12"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9510" y="1415576"/>
            <a:ext cx="489729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fbeelding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6673" y="1086360"/>
            <a:ext cx="2160000" cy="29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kstvak 1"/>
          <p:cNvSpPr txBox="1">
            <a:spLocks noChangeArrowheads="1"/>
          </p:cNvSpPr>
          <p:nvPr/>
        </p:nvSpPr>
        <p:spPr bwMode="auto">
          <a:xfrm>
            <a:off x="81198" y="4123247"/>
            <a:ext cx="2160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dirty="0">
                <a:latin typeface="Arial" panose="020B0604020202020204" pitchFamily="34" charset="0"/>
                <a:cs typeface="Arial" panose="020B0604020202020204" pitchFamily="34" charset="0"/>
              </a:rPr>
              <a:t>‘</a:t>
            </a:r>
            <a:r>
              <a:rPr lang="nl-BE" altLang="nl-BE" sz="1400" dirty="0" err="1">
                <a:latin typeface="Arial" panose="020B0604020202020204" pitchFamily="34" charset="0"/>
                <a:cs typeface="Arial" panose="020B0604020202020204" pitchFamily="34" charset="0"/>
              </a:rPr>
              <a:t>Loenderveense</a:t>
            </a:r>
            <a:r>
              <a:rPr lang="nl-BE" altLang="nl-BE" sz="1400" dirty="0">
                <a:latin typeface="Arial" panose="020B0604020202020204" pitchFamily="34" charset="0"/>
                <a:cs typeface="Arial" panose="020B0604020202020204" pitchFamily="34" charset="0"/>
              </a:rPr>
              <a:t> molen’</a:t>
            </a:r>
          </a:p>
          <a:p>
            <a:pPr algn="ctr">
              <a:lnSpc>
                <a:spcPct val="100000"/>
              </a:lnSpc>
              <a:spcBef>
                <a:spcPct val="0"/>
              </a:spcBef>
              <a:buFontTx/>
              <a:buNone/>
            </a:pPr>
            <a:r>
              <a:rPr lang="nl-BE" altLang="nl-BE" sz="1400" dirty="0">
                <a:latin typeface="Arial" panose="020B0604020202020204" pitchFamily="34" charset="0"/>
                <a:cs typeface="Arial" panose="020B0604020202020204" pitchFamily="34" charset="0"/>
              </a:rPr>
              <a:t>Loenen aan de Vecht</a:t>
            </a:r>
          </a:p>
          <a:p>
            <a:pPr algn="ctr">
              <a:lnSpc>
                <a:spcPct val="100000"/>
              </a:lnSpc>
              <a:spcBef>
                <a:spcPct val="0"/>
              </a:spcBef>
              <a:buFontTx/>
              <a:buNone/>
            </a:pPr>
            <a:r>
              <a:rPr lang="nl-BE" altLang="nl-BE" sz="1200" dirty="0">
                <a:latin typeface="Arial" panose="020B0604020202020204" pitchFamily="34" charset="0"/>
                <a:cs typeface="Arial" panose="020B0604020202020204" pitchFamily="34" charset="0"/>
              </a:rPr>
              <a:t>Foto; </a:t>
            </a:r>
          </a:p>
        </p:txBody>
      </p:sp>
      <p:sp>
        <p:nvSpPr>
          <p:cNvPr id="15" name="Tekstvak 14"/>
          <p:cNvSpPr txBox="1"/>
          <p:nvPr/>
        </p:nvSpPr>
        <p:spPr>
          <a:xfrm>
            <a:off x="7642887" y="3720333"/>
            <a:ext cx="4464000" cy="984250"/>
          </a:xfrm>
          <a:prstGeom prst="rect">
            <a:avLst/>
          </a:prstGeom>
          <a:noFill/>
        </p:spPr>
        <p:txBody>
          <a:bodyPr wrap="square">
            <a:spAutoFit/>
          </a:bodyPr>
          <a:lstStyle/>
          <a:p>
            <a:pPr>
              <a:defRPr/>
            </a:pPr>
            <a:r>
              <a:rPr lang="nl-BE" sz="1600" dirty="0" smtClean="0">
                <a:solidFill>
                  <a:srgbClr val="FF0000"/>
                </a:solidFill>
                <a:latin typeface="Arial" panose="020B0604020202020204" pitchFamily="34" charset="0"/>
                <a:cs typeface="Arial" panose="020B0604020202020204" pitchFamily="34" charset="0"/>
              </a:rPr>
              <a:t>2. Nadeel</a:t>
            </a:r>
            <a:r>
              <a:rPr lang="nl-BE" sz="1600" dirty="0">
                <a:solidFill>
                  <a:srgbClr val="FF0000"/>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Boven 50 á 60 enden reageert het gevlucht zeer sterk op windvlagen</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Belast de vang tijdens het vangen**</a:t>
            </a:r>
            <a:endParaRPr lang="nl-BE" dirty="0"/>
          </a:p>
        </p:txBody>
      </p:sp>
      <p:sp>
        <p:nvSpPr>
          <p:cNvPr id="16" name="Tekstvak 15"/>
          <p:cNvSpPr txBox="1">
            <a:spLocks noChangeArrowheads="1"/>
          </p:cNvSpPr>
          <p:nvPr/>
        </p:nvSpPr>
        <p:spPr bwMode="auto">
          <a:xfrm>
            <a:off x="7642887" y="4764335"/>
            <a:ext cx="446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solidFill>
                  <a:srgbClr val="FF0000"/>
                </a:solidFill>
              </a:rPr>
              <a:t>** </a:t>
            </a:r>
            <a:r>
              <a:rPr lang="nl-BE" altLang="nl-BE" sz="1400" dirty="0">
                <a:solidFill>
                  <a:srgbClr val="FF0000"/>
                </a:solidFill>
                <a:latin typeface="Arial" panose="020B0604020202020204" pitchFamily="34" charset="0"/>
                <a:cs typeface="Arial" panose="020B0604020202020204" pitchFamily="34" charset="0"/>
              </a:rPr>
              <a:t>Vaak voorzien van regelkleppen</a:t>
            </a:r>
          </a:p>
        </p:txBody>
      </p:sp>
      <p:sp>
        <p:nvSpPr>
          <p:cNvPr id="17" name="Tekstvak 16"/>
          <p:cNvSpPr txBox="1"/>
          <p:nvPr/>
        </p:nvSpPr>
        <p:spPr>
          <a:xfrm>
            <a:off x="2874830" y="4854250"/>
            <a:ext cx="6011862" cy="1570037"/>
          </a:xfrm>
          <a:prstGeom prst="rect">
            <a:avLst/>
          </a:prstGeom>
          <a:noFill/>
        </p:spPr>
        <p:txBody>
          <a:bodyPr>
            <a:spAutoFit/>
          </a:bodyPr>
          <a:lstStyle/>
          <a:p>
            <a:pPr>
              <a:defRPr/>
            </a:pPr>
            <a:r>
              <a:rPr lang="nl-BE" sz="1200" dirty="0">
                <a:latin typeface="Arial" panose="020B0604020202020204" pitchFamily="34" charset="0"/>
                <a:cs typeface="Arial" panose="020B0604020202020204" pitchFamily="34" charset="0"/>
              </a:rPr>
              <a:t>Controle van de fok</a:t>
            </a:r>
          </a:p>
          <a:p>
            <a:pPr marL="171450" indent="-171450">
              <a:buFont typeface="Arial" panose="020B0604020202020204" pitchFamily="34" charset="0"/>
              <a:buChar char="•"/>
              <a:defRPr/>
            </a:pPr>
            <a:r>
              <a:rPr lang="nl-BE" sz="1200" dirty="0">
                <a:latin typeface="Arial" panose="020B0604020202020204" pitchFamily="34" charset="0"/>
                <a:cs typeface="Arial" panose="020B0604020202020204" pitchFamily="34" charset="0"/>
              </a:rPr>
              <a:t>Een evenwijdige stroming achter het zeil is noodzakelijk om zeilslag te voorkomen</a:t>
            </a:r>
          </a:p>
          <a:p>
            <a:pPr marL="171450" indent="-171450">
              <a:buFont typeface="Arial" panose="020B0604020202020204" pitchFamily="34" charset="0"/>
              <a:buChar char="•"/>
              <a:defRPr/>
            </a:pPr>
            <a:r>
              <a:rPr lang="nl-BE" sz="1200" dirty="0">
                <a:latin typeface="Arial" panose="020B0604020202020204" pitchFamily="34" charset="0"/>
                <a:cs typeface="Arial" panose="020B0604020202020204" pitchFamily="34" charset="0"/>
              </a:rPr>
              <a:t>Meet de afstand tussen uiteinde van de fok en heklat (A)</a:t>
            </a:r>
          </a:p>
          <a:p>
            <a:pPr marL="171450" indent="-171450">
              <a:buFont typeface="Arial" panose="020B0604020202020204" pitchFamily="34" charset="0"/>
              <a:buChar char="•"/>
              <a:defRPr/>
            </a:pPr>
            <a:r>
              <a:rPr lang="nl-BE" sz="1200" dirty="0">
                <a:latin typeface="Arial" panose="020B0604020202020204" pitchFamily="34" charset="0"/>
                <a:cs typeface="Arial" panose="020B0604020202020204" pitchFamily="34" charset="0"/>
              </a:rPr>
              <a:t>Leg een blokje met dezelfde maat ter hoogte van de achterzoom</a:t>
            </a:r>
          </a:p>
          <a:p>
            <a:pPr marL="171450" indent="-171450">
              <a:buFont typeface="Arial" panose="020B0604020202020204" pitchFamily="34" charset="0"/>
              <a:buChar char="•"/>
              <a:defRPr/>
            </a:pPr>
            <a:r>
              <a:rPr lang="nl-BE" sz="1200" dirty="0">
                <a:latin typeface="Arial" panose="020B0604020202020204" pitchFamily="34" charset="0"/>
                <a:cs typeface="Arial" panose="020B0604020202020204" pitchFamily="34" charset="0"/>
              </a:rPr>
              <a:t>Leg een rij op de fok en het maatblokje.</a:t>
            </a:r>
          </a:p>
          <a:p>
            <a:pPr marL="171450" indent="-171450">
              <a:buFont typeface="Arial" panose="020B0604020202020204" pitchFamily="34" charset="0"/>
              <a:buChar char="•"/>
              <a:defRPr/>
            </a:pPr>
            <a:r>
              <a:rPr lang="nl-BE" sz="1200" dirty="0">
                <a:latin typeface="Arial" panose="020B0604020202020204" pitchFamily="34" charset="0"/>
                <a:cs typeface="Arial" panose="020B0604020202020204" pitchFamily="34" charset="0"/>
              </a:rPr>
              <a:t>Als de rij de fok op het einde van de kromming raakt dan krijg je een juiste stroming</a:t>
            </a:r>
          </a:p>
          <a:p>
            <a:pPr marL="171450" indent="-171450">
              <a:buFont typeface="Arial" panose="020B0604020202020204" pitchFamily="34" charset="0"/>
              <a:buChar char="•"/>
              <a:defRPr/>
            </a:pPr>
            <a:r>
              <a:rPr lang="nl-BE" sz="1200" dirty="0">
                <a:latin typeface="Arial" panose="020B0604020202020204" pitchFamily="34" charset="0"/>
                <a:cs typeface="Arial" panose="020B0604020202020204" pitchFamily="34" charset="0"/>
              </a:rPr>
              <a:t>Raakt de rij de fok op de kromming dan krijg je een stroming die tot zeilslag leid.</a:t>
            </a:r>
          </a:p>
          <a:p>
            <a:pPr marL="171450" indent="-171450">
              <a:buFont typeface="Arial" panose="020B0604020202020204" pitchFamily="34" charset="0"/>
              <a:buChar char="•"/>
              <a:defRPr/>
            </a:pPr>
            <a:endParaRPr lang="nl-BE" sz="1200" dirty="0">
              <a:latin typeface="Arial" panose="020B0604020202020204" pitchFamily="34" charset="0"/>
              <a:cs typeface="Arial" panose="020B0604020202020204" pitchFamily="34" charset="0"/>
            </a:endParaRPr>
          </a:p>
        </p:txBody>
      </p:sp>
      <p:pic>
        <p:nvPicPr>
          <p:cNvPr id="18" name="Afbeelding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5724" y="4831272"/>
            <a:ext cx="245427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kstvak 18"/>
          <p:cNvSpPr txBox="1">
            <a:spLocks noChangeArrowheads="1"/>
          </p:cNvSpPr>
          <p:nvPr/>
        </p:nvSpPr>
        <p:spPr bwMode="auto">
          <a:xfrm>
            <a:off x="1914187" y="4764597"/>
            <a:ext cx="5969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000" dirty="0">
                <a:latin typeface="Arial" panose="020B0604020202020204" pitchFamily="34" charset="0"/>
                <a:cs typeface="Arial" panose="020B0604020202020204" pitchFamily="34" charset="0"/>
              </a:rPr>
              <a:t>Goed</a:t>
            </a:r>
          </a:p>
        </p:txBody>
      </p:sp>
      <p:sp>
        <p:nvSpPr>
          <p:cNvPr id="20" name="Tekstvak 19"/>
          <p:cNvSpPr txBox="1">
            <a:spLocks noChangeArrowheads="1"/>
          </p:cNvSpPr>
          <p:nvPr/>
        </p:nvSpPr>
        <p:spPr bwMode="auto">
          <a:xfrm>
            <a:off x="1906249" y="5551997"/>
            <a:ext cx="6048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000">
                <a:solidFill>
                  <a:srgbClr val="FF0000"/>
                </a:solidFill>
                <a:latin typeface="Arial" panose="020B0604020202020204" pitchFamily="34" charset="0"/>
                <a:cs typeface="Arial" panose="020B0604020202020204" pitchFamily="34" charset="0"/>
              </a:rPr>
              <a:t>Fout !!!</a:t>
            </a:r>
          </a:p>
        </p:txBody>
      </p:sp>
    </p:spTree>
    <p:extLst>
      <p:ext uri="{BB962C8B-B14F-4D97-AF65-F5344CB8AC3E}">
        <p14:creationId xmlns:p14="http://schemas.microsoft.com/office/powerpoint/2010/main" val="306911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5" grpId="0"/>
      <p:bldP spid="16" grpId="0"/>
      <p:bldP spid="17" grpId="0"/>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err="1" smtClean="0">
                <a:latin typeface="AR JULIAN" panose="02000000000000000000" pitchFamily="2" charset="0"/>
              </a:rPr>
              <a:t>Bilau</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26</a:t>
            </a:fld>
            <a:endParaRPr lang="nl-BE"/>
          </a:p>
        </p:txBody>
      </p:sp>
      <p:pic>
        <p:nvPicPr>
          <p:cNvPr id="8" name="Afbeelding 1"/>
          <p:cNvPicPr>
            <a:picLocks noChangeAspect="1"/>
          </p:cNvPicPr>
          <p:nvPr/>
        </p:nvPicPr>
        <p:blipFill>
          <a:blip r:embed="rId3">
            <a:extLst>
              <a:ext uri="{28A0092B-C50C-407E-A947-70E740481C1C}">
                <a14:useLocalDpi xmlns:a14="http://schemas.microsoft.com/office/drawing/2010/main" val="0"/>
              </a:ext>
            </a:extLst>
          </a:blip>
          <a:srcRect l="9821" r="22121"/>
          <a:stretch>
            <a:fillRect/>
          </a:stretch>
        </p:blipFill>
        <p:spPr bwMode="auto">
          <a:xfrm>
            <a:off x="354830" y="1252574"/>
            <a:ext cx="2520000" cy="297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5"/>
          <p:cNvPicPr>
            <a:picLocks noChangeAspect="1"/>
          </p:cNvPicPr>
          <p:nvPr/>
        </p:nvPicPr>
        <p:blipFill>
          <a:blip r:embed="rId4">
            <a:extLst>
              <a:ext uri="{28A0092B-C50C-407E-A947-70E740481C1C}">
                <a14:useLocalDpi xmlns:a14="http://schemas.microsoft.com/office/drawing/2010/main" val="0"/>
              </a:ext>
            </a:extLst>
          </a:blip>
          <a:srcRect t="16656" r="11859" b="34113"/>
          <a:stretch>
            <a:fillRect/>
          </a:stretch>
        </p:blipFill>
        <p:spPr bwMode="auto">
          <a:xfrm>
            <a:off x="3102514" y="1252574"/>
            <a:ext cx="657186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vak 6"/>
          <p:cNvSpPr txBox="1">
            <a:spLocks noChangeArrowheads="1"/>
          </p:cNvSpPr>
          <p:nvPr/>
        </p:nvSpPr>
        <p:spPr bwMode="auto">
          <a:xfrm>
            <a:off x="2718740" y="834030"/>
            <a:ext cx="92004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prstDash val="dash"/>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Roede bekleed met plaatijzer, het hekwerk vervangen door verticale gestroomlijnde klep</a:t>
            </a:r>
          </a:p>
        </p:txBody>
      </p:sp>
      <p:sp>
        <p:nvSpPr>
          <p:cNvPr id="11" name="Tekstvak 7"/>
          <p:cNvSpPr txBox="1">
            <a:spLocks noChangeArrowheads="1"/>
          </p:cNvSpPr>
          <p:nvPr/>
        </p:nvSpPr>
        <p:spPr bwMode="auto">
          <a:xfrm>
            <a:off x="3102514" y="3195405"/>
            <a:ext cx="60544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Ontworpen in 1930 door Duitser Kurt </a:t>
            </a:r>
            <a:r>
              <a:rPr lang="nl-BE" altLang="nl-BE" sz="1600" dirty="0" err="1">
                <a:latin typeface="Arial" panose="020B0604020202020204" pitchFamily="34" charset="0"/>
                <a:cs typeface="Arial" panose="020B0604020202020204" pitchFamily="34" charset="0"/>
              </a:rPr>
              <a:t>Bilaue</a:t>
            </a:r>
            <a:endParaRPr lang="nl-BE" altLang="nl-BE" sz="1600" dirty="0">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Slechts 14 molens in </a:t>
            </a:r>
            <a:r>
              <a:rPr lang="nl-BE" altLang="nl-BE" sz="1600" dirty="0" smtClean="0">
                <a:latin typeface="Arial" panose="020B0604020202020204" pitchFamily="34" charset="0"/>
                <a:cs typeface="Arial" panose="020B0604020202020204" pitchFamily="34" charset="0"/>
              </a:rPr>
              <a:t>Nederland, Nu </a:t>
            </a:r>
            <a:r>
              <a:rPr lang="nl-BE" altLang="nl-BE" sz="1600" dirty="0">
                <a:latin typeface="Arial" panose="020B0604020202020204" pitchFamily="34" charset="0"/>
                <a:cs typeface="Arial" panose="020B0604020202020204" pitchFamily="34" charset="0"/>
              </a:rPr>
              <a:t>nog 2</a:t>
            </a:r>
          </a:p>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Is </a:t>
            </a:r>
            <a:r>
              <a:rPr lang="nl-BE" altLang="nl-BE" sz="1600" dirty="0" smtClean="0">
                <a:latin typeface="Arial" panose="020B0604020202020204" pitchFamily="34" charset="0"/>
                <a:cs typeface="Arial" panose="020B0604020202020204" pitchFamily="34" charset="0"/>
              </a:rPr>
              <a:t>verbetering van zowel rendement </a:t>
            </a:r>
            <a:r>
              <a:rPr lang="nl-BE" altLang="nl-BE" sz="1600" dirty="0">
                <a:latin typeface="Arial" panose="020B0604020202020204" pitchFamily="34" charset="0"/>
                <a:cs typeface="Arial" panose="020B0604020202020204" pitchFamily="34" charset="0"/>
              </a:rPr>
              <a:t>als gemak van bediening</a:t>
            </a:r>
            <a:r>
              <a:rPr lang="nl-BE" altLang="nl-BE" sz="1400" dirty="0">
                <a:latin typeface="Arial" panose="020B0604020202020204" pitchFamily="34" charset="0"/>
                <a:cs typeface="Arial" panose="020B0604020202020204" pitchFamily="34" charset="0"/>
              </a:rPr>
              <a:t> </a:t>
            </a:r>
          </a:p>
        </p:txBody>
      </p:sp>
      <p:sp>
        <p:nvSpPr>
          <p:cNvPr id="12" name="Tekstvak 8"/>
          <p:cNvSpPr txBox="1">
            <a:spLocks noChangeArrowheads="1"/>
          </p:cNvSpPr>
          <p:nvPr/>
        </p:nvSpPr>
        <p:spPr bwMode="auto">
          <a:xfrm>
            <a:off x="338177" y="4183929"/>
            <a:ext cx="250176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dirty="0">
                <a:latin typeface="Arial" panose="020B0604020202020204" pitchFamily="34" charset="0"/>
                <a:cs typeface="Arial" panose="020B0604020202020204" pitchFamily="34" charset="0"/>
              </a:rPr>
              <a:t>‘</a:t>
            </a:r>
            <a:r>
              <a:rPr lang="nl-BE" altLang="nl-BE" sz="1200" dirty="0">
                <a:latin typeface="Arial" panose="020B0604020202020204" pitchFamily="34" charset="0"/>
                <a:cs typeface="Arial" panose="020B0604020202020204" pitchFamily="34" charset="0"/>
              </a:rPr>
              <a:t>De Hoop’</a:t>
            </a:r>
          </a:p>
          <a:p>
            <a:pPr algn="ctr">
              <a:lnSpc>
                <a:spcPct val="100000"/>
              </a:lnSpc>
              <a:spcBef>
                <a:spcPct val="0"/>
              </a:spcBef>
              <a:buFontTx/>
              <a:buNone/>
            </a:pPr>
            <a:r>
              <a:rPr lang="nl-BE" altLang="nl-BE" sz="1200" dirty="0">
                <a:latin typeface="Arial" panose="020B0604020202020204" pitchFamily="34" charset="0"/>
                <a:cs typeface="Arial" panose="020B0604020202020204" pitchFamily="34" charset="0"/>
              </a:rPr>
              <a:t>Norg</a:t>
            </a:r>
          </a:p>
        </p:txBody>
      </p:sp>
      <p:sp>
        <p:nvSpPr>
          <p:cNvPr id="13" name="Tekstvak 12"/>
          <p:cNvSpPr txBox="1"/>
          <p:nvPr/>
        </p:nvSpPr>
        <p:spPr>
          <a:xfrm>
            <a:off x="2109829" y="4778132"/>
            <a:ext cx="3600000" cy="1200150"/>
          </a:xfrm>
          <a:prstGeom prst="rect">
            <a:avLst/>
          </a:prstGeom>
          <a:noFill/>
        </p:spPr>
        <p:txBody>
          <a:bodyPr>
            <a:spAutoFit/>
          </a:bodyPr>
          <a:lstStyle/>
          <a:p>
            <a:pPr>
              <a:defRPr/>
            </a:pPr>
            <a:r>
              <a:rPr lang="nl-BE" sz="1600" dirty="0" smtClean="0">
                <a:latin typeface="Arial" panose="020B0604020202020204" pitchFamily="34" charset="0"/>
                <a:cs typeface="Arial" panose="020B0604020202020204" pitchFamily="34" charset="0"/>
              </a:rPr>
              <a:t>1. Voordeel</a:t>
            </a:r>
            <a:r>
              <a:rPr lang="nl-BE" sz="16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Gevlucht loopt snel aan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Heeft grote trekkracht</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Regelen achter de molen met de hand of gewichten </a:t>
            </a:r>
          </a:p>
        </p:txBody>
      </p:sp>
      <p:sp>
        <p:nvSpPr>
          <p:cNvPr id="14" name="Tekstvak 13"/>
          <p:cNvSpPr txBox="1"/>
          <p:nvPr/>
        </p:nvSpPr>
        <p:spPr>
          <a:xfrm>
            <a:off x="5781829" y="4562232"/>
            <a:ext cx="3564000" cy="1416050"/>
          </a:xfrm>
          <a:prstGeom prst="rect">
            <a:avLst/>
          </a:prstGeom>
          <a:noFill/>
        </p:spPr>
        <p:txBody>
          <a:bodyPr>
            <a:spAutoFit/>
          </a:bodyPr>
          <a:lstStyle/>
          <a:p>
            <a:pPr>
              <a:defRPr/>
            </a:pPr>
            <a:r>
              <a:rPr lang="nl-BE" sz="1600" dirty="0" smtClean="0">
                <a:solidFill>
                  <a:srgbClr val="FF0000"/>
                </a:solidFill>
                <a:latin typeface="Arial" panose="020B0604020202020204" pitchFamily="34" charset="0"/>
                <a:cs typeface="Arial" panose="020B0604020202020204" pitchFamily="34" charset="0"/>
              </a:rPr>
              <a:t>2. Nadeel</a:t>
            </a:r>
            <a:r>
              <a:rPr lang="nl-BE" sz="1600" dirty="0">
                <a:solidFill>
                  <a:srgbClr val="FF0000"/>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Zware en dure constructie </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Veel onderhoud</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Vaak roede breuk (oude) door grote krachten tijdens het vangen</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Bij stilstand niet stormveilig </a:t>
            </a:r>
            <a:endParaRPr lang="nl-BE" dirty="0"/>
          </a:p>
        </p:txBody>
      </p:sp>
      <p:pic>
        <p:nvPicPr>
          <p:cNvPr id="15" name="Picture 14" descr="Afbeeldingsresultaten voor de blazek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2063" y="1252574"/>
            <a:ext cx="191452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kstvak 15"/>
          <p:cNvSpPr txBox="1">
            <a:spLocks noChangeArrowheads="1"/>
          </p:cNvSpPr>
          <p:nvPr/>
        </p:nvSpPr>
        <p:spPr bwMode="auto">
          <a:xfrm>
            <a:off x="8562566" y="3919305"/>
            <a:ext cx="356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dirty="0">
                <a:latin typeface="Arial" panose="020B0604020202020204" pitchFamily="34" charset="0"/>
                <a:cs typeface="Arial" panose="020B0604020202020204" pitchFamily="34" charset="0"/>
              </a:rPr>
              <a:t>“De </a:t>
            </a:r>
            <a:r>
              <a:rPr lang="nl-BE" altLang="nl-BE" sz="1200" dirty="0" err="1">
                <a:latin typeface="Arial" panose="020B0604020202020204" pitchFamily="34" charset="0"/>
                <a:cs typeface="Arial" panose="020B0604020202020204" pitchFamily="34" charset="0"/>
              </a:rPr>
              <a:t>Blazekop</a:t>
            </a:r>
            <a:r>
              <a:rPr lang="nl-BE" altLang="nl-BE" sz="1200" dirty="0">
                <a:latin typeface="Arial" panose="020B0604020202020204" pitchFamily="34" charset="0"/>
                <a:cs typeface="Arial" panose="020B0604020202020204" pitchFamily="34" charset="0"/>
              </a:rPr>
              <a:t>” </a:t>
            </a:r>
            <a:r>
              <a:rPr lang="nl-BE" altLang="nl-BE" sz="1200" dirty="0" err="1">
                <a:latin typeface="Arial" panose="020B0604020202020204" pitchFamily="34" charset="0"/>
                <a:cs typeface="Arial" panose="020B0604020202020204" pitchFamily="34" charset="0"/>
              </a:rPr>
              <a:t>Overzande</a:t>
            </a:r>
            <a:r>
              <a:rPr lang="nl-BE" altLang="nl-BE" sz="1200" dirty="0">
                <a:latin typeface="Arial" panose="020B0604020202020204" pitchFamily="34" charset="0"/>
                <a:cs typeface="Arial" panose="020B0604020202020204" pitchFamily="34" charset="0"/>
              </a:rPr>
              <a:t> </a:t>
            </a:r>
          </a:p>
          <a:p>
            <a:pPr marL="171450" indent="-171450">
              <a:lnSpc>
                <a:spcPct val="100000"/>
              </a:lnSpc>
              <a:spcBef>
                <a:spcPct val="0"/>
              </a:spcBef>
            </a:pPr>
            <a:r>
              <a:rPr lang="nl-BE" altLang="nl-BE" sz="1200" dirty="0">
                <a:latin typeface="Arial" panose="020B0604020202020204" pitchFamily="34" charset="0"/>
                <a:cs typeface="Arial" panose="020B0604020202020204" pitchFamily="34" charset="0"/>
              </a:rPr>
              <a:t>Eerste molen in Nederland met </a:t>
            </a:r>
            <a:r>
              <a:rPr lang="nl-BE" altLang="nl-BE" sz="1200" dirty="0" err="1">
                <a:latin typeface="Arial" panose="020B0604020202020204" pitchFamily="34" charset="0"/>
                <a:cs typeface="Arial" panose="020B0604020202020204" pitchFamily="34" charset="0"/>
              </a:rPr>
              <a:t>Bilau</a:t>
            </a:r>
            <a:r>
              <a:rPr lang="nl-BE" altLang="nl-BE" sz="1200" dirty="0">
                <a:latin typeface="Arial" panose="020B0604020202020204" pitchFamily="34" charset="0"/>
                <a:cs typeface="Arial" panose="020B0604020202020204" pitchFamily="34" charset="0"/>
              </a:rPr>
              <a:t> in 1935. </a:t>
            </a:r>
            <a:endParaRPr lang="nl-BE" altLang="nl-BE" sz="1200" dirty="0" smtClean="0">
              <a:latin typeface="Arial" panose="020B0604020202020204" pitchFamily="34" charset="0"/>
              <a:cs typeface="Arial" panose="020B0604020202020204" pitchFamily="34" charset="0"/>
            </a:endParaRPr>
          </a:p>
          <a:p>
            <a:pPr marL="171450" indent="-171450">
              <a:lnSpc>
                <a:spcPct val="100000"/>
              </a:lnSpc>
              <a:spcBef>
                <a:spcPct val="0"/>
              </a:spcBef>
            </a:pPr>
            <a:r>
              <a:rPr lang="nl-BE" altLang="nl-BE" sz="1200" dirty="0" smtClean="0">
                <a:latin typeface="Arial" panose="020B0604020202020204" pitchFamily="34" charset="0"/>
                <a:cs typeface="Arial" panose="020B0604020202020204" pitchFamily="34" charset="0"/>
              </a:rPr>
              <a:t>In </a:t>
            </a:r>
            <a:r>
              <a:rPr lang="nl-BE" altLang="nl-BE" sz="1200" dirty="0">
                <a:latin typeface="Arial" panose="020B0604020202020204" pitchFamily="34" charset="0"/>
                <a:cs typeface="Arial" panose="020B0604020202020204" pitchFamily="34" charset="0"/>
              </a:rPr>
              <a:t>1942 verwijderd na twee roedebreuken </a:t>
            </a:r>
            <a:endParaRPr lang="nl-BE" altLang="nl-BE" sz="1200" dirty="0" smtClean="0">
              <a:latin typeface="Arial" panose="020B0604020202020204" pitchFamily="34" charset="0"/>
              <a:cs typeface="Arial" panose="020B0604020202020204" pitchFamily="34" charset="0"/>
            </a:endParaRPr>
          </a:p>
          <a:p>
            <a:pPr marL="171450" indent="-171450">
              <a:lnSpc>
                <a:spcPct val="100000"/>
              </a:lnSpc>
              <a:spcBef>
                <a:spcPct val="0"/>
              </a:spcBef>
            </a:pPr>
            <a:r>
              <a:rPr lang="nl-BE" altLang="nl-BE" sz="1200" dirty="0" smtClean="0">
                <a:latin typeface="Arial" panose="020B0604020202020204" pitchFamily="34" charset="0"/>
                <a:cs typeface="Arial" panose="020B0604020202020204" pitchFamily="34" charset="0"/>
              </a:rPr>
              <a:t>Na </a:t>
            </a:r>
            <a:r>
              <a:rPr lang="nl-BE" altLang="nl-BE" sz="1200" dirty="0">
                <a:latin typeface="Arial" panose="020B0604020202020204" pitchFamily="34" charset="0"/>
                <a:cs typeface="Arial" panose="020B0604020202020204" pitchFamily="34" charset="0"/>
              </a:rPr>
              <a:t>restauratie in 2011 terug op de </a:t>
            </a:r>
            <a:r>
              <a:rPr lang="nl-BE" altLang="nl-BE" sz="1200" dirty="0" err="1">
                <a:latin typeface="Arial" panose="020B0604020202020204" pitchFamily="34" charset="0"/>
                <a:cs typeface="Arial" panose="020B0604020202020204" pitchFamily="34" charset="0"/>
              </a:rPr>
              <a:t>binnenroede</a:t>
            </a:r>
            <a:endParaRPr lang="nl-BE" altLang="nl-B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492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13" grpId="0" autoUpdateAnimBg="0"/>
      <p:bldP spid="14" grpId="0" autoUpdateAnimBg="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Remkleppen</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27</a:t>
            </a:fld>
            <a:endParaRPr lang="nl-BE"/>
          </a:p>
        </p:txBody>
      </p:sp>
      <p:pic>
        <p:nvPicPr>
          <p:cNvPr id="8" name="Picture 8" descr="Uitgeklapte remklep op molen De Kro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5150" y="1243522"/>
            <a:ext cx="273685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De bronafbeelding bekijken"/>
          <p:cNvPicPr>
            <a:picLocks noChangeAspect="1" noChangeArrowheads="1"/>
          </p:cNvPicPr>
          <p:nvPr/>
        </p:nvPicPr>
        <p:blipFill>
          <a:blip r:embed="rId4">
            <a:extLst>
              <a:ext uri="{28A0092B-C50C-407E-A947-70E740481C1C}">
                <a14:useLocalDpi xmlns:a14="http://schemas.microsoft.com/office/drawing/2010/main" val="0"/>
              </a:ext>
            </a:extLst>
          </a:blip>
          <a:srcRect l="28300" t="1094" b="-1094"/>
          <a:stretch>
            <a:fillRect/>
          </a:stretch>
        </p:blipFill>
        <p:spPr bwMode="auto">
          <a:xfrm>
            <a:off x="7957241" y="1721453"/>
            <a:ext cx="135890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De bronafbeelding bekijk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243530"/>
            <a:ext cx="2664000" cy="296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vak 1"/>
          <p:cNvSpPr txBox="1">
            <a:spLocks noChangeArrowheads="1"/>
          </p:cNvSpPr>
          <p:nvPr/>
        </p:nvSpPr>
        <p:spPr bwMode="auto">
          <a:xfrm>
            <a:off x="394200" y="4257005"/>
            <a:ext cx="2412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latin typeface="Arial" panose="020B0604020202020204" pitchFamily="34" charset="0"/>
                <a:cs typeface="Arial" panose="020B0604020202020204" pitchFamily="34" charset="0"/>
              </a:rPr>
              <a:t> </a:t>
            </a:r>
            <a:r>
              <a:rPr lang="nl-BE" altLang="nl-BE" sz="1400" dirty="0">
                <a:latin typeface="Arial" panose="020B0604020202020204" pitchFamily="34" charset="0"/>
                <a:cs typeface="Arial" panose="020B0604020202020204" pitchFamily="34" charset="0"/>
              </a:rPr>
              <a:t>Molen ‘De Kroon’ </a:t>
            </a:r>
            <a:r>
              <a:rPr lang="nl-BE" altLang="nl-BE" sz="1400" dirty="0" err="1">
                <a:latin typeface="Arial" panose="020B0604020202020204" pitchFamily="34" charset="0"/>
                <a:cs typeface="Arial" panose="020B0604020202020204" pitchFamily="34" charset="0"/>
              </a:rPr>
              <a:t>Arhnem</a:t>
            </a:r>
            <a:endParaRPr lang="nl-BE" altLang="nl-BE" sz="1400" dirty="0">
              <a:latin typeface="Arial" panose="020B0604020202020204" pitchFamily="34" charset="0"/>
              <a:cs typeface="Arial" panose="020B0604020202020204" pitchFamily="34" charset="0"/>
            </a:endParaRPr>
          </a:p>
          <a:p>
            <a:pPr algn="ctr">
              <a:lnSpc>
                <a:spcPct val="100000"/>
              </a:lnSpc>
              <a:spcBef>
                <a:spcPct val="0"/>
              </a:spcBef>
              <a:buFontTx/>
              <a:buNone/>
            </a:pPr>
            <a:r>
              <a:rPr lang="nl-BE" altLang="nl-BE" sz="1400" dirty="0" err="1">
                <a:latin typeface="Arial" panose="020B0604020202020204" pitchFamily="34" charset="0"/>
                <a:cs typeface="Arial" panose="020B0604020202020204" pitchFamily="34" charset="0"/>
              </a:rPr>
              <a:t>Fokwiek</a:t>
            </a:r>
            <a:r>
              <a:rPr lang="nl-BE" altLang="nl-BE" sz="1400" dirty="0">
                <a:latin typeface="Arial" panose="020B0604020202020204" pitchFamily="34" charset="0"/>
                <a:cs typeface="Arial" panose="020B0604020202020204" pitchFamily="34" charset="0"/>
              </a:rPr>
              <a:t> met remkleppen </a:t>
            </a:r>
            <a:r>
              <a:rPr lang="nl-BE" altLang="nl-BE" sz="1200" dirty="0">
                <a:latin typeface="Arial" panose="020B0604020202020204" pitchFamily="34" charset="0"/>
                <a:cs typeface="Arial" panose="020B0604020202020204" pitchFamily="34" charset="0"/>
              </a:rPr>
              <a:t>Commons.wikimedia.org</a:t>
            </a:r>
          </a:p>
        </p:txBody>
      </p:sp>
      <p:sp>
        <p:nvSpPr>
          <p:cNvPr id="12" name="Tekstvak 5"/>
          <p:cNvSpPr txBox="1">
            <a:spLocks noChangeArrowheads="1"/>
          </p:cNvSpPr>
          <p:nvPr/>
        </p:nvSpPr>
        <p:spPr bwMode="auto">
          <a:xfrm>
            <a:off x="3222359" y="4572619"/>
            <a:ext cx="584835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400" dirty="0">
                <a:latin typeface="Arial" panose="020B0604020202020204" pitchFamily="34" charset="0"/>
                <a:cs typeface="Arial" panose="020B0604020202020204" pitchFamily="34" charset="0"/>
              </a:rPr>
              <a:t>Remkleppen </a:t>
            </a:r>
            <a:r>
              <a:rPr lang="nl-BE" altLang="nl-BE" sz="1400" dirty="0">
                <a:solidFill>
                  <a:srgbClr val="FF0000"/>
                </a:solidFill>
                <a:latin typeface="Arial" panose="020B0604020202020204" pitchFamily="34" charset="0"/>
                <a:cs typeface="Arial" panose="020B0604020202020204" pitchFamily="34" charset="0"/>
              </a:rPr>
              <a:t>(1)</a:t>
            </a:r>
            <a:r>
              <a:rPr lang="nl-BE" altLang="nl-BE" sz="1400" dirty="0">
                <a:latin typeface="Arial" panose="020B0604020202020204" pitchFamily="34" charset="0"/>
                <a:cs typeface="Arial" panose="020B0604020202020204" pitchFamily="34" charset="0"/>
              </a:rPr>
              <a:t> op de top van de enden i.p.v. stormbord (</a:t>
            </a:r>
            <a:r>
              <a:rPr lang="nl-BE" altLang="nl-BE" sz="1200" dirty="0">
                <a:latin typeface="Arial" panose="020B0604020202020204" pitchFamily="34" charset="0"/>
                <a:cs typeface="Arial" panose="020B0604020202020204" pitchFamily="34" charset="0"/>
              </a:rPr>
              <a:t>steekbord</a:t>
            </a:r>
            <a:r>
              <a:rPr lang="nl-BE" altLang="nl-BE" sz="1400" dirty="0">
                <a:latin typeface="Arial" panose="020B0604020202020204" pitchFamily="34" charset="0"/>
                <a:cs typeface="Arial" panose="020B0604020202020204" pitchFamily="34" charset="0"/>
              </a:rPr>
              <a:t>)</a:t>
            </a:r>
          </a:p>
          <a:p>
            <a:pPr>
              <a:lnSpc>
                <a:spcPct val="100000"/>
              </a:lnSpc>
              <a:spcBef>
                <a:spcPct val="0"/>
              </a:spcBef>
            </a:pPr>
            <a:r>
              <a:rPr lang="nl-BE" altLang="nl-BE" sz="1400" dirty="0">
                <a:latin typeface="Arial" panose="020B0604020202020204" pitchFamily="34" charset="0"/>
                <a:cs typeface="Arial" panose="020B0604020202020204" pitchFamily="34" charset="0"/>
              </a:rPr>
              <a:t>Handmatig regelbaar achter de molen, met ketting en zwichtboom </a:t>
            </a:r>
            <a:r>
              <a:rPr lang="nl-BE" altLang="nl-BE" sz="1400" dirty="0">
                <a:solidFill>
                  <a:srgbClr val="FF0000"/>
                </a:solidFill>
                <a:latin typeface="Arial" panose="020B0604020202020204" pitchFamily="34" charset="0"/>
                <a:cs typeface="Arial" panose="020B0604020202020204" pitchFamily="34" charset="0"/>
              </a:rPr>
              <a:t>(2)</a:t>
            </a:r>
            <a:r>
              <a:rPr lang="nl-BE" altLang="nl-BE" sz="1400" dirty="0">
                <a:latin typeface="Arial" panose="020B0604020202020204" pitchFamily="34" charset="0"/>
                <a:cs typeface="Arial" panose="020B0604020202020204" pitchFamily="34" charset="0"/>
              </a:rPr>
              <a:t> kan tijdens het draaien.</a:t>
            </a:r>
          </a:p>
          <a:p>
            <a:pPr>
              <a:lnSpc>
                <a:spcPct val="100000"/>
              </a:lnSpc>
              <a:spcBef>
                <a:spcPct val="0"/>
              </a:spcBef>
            </a:pPr>
            <a:r>
              <a:rPr lang="nl-BE" altLang="nl-BE" sz="1400" dirty="0">
                <a:latin typeface="Arial" panose="020B0604020202020204" pitchFamily="34" charset="0"/>
                <a:cs typeface="Arial" panose="020B0604020202020204" pitchFamily="34" charset="0"/>
              </a:rPr>
              <a:t>Met gewicht (regelklep) of handmatig vastzetten </a:t>
            </a:r>
          </a:p>
          <a:p>
            <a:pPr>
              <a:lnSpc>
                <a:spcPct val="100000"/>
              </a:lnSpc>
              <a:spcBef>
                <a:spcPct val="0"/>
              </a:spcBef>
            </a:pPr>
            <a:r>
              <a:rPr lang="nl-BE" altLang="nl-BE" sz="1400" dirty="0">
                <a:latin typeface="Arial" panose="020B0604020202020204" pitchFamily="34" charset="0"/>
                <a:cs typeface="Arial" panose="020B0604020202020204" pitchFamily="34" charset="0"/>
              </a:rPr>
              <a:t>Bediening via trekstang </a:t>
            </a:r>
            <a:r>
              <a:rPr lang="nl-BE" altLang="nl-BE" sz="1400" dirty="0">
                <a:solidFill>
                  <a:srgbClr val="FF0000"/>
                </a:solidFill>
                <a:latin typeface="Arial" panose="020B0604020202020204" pitchFamily="34" charset="0"/>
                <a:cs typeface="Arial" panose="020B0604020202020204" pitchFamily="34" charset="0"/>
              </a:rPr>
              <a:t>(3)</a:t>
            </a:r>
            <a:r>
              <a:rPr lang="nl-BE" altLang="nl-BE" sz="1400" dirty="0">
                <a:latin typeface="Arial" panose="020B0604020202020204" pitchFamily="34" charset="0"/>
                <a:cs typeface="Arial" panose="020B0604020202020204" pitchFamily="34" charset="0"/>
              </a:rPr>
              <a:t> door een doorboorde as en spin </a:t>
            </a:r>
            <a:r>
              <a:rPr lang="nl-BE" altLang="nl-BE" sz="1400" dirty="0">
                <a:solidFill>
                  <a:srgbClr val="FF0000"/>
                </a:solidFill>
                <a:latin typeface="Arial" panose="020B0604020202020204" pitchFamily="34" charset="0"/>
                <a:cs typeface="Arial" panose="020B0604020202020204" pitchFamily="34" charset="0"/>
              </a:rPr>
              <a:t>(4)</a:t>
            </a:r>
            <a:endParaRPr lang="nl-BE" altLang="nl-BE" sz="1400" dirty="0">
              <a:latin typeface="Arial" panose="020B0604020202020204" pitchFamily="34" charset="0"/>
              <a:cs typeface="Arial" panose="020B0604020202020204" pitchFamily="34" charset="0"/>
            </a:endParaRPr>
          </a:p>
          <a:p>
            <a:pPr>
              <a:lnSpc>
                <a:spcPct val="100000"/>
              </a:lnSpc>
              <a:spcBef>
                <a:spcPct val="0"/>
              </a:spcBef>
            </a:pPr>
            <a:r>
              <a:rPr lang="nl-BE" altLang="nl-BE" sz="1400" dirty="0">
                <a:latin typeface="Arial" panose="020B0604020202020204" pitchFamily="34" charset="0"/>
                <a:cs typeface="Arial" panose="020B0604020202020204" pitchFamily="34" charset="0"/>
              </a:rPr>
              <a:t>Vang lichten klep toe, vangen klep </a:t>
            </a:r>
            <a:r>
              <a:rPr lang="nl-BE" altLang="nl-BE" sz="1400" dirty="0" smtClean="0">
                <a:latin typeface="Arial" panose="020B0604020202020204" pitchFamily="34" charset="0"/>
                <a:cs typeface="Arial" panose="020B0604020202020204" pitchFamily="34" charset="0"/>
              </a:rPr>
              <a:t>open</a:t>
            </a:r>
          </a:p>
          <a:p>
            <a:pPr>
              <a:lnSpc>
                <a:spcPct val="100000"/>
              </a:lnSpc>
              <a:spcBef>
                <a:spcPct val="0"/>
              </a:spcBef>
            </a:pPr>
            <a:r>
              <a:rPr lang="nl-BE" altLang="nl-BE" sz="1400" dirty="0">
                <a:latin typeface="Arial" panose="020B0604020202020204" pitchFamily="34" charset="0"/>
                <a:cs typeface="Arial" panose="020B0604020202020204" pitchFamily="34" charset="0"/>
              </a:rPr>
              <a:t>Op sommige molens met </a:t>
            </a:r>
            <a:r>
              <a:rPr lang="nl-BE" altLang="nl-BE" sz="1400" dirty="0" err="1">
                <a:latin typeface="Arial" panose="020B0604020202020204" pitchFamily="34" charset="0"/>
                <a:cs typeface="Arial" panose="020B0604020202020204" pitchFamily="34" charset="0"/>
              </a:rPr>
              <a:t>zelfzwichting</a:t>
            </a:r>
            <a:r>
              <a:rPr lang="nl-BE" altLang="nl-BE" sz="1400" dirty="0">
                <a:latin typeface="Arial" panose="020B0604020202020204" pitchFamily="34" charset="0"/>
                <a:cs typeface="Arial" panose="020B0604020202020204" pitchFamily="34" charset="0"/>
              </a:rPr>
              <a:t> staan de onderste drie zwichtkleppen verticaal en fungeren als </a:t>
            </a:r>
            <a:r>
              <a:rPr lang="nl-BE" altLang="nl-BE" sz="1400" dirty="0" smtClean="0">
                <a:latin typeface="Arial" panose="020B0604020202020204" pitchFamily="34" charset="0"/>
                <a:cs typeface="Arial" panose="020B0604020202020204" pitchFamily="34" charset="0"/>
              </a:rPr>
              <a:t>remkleppen</a:t>
            </a:r>
            <a:endParaRPr lang="nl-BE" altLang="nl-BE" sz="1400" dirty="0">
              <a:latin typeface="Arial" panose="020B0604020202020204" pitchFamily="34" charset="0"/>
              <a:cs typeface="Arial" panose="020B0604020202020204" pitchFamily="34" charset="0"/>
            </a:endParaRPr>
          </a:p>
        </p:txBody>
      </p:sp>
      <p:sp>
        <p:nvSpPr>
          <p:cNvPr id="13" name="Tekstvak 12"/>
          <p:cNvSpPr txBox="1">
            <a:spLocks noChangeArrowheads="1"/>
          </p:cNvSpPr>
          <p:nvPr/>
        </p:nvSpPr>
        <p:spPr bwMode="auto">
          <a:xfrm>
            <a:off x="7963591" y="3839178"/>
            <a:ext cx="133985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a:latin typeface="Arial" panose="020B0604020202020204" pitchFamily="34" charset="0"/>
                <a:cs typeface="Arial" panose="020B0604020202020204" pitchFamily="34" charset="0"/>
              </a:rPr>
              <a:t>De spin</a:t>
            </a:r>
          </a:p>
          <a:p>
            <a:pPr algn="ctr">
              <a:lnSpc>
                <a:spcPct val="100000"/>
              </a:lnSpc>
              <a:spcBef>
                <a:spcPct val="0"/>
              </a:spcBef>
              <a:buFontTx/>
              <a:buNone/>
            </a:pPr>
            <a:r>
              <a:rPr lang="nl-BE" altLang="nl-BE" sz="1000">
                <a:latin typeface="Arial" panose="020B0604020202020204" pitchFamily="34" charset="0"/>
                <a:cs typeface="Arial" panose="020B0604020202020204" pitchFamily="34" charset="0"/>
              </a:rPr>
              <a:t>Foto: Rasbak</a:t>
            </a:r>
          </a:p>
        </p:txBody>
      </p:sp>
      <p:sp>
        <p:nvSpPr>
          <p:cNvPr id="14" name="Tekstvak 13"/>
          <p:cNvSpPr txBox="1">
            <a:spLocks noChangeArrowheads="1"/>
          </p:cNvSpPr>
          <p:nvPr/>
        </p:nvSpPr>
        <p:spPr bwMode="auto">
          <a:xfrm>
            <a:off x="3133622" y="3846122"/>
            <a:ext cx="18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dirty="0">
                <a:latin typeface="Arial" panose="020B0604020202020204" pitchFamily="34" charset="0"/>
                <a:cs typeface="Arial" panose="020B0604020202020204" pitchFamily="34" charset="0"/>
              </a:rPr>
              <a:t>De zwichtboom</a:t>
            </a:r>
          </a:p>
          <a:p>
            <a:pPr algn="ctr">
              <a:lnSpc>
                <a:spcPct val="100000"/>
              </a:lnSpc>
              <a:spcBef>
                <a:spcPct val="0"/>
              </a:spcBef>
              <a:buFontTx/>
              <a:buNone/>
            </a:pPr>
            <a:r>
              <a:rPr lang="nl-BE" altLang="nl-BE" sz="1000" dirty="0">
                <a:latin typeface="Arial" panose="020B0604020202020204" pitchFamily="34" charset="0"/>
                <a:cs typeface="Arial" panose="020B0604020202020204" pitchFamily="34" charset="0"/>
              </a:rPr>
              <a:t>Foto: </a:t>
            </a:r>
            <a:r>
              <a:rPr lang="nl-BE" altLang="nl-BE" sz="1000" dirty="0" err="1">
                <a:latin typeface="Arial" panose="020B0604020202020204" pitchFamily="34" charset="0"/>
                <a:cs typeface="Arial" panose="020B0604020202020204" pitchFamily="34" charset="0"/>
              </a:rPr>
              <a:t>Rasbak</a:t>
            </a:r>
            <a:endParaRPr lang="nl-BE" altLang="nl-BE" sz="1400" dirty="0">
              <a:latin typeface="Arial" panose="020B0604020202020204" pitchFamily="34" charset="0"/>
              <a:cs typeface="Arial" panose="020B0604020202020204" pitchFamily="34" charset="0"/>
            </a:endParaRPr>
          </a:p>
        </p:txBody>
      </p:sp>
      <p:pic>
        <p:nvPicPr>
          <p:cNvPr id="15" name="Afbeelding 15"/>
          <p:cNvPicPr>
            <a:picLocks noChangeAspect="1"/>
          </p:cNvPicPr>
          <p:nvPr/>
        </p:nvPicPr>
        <p:blipFill>
          <a:blip r:embed="rId6">
            <a:extLst>
              <a:ext uri="{28A0092B-C50C-407E-A947-70E740481C1C}">
                <a14:useLocalDpi xmlns:a14="http://schemas.microsoft.com/office/drawing/2010/main" val="0"/>
              </a:ext>
            </a:extLst>
          </a:blip>
          <a:srcRect r="9692"/>
          <a:stretch>
            <a:fillRect/>
          </a:stretch>
        </p:blipFill>
        <p:spPr bwMode="auto">
          <a:xfrm>
            <a:off x="3133622" y="1721453"/>
            <a:ext cx="1872000" cy="206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kstvak 16"/>
          <p:cNvSpPr txBox="1">
            <a:spLocks noChangeArrowheads="1"/>
          </p:cNvSpPr>
          <p:nvPr/>
        </p:nvSpPr>
        <p:spPr bwMode="auto">
          <a:xfrm>
            <a:off x="9455150" y="5018597"/>
            <a:ext cx="2736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a:latin typeface="Arial" panose="020B0604020202020204" pitchFamily="34" charset="0"/>
                <a:cs typeface="Arial" panose="020B0604020202020204" pitchFamily="34" charset="0"/>
              </a:rPr>
              <a:t>Fok met geopende remklep</a:t>
            </a:r>
          </a:p>
          <a:p>
            <a:pPr algn="ctr">
              <a:lnSpc>
                <a:spcPct val="100000"/>
              </a:lnSpc>
              <a:spcBef>
                <a:spcPct val="0"/>
              </a:spcBef>
              <a:buFontTx/>
              <a:buNone/>
            </a:pPr>
            <a:r>
              <a:rPr lang="nl-BE" altLang="nl-BE" sz="1000">
                <a:latin typeface="Arial" panose="020B0604020202020204" pitchFamily="34" charset="0"/>
                <a:cs typeface="Arial" panose="020B0604020202020204" pitchFamily="34" charset="0"/>
              </a:rPr>
              <a:t>Foto: Rasbak</a:t>
            </a:r>
          </a:p>
        </p:txBody>
      </p:sp>
      <p:pic>
        <p:nvPicPr>
          <p:cNvPr id="17" name="Picture 14" descr="Zwichtboom met zwichtsta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8413" y="1721453"/>
            <a:ext cx="24479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kstvak 17"/>
          <p:cNvSpPr txBox="1">
            <a:spLocks noChangeArrowheads="1"/>
          </p:cNvSpPr>
          <p:nvPr/>
        </p:nvSpPr>
        <p:spPr bwMode="auto">
          <a:xfrm>
            <a:off x="5268413" y="3855053"/>
            <a:ext cx="2447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a:latin typeface="Arial" panose="020B0604020202020204" pitchFamily="34" charset="0"/>
                <a:cs typeface="Arial" panose="020B0604020202020204" pitchFamily="34" charset="0"/>
              </a:rPr>
              <a:t>Trekstang via doorboorde as</a:t>
            </a:r>
          </a:p>
          <a:p>
            <a:pPr algn="ctr">
              <a:lnSpc>
                <a:spcPct val="100000"/>
              </a:lnSpc>
              <a:spcBef>
                <a:spcPct val="0"/>
              </a:spcBef>
              <a:buFontTx/>
              <a:buNone/>
            </a:pPr>
            <a:r>
              <a:rPr lang="nl-BE" altLang="nl-BE" sz="1000">
                <a:latin typeface="Arial" panose="020B0604020202020204" pitchFamily="34" charset="0"/>
                <a:cs typeface="Arial" panose="020B0604020202020204" pitchFamily="34" charset="0"/>
              </a:rPr>
              <a:t>Foto; Rasbak</a:t>
            </a:r>
          </a:p>
        </p:txBody>
      </p:sp>
      <p:sp>
        <p:nvSpPr>
          <p:cNvPr id="19" name="Tekstvak 5"/>
          <p:cNvSpPr txBox="1">
            <a:spLocks noChangeArrowheads="1"/>
          </p:cNvSpPr>
          <p:nvPr/>
        </p:nvSpPr>
        <p:spPr bwMode="auto">
          <a:xfrm>
            <a:off x="3308084" y="871957"/>
            <a:ext cx="57626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2000" dirty="0">
                <a:solidFill>
                  <a:srgbClr val="FF0000"/>
                </a:solidFill>
                <a:latin typeface="Arial" panose="020B0604020202020204" pitchFamily="34" charset="0"/>
                <a:cs typeface="Arial" panose="020B0604020202020204" pitchFamily="34" charset="0"/>
              </a:rPr>
              <a:t>Kunnen tijdens het draaien bediend </a:t>
            </a:r>
            <a:r>
              <a:rPr lang="nl-BE" altLang="nl-BE" sz="2000" dirty="0" smtClean="0">
                <a:solidFill>
                  <a:srgbClr val="FF0000"/>
                </a:solidFill>
                <a:latin typeface="Arial" panose="020B0604020202020204" pitchFamily="34" charset="0"/>
                <a:cs typeface="Arial" panose="020B0604020202020204" pitchFamily="34" charset="0"/>
              </a:rPr>
              <a:t>worden, grootste doel : de vang ontlasten</a:t>
            </a:r>
            <a:endParaRPr lang="nl-BE" altLang="nl-BE" sz="2000" dirty="0">
              <a:solidFill>
                <a:srgbClr val="FF0000"/>
              </a:solidFill>
              <a:latin typeface="Arial" panose="020B0604020202020204" pitchFamily="34" charset="0"/>
              <a:cs typeface="Arial" panose="020B0604020202020204" pitchFamily="34" charset="0"/>
            </a:endParaRPr>
          </a:p>
        </p:txBody>
      </p:sp>
      <p:sp>
        <p:nvSpPr>
          <p:cNvPr id="21" name="Tekstvak 20"/>
          <p:cNvSpPr txBox="1">
            <a:spLocks noChangeArrowheads="1"/>
          </p:cNvSpPr>
          <p:nvPr/>
        </p:nvSpPr>
        <p:spPr bwMode="auto">
          <a:xfrm>
            <a:off x="11741150" y="3950210"/>
            <a:ext cx="4508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(1)</a:t>
            </a:r>
          </a:p>
        </p:txBody>
      </p:sp>
      <p:sp>
        <p:nvSpPr>
          <p:cNvPr id="22" name="Tekstvak 21"/>
          <p:cNvSpPr txBox="1">
            <a:spLocks noChangeArrowheads="1"/>
          </p:cNvSpPr>
          <p:nvPr/>
        </p:nvSpPr>
        <p:spPr bwMode="auto">
          <a:xfrm>
            <a:off x="3528218" y="2002347"/>
            <a:ext cx="45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(2)</a:t>
            </a:r>
          </a:p>
        </p:txBody>
      </p:sp>
      <p:sp>
        <p:nvSpPr>
          <p:cNvPr id="23" name="Tekstvak 22"/>
          <p:cNvSpPr txBox="1">
            <a:spLocks noChangeArrowheads="1"/>
          </p:cNvSpPr>
          <p:nvPr/>
        </p:nvSpPr>
        <p:spPr bwMode="auto">
          <a:xfrm>
            <a:off x="5973762" y="3075497"/>
            <a:ext cx="5334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(3)</a:t>
            </a:r>
          </a:p>
        </p:txBody>
      </p:sp>
      <p:sp>
        <p:nvSpPr>
          <p:cNvPr id="24" name="Tekstvak 23"/>
          <p:cNvSpPr txBox="1">
            <a:spLocks noChangeArrowheads="1"/>
          </p:cNvSpPr>
          <p:nvPr/>
        </p:nvSpPr>
        <p:spPr bwMode="auto">
          <a:xfrm>
            <a:off x="8672512" y="1961072"/>
            <a:ext cx="45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296975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P spid="21" grpId="0"/>
      <p:bldP spid="22" grpId="0"/>
      <p:bldP spid="2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Regelkleppen</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28</a:t>
            </a:fld>
            <a:endParaRPr lang="nl-BE"/>
          </a:p>
        </p:txBody>
      </p:sp>
      <p:sp>
        <p:nvSpPr>
          <p:cNvPr id="8" name="Tekstvak 5"/>
          <p:cNvSpPr txBox="1">
            <a:spLocks noChangeArrowheads="1"/>
          </p:cNvSpPr>
          <p:nvPr/>
        </p:nvSpPr>
        <p:spPr bwMode="auto">
          <a:xfrm>
            <a:off x="197643" y="1714002"/>
            <a:ext cx="117967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latin typeface="Arial" panose="020B0604020202020204" pitchFamily="34" charset="0"/>
                <a:cs typeface="Arial" panose="020B0604020202020204" pitchFamily="34" charset="0"/>
              </a:rPr>
              <a:t>Om bij wiekverbetering, Dekker ,Van Bussel of </a:t>
            </a:r>
            <a:r>
              <a:rPr lang="nl-BE" altLang="nl-BE" sz="1600" dirty="0" err="1">
                <a:latin typeface="Arial" panose="020B0604020202020204" pitchFamily="34" charset="0"/>
                <a:cs typeface="Arial" panose="020B0604020202020204" pitchFamily="34" charset="0"/>
              </a:rPr>
              <a:t>Fauel</a:t>
            </a:r>
            <a:r>
              <a:rPr lang="nl-BE" altLang="nl-BE" sz="1600" dirty="0">
                <a:latin typeface="Arial" panose="020B0604020202020204" pitchFamily="34" charset="0"/>
                <a:cs typeface="Arial" panose="020B0604020202020204" pitchFamily="34" charset="0"/>
              </a:rPr>
              <a:t>, een regelmatige gang te verkrijgen. Ze werken op de centrifugale kracht.</a:t>
            </a:r>
          </a:p>
        </p:txBody>
      </p:sp>
      <p:pic>
        <p:nvPicPr>
          <p:cNvPr id="9"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32323" y="2279152"/>
            <a:ext cx="19526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660" y="2279152"/>
            <a:ext cx="18526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vak 5"/>
          <p:cNvSpPr txBox="1">
            <a:spLocks noChangeArrowheads="1"/>
          </p:cNvSpPr>
          <p:nvPr/>
        </p:nvSpPr>
        <p:spPr bwMode="auto">
          <a:xfrm>
            <a:off x="2607635" y="2279152"/>
            <a:ext cx="68389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400">
                <a:latin typeface="Arial" panose="020B0604020202020204" pitchFamily="34" charset="0"/>
                <a:cs typeface="Arial" panose="020B0604020202020204" pitchFamily="34" charset="0"/>
              </a:rPr>
              <a:t>De molenaar moet vooraf het moment van openen regelen door een instelbare trekveer </a:t>
            </a:r>
            <a:r>
              <a:rPr lang="nl-BE" altLang="nl-BE" sz="1400">
                <a:solidFill>
                  <a:srgbClr val="FF0000"/>
                </a:solidFill>
                <a:latin typeface="Arial" panose="020B0604020202020204" pitchFamily="34" charset="0"/>
                <a:cs typeface="Arial" panose="020B0604020202020204" pitchFamily="34" charset="0"/>
              </a:rPr>
              <a:t>(1)</a:t>
            </a:r>
            <a:r>
              <a:rPr lang="nl-BE" altLang="nl-BE" sz="1400">
                <a:latin typeface="Arial" panose="020B0604020202020204" pitchFamily="34" charset="0"/>
                <a:cs typeface="Arial" panose="020B0604020202020204" pitchFamily="34" charset="0"/>
              </a:rPr>
              <a:t> Dit gebeurd proefondervindelijk. </a:t>
            </a:r>
          </a:p>
          <a:p>
            <a:pPr>
              <a:lnSpc>
                <a:spcPct val="100000"/>
              </a:lnSpc>
              <a:spcBef>
                <a:spcPct val="0"/>
              </a:spcBef>
            </a:pPr>
            <a:r>
              <a:rPr lang="nl-BE" altLang="nl-BE" sz="1400">
                <a:latin typeface="Arial" panose="020B0604020202020204" pitchFamily="34" charset="0"/>
                <a:cs typeface="Arial" panose="020B0604020202020204" pitchFamily="34" charset="0"/>
              </a:rPr>
              <a:t>Een regulateurgewicht </a:t>
            </a:r>
            <a:r>
              <a:rPr lang="nl-BE" altLang="nl-BE" sz="1400">
                <a:solidFill>
                  <a:srgbClr val="FF0000"/>
                </a:solidFill>
                <a:latin typeface="Arial" panose="020B0604020202020204" pitchFamily="34" charset="0"/>
                <a:cs typeface="Arial" panose="020B0604020202020204" pitchFamily="34" charset="0"/>
              </a:rPr>
              <a:t>(2)</a:t>
            </a:r>
            <a:r>
              <a:rPr lang="nl-BE" altLang="nl-BE" sz="1400">
                <a:latin typeface="Arial" panose="020B0604020202020204" pitchFamily="34" charset="0"/>
                <a:cs typeface="Arial" panose="020B0604020202020204" pitchFamily="34" charset="0"/>
              </a:rPr>
              <a:t> een kniehefboom</a:t>
            </a:r>
            <a:r>
              <a:rPr lang="nl-BE" altLang="nl-BE" sz="1400">
                <a:solidFill>
                  <a:srgbClr val="FF0000"/>
                </a:solidFill>
                <a:latin typeface="Arial" panose="020B0604020202020204" pitchFamily="34" charset="0"/>
                <a:cs typeface="Arial" panose="020B0604020202020204" pitchFamily="34" charset="0"/>
              </a:rPr>
              <a:t> (3) </a:t>
            </a:r>
            <a:r>
              <a:rPr lang="nl-BE" altLang="nl-BE" sz="1400">
                <a:latin typeface="Arial" panose="020B0604020202020204" pitchFamily="34" charset="0"/>
                <a:cs typeface="Arial" panose="020B0604020202020204" pitchFamily="34" charset="0"/>
              </a:rPr>
              <a:t>zijn via een koppelstang </a:t>
            </a:r>
            <a:r>
              <a:rPr lang="nl-BE" altLang="nl-BE" sz="1400">
                <a:solidFill>
                  <a:srgbClr val="FF0000"/>
                </a:solidFill>
                <a:latin typeface="Arial" panose="020B0604020202020204" pitchFamily="34" charset="0"/>
                <a:cs typeface="Arial" panose="020B0604020202020204" pitchFamily="34" charset="0"/>
              </a:rPr>
              <a:t>(4) </a:t>
            </a:r>
            <a:r>
              <a:rPr lang="nl-BE" altLang="nl-BE" sz="1400">
                <a:latin typeface="Arial" panose="020B0604020202020204" pitchFamily="34" charset="0"/>
                <a:cs typeface="Arial" panose="020B0604020202020204" pitchFamily="34" charset="0"/>
              </a:rPr>
              <a:t>zijn verbonden met de remklep</a:t>
            </a:r>
          </a:p>
          <a:p>
            <a:pPr>
              <a:lnSpc>
                <a:spcPct val="100000"/>
              </a:lnSpc>
              <a:spcBef>
                <a:spcPct val="0"/>
              </a:spcBef>
            </a:pPr>
            <a:r>
              <a:rPr lang="nl-BE" altLang="nl-BE" sz="1400">
                <a:latin typeface="Arial" panose="020B0604020202020204" pitchFamily="34" charset="0"/>
                <a:cs typeface="Arial" panose="020B0604020202020204" pitchFamily="34" charset="0"/>
              </a:rPr>
              <a:t>Bij normale windkracht neutraliseert de veerkracht het gewicht en blijft de klep gesloten</a:t>
            </a:r>
          </a:p>
          <a:p>
            <a:pPr>
              <a:lnSpc>
                <a:spcPct val="100000"/>
              </a:lnSpc>
              <a:spcBef>
                <a:spcPct val="0"/>
              </a:spcBef>
            </a:pPr>
            <a:r>
              <a:rPr lang="nl-BE" altLang="nl-BE" sz="1400">
                <a:latin typeface="Arial" panose="020B0604020202020204" pitchFamily="34" charset="0"/>
                <a:cs typeface="Arial" panose="020B0604020202020204" pitchFamily="34" charset="0"/>
              </a:rPr>
              <a:t>Door toenemende centrifugale kracht (aantal enden) gaat dit gewicht tegen de veerspanning in de regelklep openen en omgekeerd sluiten. .</a:t>
            </a:r>
          </a:p>
        </p:txBody>
      </p:sp>
      <p:sp>
        <p:nvSpPr>
          <p:cNvPr id="12" name="Tekstvak 11"/>
          <p:cNvSpPr txBox="1">
            <a:spLocks noChangeArrowheads="1"/>
          </p:cNvSpPr>
          <p:nvPr/>
        </p:nvSpPr>
        <p:spPr bwMode="auto">
          <a:xfrm>
            <a:off x="10503860" y="2804615"/>
            <a:ext cx="552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(1)</a:t>
            </a:r>
          </a:p>
        </p:txBody>
      </p:sp>
      <p:sp>
        <p:nvSpPr>
          <p:cNvPr id="13" name="Tekstvak 12"/>
          <p:cNvSpPr txBox="1">
            <a:spLocks noChangeArrowheads="1"/>
          </p:cNvSpPr>
          <p:nvPr/>
        </p:nvSpPr>
        <p:spPr bwMode="auto">
          <a:xfrm>
            <a:off x="10856285" y="3360240"/>
            <a:ext cx="400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(2)</a:t>
            </a:r>
          </a:p>
        </p:txBody>
      </p:sp>
      <p:sp>
        <p:nvSpPr>
          <p:cNvPr id="14" name="Tekstvak 13"/>
          <p:cNvSpPr txBox="1">
            <a:spLocks noChangeArrowheads="1"/>
          </p:cNvSpPr>
          <p:nvPr/>
        </p:nvSpPr>
        <p:spPr bwMode="auto">
          <a:xfrm>
            <a:off x="1021723" y="2834777"/>
            <a:ext cx="425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(4)</a:t>
            </a:r>
          </a:p>
        </p:txBody>
      </p:sp>
      <p:sp>
        <p:nvSpPr>
          <p:cNvPr id="15" name="Tekstvak 14"/>
          <p:cNvSpPr txBox="1">
            <a:spLocks noChangeArrowheads="1"/>
          </p:cNvSpPr>
          <p:nvPr/>
        </p:nvSpPr>
        <p:spPr bwMode="auto">
          <a:xfrm>
            <a:off x="1309060" y="3572965"/>
            <a:ext cx="4572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(3)</a:t>
            </a:r>
          </a:p>
        </p:txBody>
      </p:sp>
      <p:sp>
        <p:nvSpPr>
          <p:cNvPr id="16" name="Tekstvak 15"/>
          <p:cNvSpPr txBox="1">
            <a:spLocks noChangeArrowheads="1"/>
          </p:cNvSpPr>
          <p:nvPr/>
        </p:nvSpPr>
        <p:spPr bwMode="auto">
          <a:xfrm>
            <a:off x="2663198" y="4322265"/>
            <a:ext cx="68230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400">
                <a:latin typeface="Arial" panose="020B0604020202020204" pitchFamily="34" charset="0"/>
                <a:cs typeface="Arial" panose="020B0604020202020204" pitchFamily="34" charset="0"/>
              </a:rPr>
              <a:t>Tijdens het vangen bij harde wind kunnen de kleppen toeslaan en wordt de vang zwaar belast.</a:t>
            </a:r>
          </a:p>
          <a:p>
            <a:pPr>
              <a:lnSpc>
                <a:spcPct val="100000"/>
              </a:lnSpc>
              <a:spcBef>
                <a:spcPct val="0"/>
              </a:spcBef>
            </a:pPr>
            <a:r>
              <a:rPr lang="nl-BE" altLang="nl-BE" sz="1400">
                <a:latin typeface="Arial" panose="020B0604020202020204" pitchFamily="34" charset="0"/>
                <a:cs typeface="Arial" panose="020B0604020202020204" pitchFamily="34" charset="0"/>
              </a:rPr>
              <a:t>Ook tijdens het draaien kunnen ze behoorlijk open en dicht slaan.</a:t>
            </a:r>
          </a:p>
          <a:p>
            <a:pPr>
              <a:lnSpc>
                <a:spcPct val="100000"/>
              </a:lnSpc>
              <a:spcBef>
                <a:spcPct val="0"/>
              </a:spcBef>
            </a:pPr>
            <a:r>
              <a:rPr lang="nl-BE" altLang="nl-BE" sz="1400">
                <a:latin typeface="Arial" panose="020B0604020202020204" pitchFamily="34" charset="0"/>
                <a:cs typeface="Arial" panose="020B0604020202020204" pitchFamily="34" charset="0"/>
              </a:rPr>
              <a:t>Om dit te voorkomen is hiervoor een hydraulische demper </a:t>
            </a:r>
            <a:r>
              <a:rPr lang="nl-BE" altLang="nl-BE" sz="1400">
                <a:solidFill>
                  <a:srgbClr val="FF0000"/>
                </a:solidFill>
                <a:latin typeface="Arial" panose="020B0604020202020204" pitchFamily="34" charset="0"/>
                <a:cs typeface="Arial" panose="020B0604020202020204" pitchFamily="34" charset="0"/>
              </a:rPr>
              <a:t>(5) </a:t>
            </a:r>
            <a:r>
              <a:rPr lang="nl-BE" altLang="nl-BE" sz="1400">
                <a:latin typeface="Arial" panose="020B0604020202020204" pitchFamily="34" charset="0"/>
                <a:cs typeface="Arial" panose="020B0604020202020204" pitchFamily="34" charset="0"/>
              </a:rPr>
              <a:t>geplaatst</a:t>
            </a:r>
          </a:p>
        </p:txBody>
      </p:sp>
      <p:sp>
        <p:nvSpPr>
          <p:cNvPr id="17" name="Tekstvak 16"/>
          <p:cNvSpPr txBox="1">
            <a:spLocks noChangeArrowheads="1"/>
          </p:cNvSpPr>
          <p:nvPr/>
        </p:nvSpPr>
        <p:spPr bwMode="auto">
          <a:xfrm>
            <a:off x="1058235" y="4546102"/>
            <a:ext cx="501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(5)</a:t>
            </a:r>
          </a:p>
        </p:txBody>
      </p:sp>
      <p:sp>
        <p:nvSpPr>
          <p:cNvPr id="18" name="Tekstvak 17"/>
          <p:cNvSpPr txBox="1">
            <a:spLocks noChangeArrowheads="1"/>
          </p:cNvSpPr>
          <p:nvPr/>
        </p:nvSpPr>
        <p:spPr bwMode="auto">
          <a:xfrm>
            <a:off x="10675310" y="4238127"/>
            <a:ext cx="492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(5)</a:t>
            </a:r>
          </a:p>
        </p:txBody>
      </p:sp>
      <p:sp>
        <p:nvSpPr>
          <p:cNvPr id="19" name="Ovaal 18"/>
          <p:cNvSpPr/>
          <p:nvPr/>
        </p:nvSpPr>
        <p:spPr>
          <a:xfrm>
            <a:off x="728035" y="2882402"/>
            <a:ext cx="1439863" cy="14398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20" name="Tekstvak 19"/>
          <p:cNvSpPr txBox="1">
            <a:spLocks noChangeArrowheads="1"/>
          </p:cNvSpPr>
          <p:nvPr/>
        </p:nvSpPr>
        <p:spPr bwMode="auto">
          <a:xfrm>
            <a:off x="1651960" y="3915865"/>
            <a:ext cx="412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(2)</a:t>
            </a:r>
          </a:p>
        </p:txBody>
      </p:sp>
      <p:sp>
        <p:nvSpPr>
          <p:cNvPr id="21" name="Tekstvak 20"/>
          <p:cNvSpPr txBox="1">
            <a:spLocks noChangeArrowheads="1"/>
          </p:cNvSpPr>
          <p:nvPr/>
        </p:nvSpPr>
        <p:spPr bwMode="auto">
          <a:xfrm>
            <a:off x="2874830" y="924707"/>
            <a:ext cx="75109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2000" dirty="0">
                <a:solidFill>
                  <a:srgbClr val="FF0000"/>
                </a:solidFill>
                <a:latin typeface="Arial" panose="020B0604020202020204" pitchFamily="34" charset="0"/>
                <a:cs typeface="Arial" panose="020B0604020202020204" pitchFamily="34" charset="0"/>
              </a:rPr>
              <a:t>Kunnen tijdens het draaien </a:t>
            </a:r>
            <a:r>
              <a:rPr lang="nl-BE" altLang="nl-BE" sz="2000" u="sng" dirty="0">
                <a:solidFill>
                  <a:srgbClr val="FF0000"/>
                </a:solidFill>
                <a:latin typeface="Arial" panose="020B0604020202020204" pitchFamily="34" charset="0"/>
                <a:cs typeface="Arial" panose="020B0604020202020204" pitchFamily="34" charset="0"/>
              </a:rPr>
              <a:t>‘niet’</a:t>
            </a:r>
            <a:r>
              <a:rPr lang="nl-BE" altLang="nl-BE" sz="2000" dirty="0">
                <a:solidFill>
                  <a:srgbClr val="FF0000"/>
                </a:solidFill>
                <a:latin typeface="Arial" panose="020B0604020202020204" pitchFamily="34" charset="0"/>
                <a:cs typeface="Arial" panose="020B0604020202020204" pitchFamily="34" charset="0"/>
              </a:rPr>
              <a:t> bediend </a:t>
            </a:r>
            <a:r>
              <a:rPr lang="nl-BE" altLang="nl-BE" sz="2000" dirty="0" smtClean="0">
                <a:solidFill>
                  <a:srgbClr val="FF0000"/>
                </a:solidFill>
                <a:latin typeface="Arial" panose="020B0604020202020204" pitchFamily="34" charset="0"/>
                <a:cs typeface="Arial" panose="020B0604020202020204" pitchFamily="34" charset="0"/>
              </a:rPr>
              <a:t>worden</a:t>
            </a:r>
          </a:p>
          <a:p>
            <a:pPr algn="ctr">
              <a:lnSpc>
                <a:spcPct val="100000"/>
              </a:lnSpc>
              <a:spcBef>
                <a:spcPct val="0"/>
              </a:spcBef>
              <a:buFontTx/>
              <a:buNone/>
            </a:pPr>
            <a:r>
              <a:rPr lang="nl-BE" altLang="nl-BE" sz="2000" dirty="0" smtClean="0">
                <a:solidFill>
                  <a:srgbClr val="FF0000"/>
                </a:solidFill>
                <a:latin typeface="Arial" panose="020B0604020202020204" pitchFamily="34" charset="0"/>
                <a:cs typeface="Arial" panose="020B0604020202020204" pitchFamily="34" charset="0"/>
              </a:rPr>
              <a:t>Grootste doel: het aantal enden onder controle houden</a:t>
            </a:r>
            <a:endParaRPr lang="nl-BE" altLang="nl-BE" sz="2000" dirty="0">
              <a:solidFill>
                <a:srgbClr val="FF0000"/>
              </a:solidFill>
              <a:latin typeface="Arial" panose="020B0604020202020204" pitchFamily="34" charset="0"/>
              <a:cs typeface="Arial" panose="020B0604020202020204" pitchFamily="34" charset="0"/>
            </a:endParaRPr>
          </a:p>
        </p:txBody>
      </p:sp>
      <p:sp>
        <p:nvSpPr>
          <p:cNvPr id="22" name="Rechthoek 21"/>
          <p:cNvSpPr>
            <a:spLocks noChangeArrowheads="1"/>
          </p:cNvSpPr>
          <p:nvPr/>
        </p:nvSpPr>
        <p:spPr bwMode="auto">
          <a:xfrm>
            <a:off x="1886910" y="2772865"/>
            <a:ext cx="403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168172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animBg="1"/>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Zelfzwichting (1)</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29</a:t>
            </a:fld>
            <a:endParaRPr lang="nl-BE" dirty="0"/>
          </a:p>
        </p:txBody>
      </p:sp>
      <p:pic>
        <p:nvPicPr>
          <p:cNvPr id="8"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072155"/>
            <a:ext cx="2880000" cy="3845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1176" y="1072155"/>
            <a:ext cx="2880000" cy="385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vak 1"/>
          <p:cNvSpPr txBox="1">
            <a:spLocks noChangeArrowheads="1"/>
          </p:cNvSpPr>
          <p:nvPr/>
        </p:nvSpPr>
        <p:spPr bwMode="auto">
          <a:xfrm>
            <a:off x="309661" y="5060376"/>
            <a:ext cx="288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dirty="0" err="1">
                <a:latin typeface="Arial" panose="020B0604020202020204" pitchFamily="34" charset="0"/>
                <a:cs typeface="Arial" panose="020B0604020202020204" pitchFamily="34" charset="0"/>
              </a:rPr>
              <a:t>Zelfzwichting</a:t>
            </a:r>
            <a:r>
              <a:rPr lang="nl-BE" altLang="nl-BE" sz="1200" dirty="0">
                <a:latin typeface="Arial" panose="020B0604020202020204" pitchFamily="34" charset="0"/>
                <a:cs typeface="Arial" panose="020B0604020202020204" pitchFamily="34" charset="0"/>
              </a:rPr>
              <a:t> met Van Busselneuzen op de 4 roeden </a:t>
            </a:r>
          </a:p>
        </p:txBody>
      </p:sp>
      <p:sp>
        <p:nvSpPr>
          <p:cNvPr id="11" name="Tekstvak 5"/>
          <p:cNvSpPr txBox="1">
            <a:spLocks noChangeArrowheads="1"/>
          </p:cNvSpPr>
          <p:nvPr/>
        </p:nvSpPr>
        <p:spPr bwMode="auto">
          <a:xfrm>
            <a:off x="8884307" y="4921704"/>
            <a:ext cx="3233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err="1"/>
              <a:t>Zelfzwichting</a:t>
            </a:r>
            <a:r>
              <a:rPr lang="nl-BE" altLang="nl-BE" sz="1200" dirty="0"/>
              <a:t> met Van Busselneuzen op de </a:t>
            </a:r>
            <a:r>
              <a:rPr lang="nl-BE" altLang="nl-BE" sz="1200" dirty="0" err="1"/>
              <a:t>binnenroede</a:t>
            </a:r>
            <a:r>
              <a:rPr lang="nl-BE" altLang="nl-BE" sz="1200" dirty="0"/>
              <a:t> en Oud Hollands op de buitenroede</a:t>
            </a:r>
          </a:p>
        </p:txBody>
      </p:sp>
      <p:sp>
        <p:nvSpPr>
          <p:cNvPr id="12" name="Tekstvak 11"/>
          <p:cNvSpPr txBox="1"/>
          <p:nvPr/>
        </p:nvSpPr>
        <p:spPr>
          <a:xfrm>
            <a:off x="3315455" y="1072155"/>
            <a:ext cx="5653166" cy="4339650"/>
          </a:xfrm>
          <a:prstGeom prst="rect">
            <a:avLst/>
          </a:prstGeom>
          <a:noFill/>
        </p:spPr>
        <p:txBody>
          <a:bodyPr wrap="square">
            <a:spAutoFit/>
          </a:bodyPr>
          <a:lstStyle/>
          <a:p>
            <a:pPr algn="ctr">
              <a:defRPr/>
            </a:pPr>
            <a:r>
              <a:rPr lang="nl-BE" sz="2000" dirty="0">
                <a:latin typeface="Arial" panose="020B0604020202020204" pitchFamily="34" charset="0"/>
                <a:cs typeface="Arial" panose="020B0604020202020204" pitchFamily="34" charset="0"/>
              </a:rPr>
              <a:t>Geschiedenis:</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Ontwikkeling begint in 1745 met ‘Fantail’ windroos</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1772 ontwikkeling van het ‘Springseal’ systeem veer  op roede en horizontale kleppen op wiek</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1789 Het ‘Roller reefing’ systeem, rechthoekige zeiltjes i.p.v. houtenklepjes. Met stangensysteem was het mogelijk om tijdens het draaien open en dicht te trekken</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1807 Het ‘Patent sail’ systeem. De voordelen van de reeds bestaande systemen in combinatie van de windroos voor zelf kruiing. Voorloper van het huidige zelfzwichting systeem</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1891 via Denemarken, Sleeswijk Holstein en Oost Friesland kwam dit systeem in Nederland.</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1891 Bij de restauratie na de brand van de molen ’Eva’ in Usquert in 1890 werd het Zelfzwichting systeem met windroos* voor zelfkruiing als eerste in Nederland op deze molen geplaatst</a:t>
            </a:r>
          </a:p>
        </p:txBody>
      </p:sp>
      <p:sp>
        <p:nvSpPr>
          <p:cNvPr id="13" name="Tekstvak 12"/>
          <p:cNvSpPr txBox="1">
            <a:spLocks noChangeArrowheads="1"/>
          </p:cNvSpPr>
          <p:nvPr/>
        </p:nvSpPr>
        <p:spPr bwMode="auto">
          <a:xfrm>
            <a:off x="3310213" y="5431632"/>
            <a:ext cx="557409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t>*</a:t>
            </a:r>
            <a:r>
              <a:rPr lang="nl-BE" altLang="nl-BE" sz="1200" dirty="0">
                <a:latin typeface="Arial" panose="020B0604020202020204" pitchFamily="34" charset="0"/>
                <a:cs typeface="Arial" panose="020B0604020202020204" pitchFamily="34" charset="0"/>
              </a:rPr>
              <a:t>De molenaar vond een molen zonder staart maar niets. Op een dag kwam de wind dwars op de windroos te staan en werd deze eraf geblazen. Oorzaak…</a:t>
            </a:r>
            <a:endParaRPr lang="nl-BE" altLang="nl-BE" sz="1800" dirty="0"/>
          </a:p>
        </p:txBody>
      </p:sp>
      <p:sp>
        <p:nvSpPr>
          <p:cNvPr id="14" name="Tekstvak 13"/>
          <p:cNvSpPr txBox="1">
            <a:spLocks noChangeArrowheads="1"/>
          </p:cNvSpPr>
          <p:nvPr/>
        </p:nvSpPr>
        <p:spPr bwMode="auto">
          <a:xfrm>
            <a:off x="3310213" y="6080125"/>
            <a:ext cx="47446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solidFill>
                  <a:srgbClr val="FF0000"/>
                </a:solidFill>
                <a:latin typeface="Arial" panose="020B0604020202020204" pitchFamily="34" charset="0"/>
                <a:cs typeface="Arial" panose="020B0604020202020204" pitchFamily="34" charset="0"/>
              </a:rPr>
              <a:t>molenaar had naar </a:t>
            </a:r>
            <a:r>
              <a:rPr lang="nl-BE" altLang="nl-BE" sz="1200" dirty="0" smtClean="0">
                <a:solidFill>
                  <a:srgbClr val="FF0000"/>
                </a:solidFill>
                <a:latin typeface="Arial" panose="020B0604020202020204" pitchFamily="34" charset="0"/>
                <a:cs typeface="Arial" panose="020B0604020202020204" pitchFamily="34" charset="0"/>
              </a:rPr>
              <a:t>goede, al oude, gewoonte </a:t>
            </a:r>
            <a:r>
              <a:rPr lang="nl-BE" altLang="nl-BE" sz="1200" dirty="0">
                <a:solidFill>
                  <a:srgbClr val="FF0000"/>
                </a:solidFill>
                <a:latin typeface="Arial" panose="020B0604020202020204" pitchFamily="34" charset="0"/>
                <a:cs typeface="Arial" panose="020B0604020202020204" pitchFamily="34" charset="0"/>
              </a:rPr>
              <a:t>de staart vastgelegd</a:t>
            </a:r>
            <a:endParaRPr lang="nl-BE" altLang="nl-BE" sz="1800" dirty="0">
              <a:solidFill>
                <a:srgbClr val="FF0000"/>
              </a:solidFill>
            </a:endParaRPr>
          </a:p>
        </p:txBody>
      </p:sp>
    </p:spTree>
    <p:extLst>
      <p:ext uri="{BB962C8B-B14F-4D97-AF65-F5344CB8AC3E}">
        <p14:creationId xmlns:p14="http://schemas.microsoft.com/office/powerpoint/2010/main" val="188129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Het gaande werk (1)</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8" name="Tekstvak 1"/>
          <p:cNvSpPr txBox="1">
            <a:spLocks noChangeArrowheads="1"/>
          </p:cNvSpPr>
          <p:nvPr/>
        </p:nvSpPr>
        <p:spPr bwMode="auto">
          <a:xfrm>
            <a:off x="1400175" y="1168839"/>
            <a:ext cx="99885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2400" dirty="0">
                <a:latin typeface="Arial" panose="020B0604020202020204" pitchFamily="34" charset="0"/>
                <a:cs typeface="Arial" panose="020B0604020202020204" pitchFamily="34" charset="0"/>
              </a:rPr>
              <a:t>In de molenwereld spreken we van:</a:t>
            </a:r>
          </a:p>
          <a:p>
            <a:pPr algn="ctr">
              <a:lnSpc>
                <a:spcPct val="100000"/>
              </a:lnSpc>
              <a:spcBef>
                <a:spcPct val="0"/>
              </a:spcBef>
              <a:buFontTx/>
              <a:buNone/>
            </a:pPr>
            <a:r>
              <a:rPr lang="nl-BE" altLang="nl-BE" sz="2400" dirty="0">
                <a:latin typeface="Arial" panose="020B0604020202020204" pitchFamily="34" charset="0"/>
                <a:cs typeface="Arial" panose="020B0604020202020204" pitchFamily="34" charset="0"/>
              </a:rPr>
              <a:t>Het </a:t>
            </a:r>
            <a:r>
              <a:rPr lang="nl-BE" altLang="nl-BE" sz="2400" b="1" dirty="0">
                <a:latin typeface="Arial" panose="020B0604020202020204" pitchFamily="34" charset="0"/>
                <a:cs typeface="Arial" panose="020B0604020202020204" pitchFamily="34" charset="0"/>
              </a:rPr>
              <a:t>Gaande werk </a:t>
            </a:r>
            <a:r>
              <a:rPr lang="nl-BE" altLang="nl-BE" sz="2400" dirty="0">
                <a:latin typeface="Arial" panose="020B0604020202020204" pitchFamily="34" charset="0"/>
                <a:cs typeface="Arial" panose="020B0604020202020204" pitchFamily="34" charset="0"/>
              </a:rPr>
              <a:t>en het </a:t>
            </a:r>
            <a:r>
              <a:rPr lang="nl-BE" altLang="nl-BE" sz="2400" b="1" dirty="0">
                <a:latin typeface="Arial" panose="020B0604020202020204" pitchFamily="34" charset="0"/>
                <a:cs typeface="Arial" panose="020B0604020202020204" pitchFamily="34" charset="0"/>
              </a:rPr>
              <a:t>Staande werk</a:t>
            </a:r>
          </a:p>
        </p:txBody>
      </p:sp>
      <p:sp>
        <p:nvSpPr>
          <p:cNvPr id="9" name="Tekstvak 5"/>
          <p:cNvSpPr txBox="1">
            <a:spLocks noChangeArrowheads="1"/>
          </p:cNvSpPr>
          <p:nvPr/>
        </p:nvSpPr>
        <p:spPr bwMode="auto">
          <a:xfrm>
            <a:off x="1608138" y="2205917"/>
            <a:ext cx="9572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2000" u="sng" dirty="0">
                <a:solidFill>
                  <a:srgbClr val="FF0000"/>
                </a:solidFill>
                <a:latin typeface="Arial" panose="020B0604020202020204" pitchFamily="34" charset="0"/>
                <a:cs typeface="Arial" panose="020B0604020202020204" pitchFamily="34" charset="0"/>
              </a:rPr>
              <a:t>Het gaande werk</a:t>
            </a:r>
            <a:r>
              <a:rPr lang="nl-BE" altLang="nl-BE" sz="2000" dirty="0">
                <a:solidFill>
                  <a:srgbClr val="FF0000"/>
                </a:solidFill>
                <a:latin typeface="Arial" panose="020B0604020202020204" pitchFamily="34" charset="0"/>
                <a:cs typeface="Arial" panose="020B0604020202020204" pitchFamily="34" charset="0"/>
              </a:rPr>
              <a:t>: alles wat nodig is om de energie van wind- of waterkracht om te zetten tot </a:t>
            </a:r>
            <a:r>
              <a:rPr lang="nl-BE" altLang="nl-BE" sz="2000" dirty="0" smtClean="0">
                <a:solidFill>
                  <a:srgbClr val="FF0000"/>
                </a:solidFill>
                <a:latin typeface="Arial" panose="020B0604020202020204" pitchFamily="34" charset="0"/>
                <a:cs typeface="Arial" panose="020B0604020202020204" pitchFamily="34" charset="0"/>
              </a:rPr>
              <a:t>een bruikbare </a:t>
            </a:r>
            <a:r>
              <a:rPr lang="nl-BE" altLang="nl-BE" sz="2000" dirty="0">
                <a:solidFill>
                  <a:srgbClr val="FF0000"/>
                </a:solidFill>
                <a:latin typeface="Arial" panose="020B0604020202020204" pitchFamily="34" charset="0"/>
                <a:cs typeface="Arial" panose="020B0604020202020204" pitchFamily="34" charset="0"/>
              </a:rPr>
              <a:t>aandrijving </a:t>
            </a:r>
            <a:r>
              <a:rPr lang="nl-BE" altLang="nl-BE" sz="2000" dirty="0" smtClean="0">
                <a:solidFill>
                  <a:srgbClr val="FF0000"/>
                </a:solidFill>
                <a:latin typeface="Arial" panose="020B0604020202020204" pitchFamily="34" charset="0"/>
                <a:cs typeface="Arial" panose="020B0604020202020204" pitchFamily="34" charset="0"/>
              </a:rPr>
              <a:t>voor </a:t>
            </a:r>
            <a:r>
              <a:rPr lang="nl-BE" altLang="nl-BE" sz="2000" dirty="0">
                <a:solidFill>
                  <a:srgbClr val="FF0000"/>
                </a:solidFill>
                <a:latin typeface="Arial" panose="020B0604020202020204" pitchFamily="34" charset="0"/>
                <a:cs typeface="Arial" panose="020B0604020202020204" pitchFamily="34" charset="0"/>
              </a:rPr>
              <a:t>het </a:t>
            </a:r>
            <a:r>
              <a:rPr lang="nl-BE" altLang="nl-BE" sz="2000" dirty="0" smtClean="0">
                <a:solidFill>
                  <a:srgbClr val="FF0000"/>
                </a:solidFill>
                <a:latin typeface="Arial" panose="020B0604020202020204" pitchFamily="34" charset="0"/>
                <a:cs typeface="Arial" panose="020B0604020202020204" pitchFamily="34" charset="0"/>
              </a:rPr>
              <a:t>werktuig </a:t>
            </a:r>
            <a:endParaRPr lang="nl-BE" altLang="nl-BE" sz="2000" dirty="0">
              <a:solidFill>
                <a:srgbClr val="FF0000"/>
              </a:solidFill>
              <a:latin typeface="Arial" panose="020B0604020202020204" pitchFamily="34" charset="0"/>
              <a:cs typeface="Arial" panose="020B0604020202020204" pitchFamily="34" charset="0"/>
            </a:endParaRPr>
          </a:p>
        </p:txBody>
      </p:sp>
      <p:sp>
        <p:nvSpPr>
          <p:cNvPr id="10" name="Tekstvak 6"/>
          <p:cNvSpPr txBox="1">
            <a:spLocks noChangeArrowheads="1"/>
          </p:cNvSpPr>
          <p:nvPr/>
        </p:nvSpPr>
        <p:spPr bwMode="auto">
          <a:xfrm>
            <a:off x="2054225" y="2951891"/>
            <a:ext cx="8680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2000" u="sng" dirty="0">
                <a:latin typeface="Arial" panose="020B0604020202020204" pitchFamily="34" charset="0"/>
                <a:cs typeface="Arial" panose="020B0604020202020204" pitchFamily="34" charset="0"/>
              </a:rPr>
              <a:t>Het staande werk:</a:t>
            </a:r>
            <a:r>
              <a:rPr lang="nl-BE" altLang="nl-BE" sz="2000" dirty="0">
                <a:latin typeface="Arial" panose="020B0604020202020204" pitchFamily="34" charset="0"/>
                <a:cs typeface="Arial" panose="020B0604020202020204" pitchFamily="34" charset="0"/>
              </a:rPr>
              <a:t> ondersteuning van het gaande werk</a:t>
            </a:r>
            <a:r>
              <a:rPr lang="nl-BE" altLang="nl-BE" sz="2000" u="sng" dirty="0">
                <a:latin typeface="Arial" panose="020B0604020202020204" pitchFamily="34" charset="0"/>
                <a:cs typeface="Arial" panose="020B0604020202020204" pitchFamily="34" charset="0"/>
              </a:rPr>
              <a:t> </a:t>
            </a:r>
          </a:p>
        </p:txBody>
      </p:sp>
      <p:sp>
        <p:nvSpPr>
          <p:cNvPr id="11" name="Tekstvak 7"/>
          <p:cNvSpPr txBox="1">
            <a:spLocks noChangeArrowheads="1"/>
          </p:cNvSpPr>
          <p:nvPr/>
        </p:nvSpPr>
        <p:spPr bwMode="auto">
          <a:xfrm>
            <a:off x="1326633" y="5997243"/>
            <a:ext cx="10137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2000" dirty="0">
                <a:latin typeface="Arial" panose="020B0604020202020204" pitchFamily="34" charset="0"/>
                <a:cs typeface="Arial" panose="020B0604020202020204" pitchFamily="34" charset="0"/>
              </a:rPr>
              <a:t>In dit deel bespreken we het gevlucht, het kruiwerk en de vang. </a:t>
            </a:r>
          </a:p>
        </p:txBody>
      </p:sp>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3</a:t>
            </a:fld>
            <a:endParaRPr lang="nl-BE"/>
          </a:p>
        </p:txBody>
      </p:sp>
      <p:pic>
        <p:nvPicPr>
          <p:cNvPr id="12" name="Afbeelding 11"/>
          <p:cNvPicPr>
            <a:picLocks noChangeAspect="1"/>
          </p:cNvPicPr>
          <p:nvPr/>
        </p:nvPicPr>
        <p:blipFill rotWithShape="1">
          <a:blip r:embed="rId4" cstate="print">
            <a:extLst>
              <a:ext uri="{28A0092B-C50C-407E-A947-70E740481C1C}">
                <a14:useLocalDpi xmlns:a14="http://schemas.microsoft.com/office/drawing/2010/main" val="0"/>
              </a:ext>
            </a:extLst>
          </a:blip>
          <a:srcRect r="25272"/>
          <a:stretch/>
        </p:blipFill>
        <p:spPr>
          <a:xfrm>
            <a:off x="360223" y="3587058"/>
            <a:ext cx="2331521" cy="2340000"/>
          </a:xfrm>
          <a:prstGeom prst="rect">
            <a:avLst/>
          </a:prstGeom>
        </p:spPr>
      </p:pic>
      <p:pic>
        <p:nvPicPr>
          <p:cNvPr id="13" name="Afbeelding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8796" y="3587058"/>
            <a:ext cx="3509999" cy="2340000"/>
          </a:xfrm>
          <a:prstGeom prst="rect">
            <a:avLst/>
          </a:prstGeom>
        </p:spPr>
      </p:pic>
      <p:pic>
        <p:nvPicPr>
          <p:cNvPr id="14" name="Afbeelding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5847" y="3587058"/>
            <a:ext cx="3510000" cy="2340000"/>
          </a:xfrm>
          <a:prstGeom prst="rect">
            <a:avLst/>
          </a:prstGeom>
        </p:spPr>
      </p:pic>
    </p:spTree>
    <p:extLst>
      <p:ext uri="{BB962C8B-B14F-4D97-AF65-F5344CB8AC3E}">
        <p14:creationId xmlns:p14="http://schemas.microsoft.com/office/powerpoint/2010/main" val="316450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1+#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Zelfzwichting (2)</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30</a:t>
            </a:fld>
            <a:endParaRPr lang="nl-BE"/>
          </a:p>
        </p:txBody>
      </p:sp>
      <p:sp>
        <p:nvSpPr>
          <p:cNvPr id="8" name="Tekstvak 7"/>
          <p:cNvSpPr txBox="1"/>
          <p:nvPr/>
        </p:nvSpPr>
        <p:spPr>
          <a:xfrm>
            <a:off x="7934325" y="3025775"/>
            <a:ext cx="4168775" cy="1016000"/>
          </a:xfrm>
          <a:prstGeom prst="rect">
            <a:avLst/>
          </a:prstGeom>
          <a:noFill/>
        </p:spPr>
        <p:txBody>
          <a:bodyPr>
            <a:spAutoFit/>
          </a:bodyPr>
          <a:lstStyle/>
          <a:p>
            <a:pPr>
              <a:defRPr/>
            </a:pPr>
            <a:r>
              <a:rPr lang="nl-BE" sz="1600" dirty="0">
                <a:latin typeface="Arial" panose="020B0604020202020204" pitchFamily="34" charset="0"/>
                <a:cs typeface="Arial" panose="020B0604020202020204" pitchFamily="34" charset="0"/>
              </a:rPr>
              <a:t>Voordeel:</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Gemak voor de molenaar, geen zeilen voorleggen.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Tijdwinst, niet zwichten</a:t>
            </a:r>
          </a:p>
        </p:txBody>
      </p:sp>
      <p:pic>
        <p:nvPicPr>
          <p:cNvPr id="9" name="Picture 2" descr="De bronafbeelding bekijk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37" y="1090613"/>
            <a:ext cx="2433638"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kap De Palen te Westerwijdwer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0025" y="1073150"/>
            <a:ext cx="2484438" cy="2519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Tekstvak 8"/>
          <p:cNvSpPr txBox="1">
            <a:spLocks noChangeArrowheads="1"/>
          </p:cNvSpPr>
          <p:nvPr/>
        </p:nvSpPr>
        <p:spPr bwMode="auto">
          <a:xfrm>
            <a:off x="3132138" y="1092200"/>
            <a:ext cx="742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latin typeface="Arial" panose="020B0604020202020204" pitchFamily="34" charset="0"/>
                <a:cs typeface="Arial" panose="020B0604020202020204" pitchFamily="34" charset="0"/>
              </a:rPr>
              <a:t>Bazaan</a:t>
            </a:r>
          </a:p>
        </p:txBody>
      </p:sp>
      <p:sp>
        <p:nvSpPr>
          <p:cNvPr id="12" name="Tekstvak 9"/>
          <p:cNvSpPr txBox="1">
            <a:spLocks noChangeArrowheads="1"/>
          </p:cNvSpPr>
          <p:nvPr/>
        </p:nvSpPr>
        <p:spPr bwMode="auto">
          <a:xfrm>
            <a:off x="3119438" y="2797175"/>
            <a:ext cx="981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latin typeface="Arial" panose="020B0604020202020204" pitchFamily="34" charset="0"/>
                <a:cs typeface="Arial" panose="020B0604020202020204" pitchFamily="34" charset="0"/>
              </a:rPr>
              <a:t>Zwichtstok</a:t>
            </a:r>
          </a:p>
        </p:txBody>
      </p:sp>
      <p:sp>
        <p:nvSpPr>
          <p:cNvPr id="13" name="Tekstvak 10"/>
          <p:cNvSpPr txBox="1">
            <a:spLocks noChangeArrowheads="1"/>
          </p:cNvSpPr>
          <p:nvPr/>
        </p:nvSpPr>
        <p:spPr bwMode="auto">
          <a:xfrm>
            <a:off x="2644775" y="1435100"/>
            <a:ext cx="75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latin typeface="Arial" panose="020B0604020202020204" pitchFamily="34" charset="0"/>
                <a:cs typeface="Arial" panose="020B0604020202020204" pitchFamily="34" charset="0"/>
              </a:rPr>
              <a:t>Wipstok</a:t>
            </a:r>
            <a:r>
              <a:rPr lang="nl-BE" altLang="nl-BE" sz="1800"/>
              <a:t> </a:t>
            </a:r>
          </a:p>
        </p:txBody>
      </p:sp>
      <p:cxnSp>
        <p:nvCxnSpPr>
          <p:cNvPr id="14" name="Rechte verbindingslijn met pijl 13"/>
          <p:cNvCxnSpPr/>
          <p:nvPr/>
        </p:nvCxnSpPr>
        <p:spPr>
          <a:xfrm>
            <a:off x="3448050" y="1370013"/>
            <a:ext cx="311150" cy="3000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p:cNvCxnSpPr/>
          <p:nvPr/>
        </p:nvCxnSpPr>
        <p:spPr>
          <a:xfrm>
            <a:off x="3041650" y="1844675"/>
            <a:ext cx="406400" cy="2587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p:cNvCxnSpPr/>
          <p:nvPr/>
        </p:nvCxnSpPr>
        <p:spPr>
          <a:xfrm flipH="1" flipV="1">
            <a:off x="3443288" y="2532063"/>
            <a:ext cx="117475" cy="2905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kstvak 16"/>
          <p:cNvSpPr txBox="1">
            <a:spLocks noChangeArrowheads="1"/>
          </p:cNvSpPr>
          <p:nvPr/>
        </p:nvSpPr>
        <p:spPr bwMode="auto">
          <a:xfrm>
            <a:off x="3006725" y="3079750"/>
            <a:ext cx="11382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latin typeface="Arial" panose="020B0604020202020204" pitchFamily="34" charset="0"/>
                <a:cs typeface="Arial" panose="020B0604020202020204" pitchFamily="34" charset="0"/>
              </a:rPr>
              <a:t>Zwichtketting</a:t>
            </a:r>
          </a:p>
        </p:txBody>
      </p:sp>
      <p:cxnSp>
        <p:nvCxnSpPr>
          <p:cNvPr id="18" name="Rechte verbindingslijn met pijl 17"/>
          <p:cNvCxnSpPr/>
          <p:nvPr/>
        </p:nvCxnSpPr>
        <p:spPr>
          <a:xfrm flipH="1">
            <a:off x="3397250" y="3300413"/>
            <a:ext cx="192088" cy="1952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p:cNvCxnSpPr/>
          <p:nvPr/>
        </p:nvCxnSpPr>
        <p:spPr>
          <a:xfrm>
            <a:off x="3705225" y="3300413"/>
            <a:ext cx="153988" cy="2190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026" descr="gewichtsterrenberg"/>
          <p:cNvPicPr>
            <a:picLocks noChangeAspect="1" noChangeArrowheads="1"/>
          </p:cNvPicPr>
          <p:nvPr/>
        </p:nvPicPr>
        <p:blipFill>
          <a:blip r:embed="rId5">
            <a:extLst>
              <a:ext uri="{28A0092B-C50C-407E-A947-70E740481C1C}">
                <a14:useLocalDpi xmlns:a14="http://schemas.microsoft.com/office/drawing/2010/main" val="0"/>
              </a:ext>
            </a:extLst>
          </a:blip>
          <a:srcRect l="20103"/>
          <a:stretch>
            <a:fillRect/>
          </a:stretch>
        </p:blipFill>
        <p:spPr bwMode="auto">
          <a:xfrm>
            <a:off x="8123238" y="1090613"/>
            <a:ext cx="1141412" cy="1679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 name="Tekstvak 20"/>
          <p:cNvSpPr txBox="1"/>
          <p:nvPr/>
        </p:nvSpPr>
        <p:spPr>
          <a:xfrm>
            <a:off x="7934325" y="4087813"/>
            <a:ext cx="4257675" cy="2062162"/>
          </a:xfrm>
          <a:prstGeom prst="rect">
            <a:avLst/>
          </a:prstGeom>
          <a:noFill/>
        </p:spPr>
        <p:txBody>
          <a:bodyPr>
            <a:spAutoFit/>
          </a:bodyPr>
          <a:lstStyle/>
          <a:p>
            <a:pPr>
              <a:defRPr/>
            </a:pPr>
            <a:r>
              <a:rPr lang="nl-BE" sz="1600" dirty="0">
                <a:solidFill>
                  <a:srgbClr val="FF0000"/>
                </a:solidFill>
                <a:latin typeface="Arial" panose="020B0604020202020204" pitchFamily="34" charset="0"/>
                <a:cs typeface="Arial" panose="020B0604020202020204" pitchFamily="34" charset="0"/>
              </a:rPr>
              <a:t>Nadeel:</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Link bij storm of harde wind, wieken moeten steeds recht op de wind</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Schuin invallende wind belast het wiekenkruis</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Bij wind van achter, kleppen worden dicht gedrukt</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Veel onderhoud, verven en smeren asjes en spin</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Doorboorde as</a:t>
            </a:r>
            <a:endParaRPr lang="nl-BE" dirty="0"/>
          </a:p>
        </p:txBody>
      </p:sp>
      <p:pic>
        <p:nvPicPr>
          <p:cNvPr id="22" name="Afbeelding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48788" y="1068388"/>
            <a:ext cx="2754312"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kstvak 7"/>
          <p:cNvSpPr txBox="1">
            <a:spLocks noChangeArrowheads="1"/>
          </p:cNvSpPr>
          <p:nvPr/>
        </p:nvSpPr>
        <p:spPr bwMode="auto">
          <a:xfrm>
            <a:off x="11231563" y="1119188"/>
            <a:ext cx="76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De spin</a:t>
            </a:r>
            <a:r>
              <a:rPr lang="nl-BE" altLang="nl-BE" sz="1600">
                <a:latin typeface="Arial" panose="020B0604020202020204" pitchFamily="34" charset="0"/>
                <a:cs typeface="Arial" panose="020B0604020202020204" pitchFamily="34" charset="0"/>
              </a:rPr>
              <a:t> </a:t>
            </a:r>
          </a:p>
        </p:txBody>
      </p:sp>
      <p:cxnSp>
        <p:nvCxnSpPr>
          <p:cNvPr id="24" name="Rechte verbindingslijn met pijl 23"/>
          <p:cNvCxnSpPr/>
          <p:nvPr/>
        </p:nvCxnSpPr>
        <p:spPr>
          <a:xfrm flipH="1">
            <a:off x="11266488" y="1457325"/>
            <a:ext cx="279400" cy="2190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kstvak 24"/>
          <p:cNvSpPr txBox="1"/>
          <p:nvPr/>
        </p:nvSpPr>
        <p:spPr>
          <a:xfrm>
            <a:off x="2581275" y="3551238"/>
            <a:ext cx="5411788" cy="2954655"/>
          </a:xfrm>
          <a:prstGeom prst="rect">
            <a:avLst/>
          </a:prstGeom>
          <a:noFill/>
        </p:spPr>
        <p:txBody>
          <a:bodyPr>
            <a:spAutoFit/>
          </a:bodyPr>
          <a:lstStyle/>
          <a:p>
            <a:pPr>
              <a:defRPr/>
            </a:pPr>
            <a:r>
              <a:rPr lang="nl-BE" dirty="0">
                <a:latin typeface="Arial" panose="020B0604020202020204" pitchFamily="34" charset="0"/>
                <a:cs typeface="Arial" panose="020B0604020202020204" pitchFamily="34" charset="0"/>
              </a:rPr>
              <a:t>Werking:</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Horizontale klepjes vervangen het hekwerk </a:t>
            </a:r>
            <a:r>
              <a:rPr lang="nl-BE" sz="1400" dirty="0">
                <a:solidFill>
                  <a:srgbClr val="FF0000"/>
                </a:solidFill>
                <a:latin typeface="Arial" panose="020B0604020202020204" pitchFamily="34" charset="0"/>
                <a:cs typeface="Arial" panose="020B0604020202020204" pitchFamily="34" charset="0"/>
              </a:rPr>
              <a:t>(1)</a:t>
            </a:r>
            <a:endParaRPr lang="nl-BE"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Spin </a:t>
            </a:r>
            <a:r>
              <a:rPr lang="nl-BE" sz="1400" dirty="0">
                <a:solidFill>
                  <a:srgbClr val="FF0000"/>
                </a:solidFill>
                <a:latin typeface="Arial" panose="020B0604020202020204" pitchFamily="34" charset="0"/>
                <a:cs typeface="Arial" panose="020B0604020202020204" pitchFamily="34" charset="0"/>
              </a:rPr>
              <a:t>(2)</a:t>
            </a:r>
            <a:r>
              <a:rPr lang="nl-BE" sz="1400" dirty="0">
                <a:latin typeface="Arial" panose="020B0604020202020204" pitchFamily="34" charset="0"/>
                <a:cs typeface="Arial" panose="020B0604020202020204" pitchFamily="34" charset="0"/>
              </a:rPr>
              <a:t> op askop doet via schuiflatten de klepjes gelijktijdig bewegen (kantelen naar open of gesloten stand)</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Een trekstang door de doorboorde as</a:t>
            </a:r>
            <a:r>
              <a:rPr lang="nl-BE" sz="1400" dirty="0">
                <a:solidFill>
                  <a:srgbClr val="FF0000"/>
                </a:solidFill>
                <a:latin typeface="Arial" panose="020B0604020202020204" pitchFamily="34" charset="0"/>
                <a:cs typeface="Arial" panose="020B0604020202020204" pitchFamily="34" charset="0"/>
              </a:rPr>
              <a:t>(3)</a:t>
            </a:r>
            <a:r>
              <a:rPr lang="nl-BE" sz="1400" dirty="0">
                <a:latin typeface="Arial" panose="020B0604020202020204" pitchFamily="34" charset="0"/>
                <a:cs typeface="Arial" panose="020B0604020202020204" pitchFamily="34" charset="0"/>
              </a:rPr>
              <a:t> bediend de spin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‘Zwichtstok’ </a:t>
            </a:r>
            <a:r>
              <a:rPr lang="nl-BE" sz="1400" dirty="0">
                <a:solidFill>
                  <a:srgbClr val="FF0000"/>
                </a:solidFill>
                <a:latin typeface="Arial" panose="020B0604020202020204" pitchFamily="34" charset="0"/>
                <a:cs typeface="Arial" panose="020B0604020202020204" pitchFamily="34" charset="0"/>
              </a:rPr>
              <a:t>(4) </a:t>
            </a:r>
            <a:r>
              <a:rPr lang="nl-BE" sz="1400" dirty="0">
                <a:latin typeface="Arial" panose="020B0604020202020204" pitchFamily="34" charset="0"/>
                <a:cs typeface="Arial" panose="020B0604020202020204" pitchFamily="34" charset="0"/>
              </a:rPr>
              <a:t>doet trekstang in of uitschuiven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Doorlopende ‘zwichtketting’ </a:t>
            </a:r>
            <a:r>
              <a:rPr lang="nl-BE" sz="1400" dirty="0">
                <a:solidFill>
                  <a:srgbClr val="FF0000"/>
                </a:solidFill>
                <a:latin typeface="Arial" panose="020B0604020202020204" pitchFamily="34" charset="0"/>
                <a:cs typeface="Arial" panose="020B0604020202020204" pitchFamily="34" charset="0"/>
              </a:rPr>
              <a:t>(5) </a:t>
            </a:r>
            <a:r>
              <a:rPr lang="nl-BE" sz="1400" dirty="0">
                <a:latin typeface="Arial" panose="020B0604020202020204" pitchFamily="34" charset="0"/>
                <a:cs typeface="Arial" panose="020B0604020202020204" pitchFamily="34" charset="0"/>
              </a:rPr>
              <a:t>met gewicht aan de ‘bazaanstok’ </a:t>
            </a:r>
            <a:r>
              <a:rPr lang="nl-BE" sz="1400" dirty="0">
                <a:solidFill>
                  <a:srgbClr val="FF0000"/>
                </a:solidFill>
                <a:latin typeface="Arial" panose="020B0604020202020204" pitchFamily="34" charset="0"/>
                <a:cs typeface="Arial" panose="020B0604020202020204" pitchFamily="34" charset="0"/>
              </a:rPr>
              <a:t>(6)</a:t>
            </a:r>
            <a:endParaRPr lang="nl-BE"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Het gewicht </a:t>
            </a:r>
            <a:r>
              <a:rPr lang="nl-BE" sz="1400" dirty="0">
                <a:solidFill>
                  <a:srgbClr val="FF0000"/>
                </a:solidFill>
                <a:latin typeface="Arial" panose="020B0604020202020204" pitchFamily="34" charset="0"/>
                <a:cs typeface="Arial" panose="020B0604020202020204" pitchFamily="34" charset="0"/>
              </a:rPr>
              <a:t>(7) </a:t>
            </a:r>
            <a:r>
              <a:rPr lang="nl-BE" sz="1400" dirty="0">
                <a:latin typeface="Arial" panose="020B0604020202020204" pitchFamily="34" charset="0"/>
                <a:cs typeface="Arial" panose="020B0604020202020204" pitchFamily="34" charset="0"/>
              </a:rPr>
              <a:t>bepaald moment van zwichten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Bij weinig windkracht sluiten de klepjes en vormen één geheel</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Bij toenemende wind (toerental) gaan, de klepjes tegen het gewicht open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Hoe meer gewicht, hoe later de klepjes </a:t>
            </a:r>
            <a:r>
              <a:rPr lang="nl-BE" sz="1400" dirty="0" smtClean="0">
                <a:latin typeface="Arial" panose="020B0604020202020204" pitchFamily="34" charset="0"/>
                <a:cs typeface="Arial" panose="020B0604020202020204" pitchFamily="34" charset="0"/>
              </a:rPr>
              <a:t>openen.</a:t>
            </a:r>
            <a:endParaRPr lang="nl-BE" sz="1400" dirty="0">
              <a:latin typeface="Arial" panose="020B0604020202020204" pitchFamily="34" charset="0"/>
              <a:cs typeface="Arial" panose="020B0604020202020204" pitchFamily="34" charset="0"/>
            </a:endParaRPr>
          </a:p>
        </p:txBody>
      </p:sp>
      <p:pic>
        <p:nvPicPr>
          <p:cNvPr id="26" name="Picture 4" descr="Leegkerk De Jonge Held (069) foto 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100" y="4452938"/>
            <a:ext cx="2146300" cy="1901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 name="Rechthoek 1"/>
          <p:cNvSpPr>
            <a:spLocks noChangeArrowheads="1"/>
          </p:cNvSpPr>
          <p:nvPr/>
        </p:nvSpPr>
        <p:spPr bwMode="auto">
          <a:xfrm>
            <a:off x="720725" y="3100388"/>
            <a:ext cx="4032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(1)</a:t>
            </a:r>
            <a:endParaRPr lang="nl-BE" altLang="nl-BE" sz="1400"/>
          </a:p>
        </p:txBody>
      </p:sp>
      <p:sp>
        <p:nvSpPr>
          <p:cNvPr id="28" name="Rechthoek 27"/>
          <p:cNvSpPr>
            <a:spLocks noChangeArrowheads="1"/>
          </p:cNvSpPr>
          <p:nvPr/>
        </p:nvSpPr>
        <p:spPr bwMode="auto">
          <a:xfrm>
            <a:off x="11493500" y="1412875"/>
            <a:ext cx="403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(2)</a:t>
            </a:r>
            <a:endParaRPr lang="nl-BE" altLang="nl-BE" sz="1400"/>
          </a:p>
        </p:txBody>
      </p:sp>
      <p:sp>
        <p:nvSpPr>
          <p:cNvPr id="29" name="Rechthoek 28"/>
          <p:cNvSpPr>
            <a:spLocks noChangeArrowheads="1"/>
          </p:cNvSpPr>
          <p:nvPr/>
        </p:nvSpPr>
        <p:spPr bwMode="auto">
          <a:xfrm>
            <a:off x="3884613" y="2792413"/>
            <a:ext cx="403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(4)</a:t>
            </a:r>
            <a:endParaRPr lang="nl-BE" altLang="nl-BE" sz="1400"/>
          </a:p>
        </p:txBody>
      </p:sp>
      <p:sp>
        <p:nvSpPr>
          <p:cNvPr id="30" name="Rechthoek 29"/>
          <p:cNvSpPr>
            <a:spLocks noChangeArrowheads="1"/>
          </p:cNvSpPr>
          <p:nvPr/>
        </p:nvSpPr>
        <p:spPr bwMode="auto">
          <a:xfrm>
            <a:off x="3925888" y="3073400"/>
            <a:ext cx="403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(5)</a:t>
            </a:r>
            <a:endParaRPr lang="nl-BE" altLang="nl-BE" sz="1400"/>
          </a:p>
        </p:txBody>
      </p:sp>
      <p:sp>
        <p:nvSpPr>
          <p:cNvPr id="31" name="Rechthoek 30"/>
          <p:cNvSpPr>
            <a:spLocks noChangeArrowheads="1"/>
          </p:cNvSpPr>
          <p:nvPr/>
        </p:nvSpPr>
        <p:spPr bwMode="auto">
          <a:xfrm>
            <a:off x="3690938" y="1074738"/>
            <a:ext cx="403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(6)</a:t>
            </a:r>
            <a:endParaRPr lang="nl-BE" altLang="nl-BE" sz="1400"/>
          </a:p>
        </p:txBody>
      </p:sp>
      <p:sp>
        <p:nvSpPr>
          <p:cNvPr id="32" name="Rechthoek 31"/>
          <p:cNvSpPr>
            <a:spLocks noChangeArrowheads="1"/>
          </p:cNvSpPr>
          <p:nvPr/>
        </p:nvSpPr>
        <p:spPr bwMode="auto">
          <a:xfrm>
            <a:off x="8207375" y="2386013"/>
            <a:ext cx="403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(7)</a:t>
            </a:r>
            <a:endParaRPr lang="nl-BE" altLang="nl-BE" sz="1400"/>
          </a:p>
        </p:txBody>
      </p:sp>
      <p:pic>
        <p:nvPicPr>
          <p:cNvPr id="33" name="Afbeelding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65750" y="1068388"/>
            <a:ext cx="268287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hthoek 11"/>
          <p:cNvSpPr>
            <a:spLocks noChangeArrowheads="1"/>
          </p:cNvSpPr>
          <p:nvPr/>
        </p:nvSpPr>
        <p:spPr bwMode="auto">
          <a:xfrm>
            <a:off x="6419850" y="2103438"/>
            <a:ext cx="403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(3)</a:t>
            </a:r>
            <a:endParaRPr lang="nl-BE" altLang="nl-BE" sz="1400"/>
          </a:p>
        </p:txBody>
      </p:sp>
      <p:sp>
        <p:nvSpPr>
          <p:cNvPr id="35" name="Tekstvak 34"/>
          <p:cNvSpPr txBox="1">
            <a:spLocks noChangeArrowheads="1"/>
          </p:cNvSpPr>
          <p:nvPr/>
        </p:nvSpPr>
        <p:spPr bwMode="auto">
          <a:xfrm>
            <a:off x="1123950" y="5148263"/>
            <a:ext cx="484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172453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ppt_x"/>
                                          </p:val>
                                        </p:tav>
                                        <p:tav tm="100000">
                                          <p:val>
                                            <p:strVal val="#ppt_x"/>
                                          </p:val>
                                        </p:tav>
                                      </p:tavLst>
                                    </p:anim>
                                    <p:anim calcmode="lin" valueType="num">
                                      <p:cBhvr additive="base">
                                        <p:cTn id="4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500" fill="hold"/>
                                        <p:tgtEl>
                                          <p:spTgt spid="30"/>
                                        </p:tgtEl>
                                        <p:attrNameLst>
                                          <p:attrName>ppt_x</p:attrName>
                                        </p:attrNameLst>
                                      </p:cBhvr>
                                      <p:tavLst>
                                        <p:tav tm="0">
                                          <p:val>
                                            <p:strVal val="#ppt_x"/>
                                          </p:val>
                                        </p:tav>
                                        <p:tav tm="100000">
                                          <p:val>
                                            <p:strVal val="#ppt_x"/>
                                          </p:val>
                                        </p:tav>
                                      </p:tavLst>
                                    </p:anim>
                                    <p:anim calcmode="lin" valueType="num">
                                      <p:cBhvr additive="base">
                                        <p:cTn id="6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fill="hold"/>
                                        <p:tgtEl>
                                          <p:spTgt spid="11"/>
                                        </p:tgtEl>
                                        <p:attrNameLst>
                                          <p:attrName>ppt_x</p:attrName>
                                        </p:attrNameLst>
                                      </p:cBhvr>
                                      <p:tavLst>
                                        <p:tav tm="0">
                                          <p:val>
                                            <p:strVal val="#ppt_x"/>
                                          </p:val>
                                        </p:tav>
                                        <p:tav tm="100000">
                                          <p:val>
                                            <p:strVal val="#ppt_x"/>
                                          </p:val>
                                        </p:tav>
                                      </p:tavLst>
                                    </p:anim>
                                    <p:anim calcmode="lin" valueType="num">
                                      <p:cBhvr additive="base">
                                        <p:cTn id="70" dur="500" fill="hold"/>
                                        <p:tgtEl>
                                          <p:spTgt spid="11"/>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500" fill="hold"/>
                                        <p:tgtEl>
                                          <p:spTgt spid="31"/>
                                        </p:tgtEl>
                                        <p:attrNameLst>
                                          <p:attrName>ppt_x</p:attrName>
                                        </p:attrNameLst>
                                      </p:cBhvr>
                                      <p:tavLst>
                                        <p:tav tm="0">
                                          <p:val>
                                            <p:strVal val="#ppt_x"/>
                                          </p:val>
                                        </p:tav>
                                        <p:tav tm="100000">
                                          <p:val>
                                            <p:strVal val="#ppt_x"/>
                                          </p:val>
                                        </p:tav>
                                      </p:tavLst>
                                    </p:anim>
                                    <p:anim calcmode="lin" valueType="num">
                                      <p:cBhvr additive="base">
                                        <p:cTn id="74" dur="500" fill="hold"/>
                                        <p:tgtEl>
                                          <p:spTgt spid="31"/>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additive="base">
                                        <p:cTn id="77" dur="500" fill="hold"/>
                                        <p:tgtEl>
                                          <p:spTgt spid="14"/>
                                        </p:tgtEl>
                                        <p:attrNameLst>
                                          <p:attrName>ppt_x</p:attrName>
                                        </p:attrNameLst>
                                      </p:cBhvr>
                                      <p:tavLst>
                                        <p:tav tm="0">
                                          <p:val>
                                            <p:strVal val="#ppt_x"/>
                                          </p:val>
                                        </p:tav>
                                        <p:tav tm="100000">
                                          <p:val>
                                            <p:strVal val="#ppt_x"/>
                                          </p:val>
                                        </p:tav>
                                      </p:tavLst>
                                    </p:anim>
                                    <p:anim calcmode="lin" valueType="num">
                                      <p:cBhvr additive="base">
                                        <p:cTn id="7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anim calcmode="lin" valueType="num">
                                      <p:cBhvr additive="base">
                                        <p:cTn id="83" dur="500" fill="hold"/>
                                        <p:tgtEl>
                                          <p:spTgt spid="32"/>
                                        </p:tgtEl>
                                        <p:attrNameLst>
                                          <p:attrName>ppt_x</p:attrName>
                                        </p:attrNameLst>
                                      </p:cBhvr>
                                      <p:tavLst>
                                        <p:tav tm="0">
                                          <p:val>
                                            <p:strVal val="#ppt_x"/>
                                          </p:val>
                                        </p:tav>
                                        <p:tav tm="100000">
                                          <p:val>
                                            <p:strVal val="#ppt_x"/>
                                          </p:val>
                                        </p:tav>
                                      </p:tavLst>
                                    </p:anim>
                                    <p:anim calcmode="lin" valueType="num">
                                      <p:cBhvr additive="base">
                                        <p:cTn id="8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P spid="23" grpId="0"/>
      <p:bldP spid="27" grpId="0"/>
      <p:bldP spid="28" grpId="0"/>
      <p:bldP spid="29" grpId="0"/>
      <p:bldP spid="30" grpId="0"/>
      <p:bldP spid="31" grpId="0"/>
      <p:bldP spid="32" grpId="0"/>
      <p:bldP spid="34" grpId="0"/>
      <p:bldP spid="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Van Riet</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31</a:t>
            </a:fld>
            <a:endParaRPr lang="nl-BE"/>
          </a:p>
        </p:txBody>
      </p:sp>
      <p:sp>
        <p:nvSpPr>
          <p:cNvPr id="21" name="Tekstvak 5"/>
          <p:cNvSpPr txBox="1">
            <a:spLocks noChangeArrowheads="1"/>
          </p:cNvSpPr>
          <p:nvPr/>
        </p:nvSpPr>
        <p:spPr bwMode="auto">
          <a:xfrm>
            <a:off x="263453" y="1005221"/>
            <a:ext cx="3016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Grote gelijkenis  met </a:t>
            </a:r>
            <a:r>
              <a:rPr lang="nl-BE" altLang="nl-BE" sz="1800" dirty="0" err="1">
                <a:latin typeface="Arial" panose="020B0604020202020204" pitchFamily="34" charset="0"/>
                <a:cs typeface="Arial" panose="020B0604020202020204" pitchFamily="34" charset="0"/>
              </a:rPr>
              <a:t>Bilau</a:t>
            </a:r>
            <a:endParaRPr lang="nl-BE" altLang="nl-BE" sz="1800" dirty="0">
              <a:latin typeface="Arial" panose="020B0604020202020204" pitchFamily="34" charset="0"/>
              <a:cs typeface="Arial" panose="020B0604020202020204" pitchFamily="34" charset="0"/>
            </a:endParaRPr>
          </a:p>
        </p:txBody>
      </p:sp>
      <p:pic>
        <p:nvPicPr>
          <p:cNvPr id="22" name="Picture 2" descr="Van Riet met zwichtring te Eindewege3"/>
          <p:cNvPicPr>
            <a:picLocks noChangeAspect="1" noChangeArrowheads="1"/>
          </p:cNvPicPr>
          <p:nvPr/>
        </p:nvPicPr>
        <p:blipFill>
          <a:blip r:embed="rId3">
            <a:extLst>
              <a:ext uri="{28A0092B-C50C-407E-A947-70E740481C1C}">
                <a14:useLocalDpi xmlns:a14="http://schemas.microsoft.com/office/drawing/2010/main" val="0"/>
              </a:ext>
            </a:extLst>
          </a:blip>
          <a:srcRect t="19531" b="37671"/>
          <a:stretch>
            <a:fillRect/>
          </a:stretch>
        </p:blipFill>
        <p:spPr bwMode="auto">
          <a:xfrm>
            <a:off x="4098853" y="1546559"/>
            <a:ext cx="4321175" cy="1435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5" descr="Van Riet 001"/>
          <p:cNvPicPr>
            <a:picLocks noChangeAspect="1" noChangeArrowheads="1"/>
          </p:cNvPicPr>
          <p:nvPr/>
        </p:nvPicPr>
        <p:blipFill>
          <a:blip r:embed="rId4">
            <a:extLst>
              <a:ext uri="{28A0092B-C50C-407E-A947-70E740481C1C}">
                <a14:useLocalDpi xmlns:a14="http://schemas.microsoft.com/office/drawing/2010/main" val="0"/>
              </a:ext>
            </a:extLst>
          </a:blip>
          <a:srcRect l="9087" t="10796" b="10503"/>
          <a:stretch>
            <a:fillRect/>
          </a:stretch>
        </p:blipFill>
        <p:spPr bwMode="auto">
          <a:xfrm>
            <a:off x="23741" y="1546559"/>
            <a:ext cx="3662362" cy="23780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 name="Tekstvak 23"/>
          <p:cNvSpPr txBox="1">
            <a:spLocks noChangeArrowheads="1"/>
          </p:cNvSpPr>
          <p:nvPr/>
        </p:nvSpPr>
        <p:spPr bwMode="auto">
          <a:xfrm>
            <a:off x="3811516" y="3024521"/>
            <a:ext cx="4656137"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nl-BE" altLang="nl-BE" sz="1600" dirty="0" smtClean="0">
                <a:latin typeface="Arial" panose="020B0604020202020204" pitchFamily="34" charset="0"/>
                <a:cs typeface="Arial" panose="020B0604020202020204" pitchFamily="34" charset="0"/>
              </a:rPr>
              <a:t>Soort vliegtuigvleugel</a:t>
            </a:r>
          </a:p>
          <a:p>
            <a:pPr marL="285750" indent="-285750">
              <a:lnSpc>
                <a:spcPct val="100000"/>
              </a:lnSpc>
              <a:spcBef>
                <a:spcPct val="0"/>
              </a:spcBef>
              <a:defRPr/>
            </a:pPr>
            <a:r>
              <a:rPr lang="nl-BE" altLang="nl-BE" sz="1400" dirty="0" smtClean="0">
                <a:latin typeface="Arial" panose="020B0604020202020204" pitchFamily="34" charset="0"/>
                <a:cs typeface="Arial" panose="020B0604020202020204" pitchFamily="34" charset="0"/>
              </a:rPr>
              <a:t>Metalen stroomlijn aan bordzijde van de roede</a:t>
            </a:r>
            <a:r>
              <a:rPr lang="nl-BE" altLang="nl-BE" sz="1400" dirty="0" smtClean="0">
                <a:solidFill>
                  <a:srgbClr val="FF0000"/>
                </a:solidFill>
                <a:latin typeface="Arial" panose="020B0604020202020204" pitchFamily="34" charset="0"/>
                <a:cs typeface="Arial" panose="020B0604020202020204" pitchFamily="34" charset="0"/>
              </a:rPr>
              <a:t>(1)</a:t>
            </a:r>
          </a:p>
          <a:p>
            <a:pPr marL="285750" indent="-285750">
              <a:lnSpc>
                <a:spcPct val="100000"/>
              </a:lnSpc>
              <a:spcBef>
                <a:spcPct val="0"/>
              </a:spcBef>
              <a:defRPr/>
            </a:pPr>
            <a:r>
              <a:rPr lang="nl-BE" altLang="nl-BE" sz="1400" dirty="0" smtClean="0">
                <a:latin typeface="Arial" panose="020B0604020202020204" pitchFamily="34" charset="0"/>
                <a:cs typeface="Arial" panose="020B0604020202020204" pitchFamily="34" charset="0"/>
              </a:rPr>
              <a:t>Grote verticale klep op hekzijde </a:t>
            </a:r>
            <a:r>
              <a:rPr lang="nl-BE" altLang="nl-BE" sz="1400" dirty="0" smtClean="0">
                <a:solidFill>
                  <a:srgbClr val="FF0000"/>
                </a:solidFill>
                <a:latin typeface="Arial" panose="020B0604020202020204" pitchFamily="34" charset="0"/>
                <a:cs typeface="Arial" panose="020B0604020202020204" pitchFamily="34" charset="0"/>
              </a:rPr>
              <a:t>(2)</a:t>
            </a:r>
          </a:p>
          <a:p>
            <a:pPr marL="285750" indent="-285750">
              <a:lnSpc>
                <a:spcPct val="100000"/>
              </a:lnSpc>
              <a:spcBef>
                <a:spcPct val="0"/>
              </a:spcBef>
              <a:defRPr/>
            </a:pPr>
            <a:r>
              <a:rPr lang="nl-BE" altLang="nl-BE" sz="1400" dirty="0" smtClean="0">
                <a:latin typeface="Arial" panose="020B0604020202020204" pitchFamily="34" charset="0"/>
                <a:cs typeface="Arial" panose="020B0604020202020204" pitchFamily="34" charset="0"/>
              </a:rPr>
              <a:t>Kleppen op spanning gebracht door liertje op één van de  roede-einden ( moet steeds onder staan)</a:t>
            </a:r>
          </a:p>
          <a:p>
            <a:pPr marL="285750" indent="-285750">
              <a:lnSpc>
                <a:spcPct val="100000"/>
              </a:lnSpc>
              <a:spcBef>
                <a:spcPct val="0"/>
              </a:spcBef>
              <a:defRPr/>
            </a:pPr>
            <a:r>
              <a:rPr lang="nl-BE" altLang="nl-BE" sz="1400" dirty="0" smtClean="0">
                <a:latin typeface="Arial" panose="020B0604020202020204" pitchFamily="34" charset="0"/>
                <a:cs typeface="Arial" panose="020B0604020202020204" pitchFamily="34" charset="0"/>
              </a:rPr>
              <a:t>Na sluiten met 2 à 3 slagen extra, spanning op regulatorveer</a:t>
            </a:r>
          </a:p>
          <a:p>
            <a:pPr marL="285750" indent="-285750">
              <a:lnSpc>
                <a:spcPct val="100000"/>
              </a:lnSpc>
              <a:spcBef>
                <a:spcPct val="0"/>
              </a:spcBef>
              <a:defRPr/>
            </a:pPr>
            <a:r>
              <a:rPr lang="nl-BE" altLang="nl-BE" sz="1400" dirty="0" smtClean="0">
                <a:latin typeface="Arial" panose="020B0604020202020204" pitchFamily="34" charset="0"/>
                <a:cs typeface="Arial" panose="020B0604020202020204" pitchFamily="34" charset="0"/>
              </a:rPr>
              <a:t>Druk op de zwichtring </a:t>
            </a:r>
            <a:r>
              <a:rPr lang="nl-BE" altLang="nl-BE" sz="1400" dirty="0" smtClean="0">
                <a:solidFill>
                  <a:srgbClr val="FF0000"/>
                </a:solidFill>
                <a:latin typeface="Arial" panose="020B0604020202020204" pitchFamily="34" charset="0"/>
                <a:cs typeface="Arial" panose="020B0604020202020204" pitchFamily="34" charset="0"/>
              </a:rPr>
              <a:t>(3) </a:t>
            </a:r>
            <a:r>
              <a:rPr lang="nl-BE" altLang="nl-BE" sz="1400" dirty="0" smtClean="0">
                <a:latin typeface="Arial" panose="020B0604020202020204" pitchFamily="34" charset="0"/>
                <a:cs typeface="Arial" panose="020B0604020202020204" pitchFamily="34" charset="0"/>
              </a:rPr>
              <a:t>achter de </a:t>
            </a:r>
            <a:r>
              <a:rPr lang="nl-BE" altLang="nl-BE" sz="1400" dirty="0" err="1" smtClean="0">
                <a:latin typeface="Arial" panose="020B0604020202020204" pitchFamily="34" charset="0"/>
                <a:cs typeface="Arial" panose="020B0604020202020204" pitchFamily="34" charset="0"/>
              </a:rPr>
              <a:t>askop</a:t>
            </a:r>
            <a:r>
              <a:rPr lang="nl-BE" altLang="nl-BE" sz="1400" dirty="0" smtClean="0">
                <a:latin typeface="Arial" panose="020B0604020202020204" pitchFamily="34" charset="0"/>
                <a:cs typeface="Arial" panose="020B0604020202020204" pitchFamily="34" charset="0"/>
              </a:rPr>
              <a:t> bepaald het opengaan </a:t>
            </a:r>
          </a:p>
          <a:p>
            <a:pPr marL="285750" indent="-285750">
              <a:lnSpc>
                <a:spcPct val="100000"/>
              </a:lnSpc>
              <a:spcBef>
                <a:spcPct val="0"/>
              </a:spcBef>
              <a:defRPr/>
            </a:pPr>
            <a:r>
              <a:rPr lang="nl-BE" altLang="nl-BE" sz="1400" dirty="0" smtClean="0">
                <a:latin typeface="Arial" panose="020B0604020202020204" pitchFamily="34" charset="0"/>
                <a:cs typeface="Arial" panose="020B0604020202020204" pitchFamily="34" charset="0"/>
              </a:rPr>
              <a:t>Tijdens het draaien kunnen de kleppen open getrokken worden door een staaldraad aan de staart en verbonden met de zwichtring</a:t>
            </a:r>
          </a:p>
        </p:txBody>
      </p:sp>
      <p:sp>
        <p:nvSpPr>
          <p:cNvPr id="25" name="Tekstvak 24"/>
          <p:cNvSpPr txBox="1"/>
          <p:nvPr/>
        </p:nvSpPr>
        <p:spPr>
          <a:xfrm>
            <a:off x="23741" y="4450096"/>
            <a:ext cx="3929062" cy="1262063"/>
          </a:xfrm>
          <a:prstGeom prst="rect">
            <a:avLst/>
          </a:prstGeom>
          <a:noFill/>
        </p:spPr>
        <p:txBody>
          <a:bodyPr>
            <a:spAutoFit/>
          </a:bodyPr>
          <a:lstStyle/>
          <a:p>
            <a:pPr>
              <a:defRPr/>
            </a:pPr>
            <a:r>
              <a:rPr lang="nl-BE" sz="1600" dirty="0">
                <a:latin typeface="Arial" panose="020B0604020202020204" pitchFamily="34" charset="0"/>
                <a:cs typeface="Arial" panose="020B0604020202020204" pitchFamily="34" charset="0"/>
              </a:rPr>
              <a:t>Molenmaker Van Riet uit Zeeland</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Omstreeks 1935 ontwikkeld</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Heeft weinig opgang gekend </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Nog 3 molens met dit systeem</a:t>
            </a:r>
          </a:p>
          <a:p>
            <a:pPr marL="285750" indent="-285750">
              <a:buFont typeface="Arial" panose="020B0604020202020204" pitchFamily="34" charset="0"/>
              <a:buChar char="•"/>
              <a:defRPr/>
            </a:pPr>
            <a:endParaRPr lang="nl-BE" dirty="0">
              <a:latin typeface="Arial" panose="020B0604020202020204" pitchFamily="34" charset="0"/>
              <a:cs typeface="Arial" panose="020B0604020202020204" pitchFamily="34" charset="0"/>
            </a:endParaRPr>
          </a:p>
        </p:txBody>
      </p:sp>
      <p:pic>
        <p:nvPicPr>
          <p:cNvPr id="26" name="Afbeelding 12"/>
          <p:cNvPicPr>
            <a:picLocks noChangeAspect="1"/>
          </p:cNvPicPr>
          <p:nvPr/>
        </p:nvPicPr>
        <p:blipFill>
          <a:blip r:embed="rId5">
            <a:extLst>
              <a:ext uri="{28A0092B-C50C-407E-A947-70E740481C1C}">
                <a14:useLocalDpi xmlns:a14="http://schemas.microsoft.com/office/drawing/2010/main" val="0"/>
              </a:ext>
            </a:extLst>
          </a:blip>
          <a:srcRect l="17442" t="11000" r="8139" b="20500"/>
          <a:stretch>
            <a:fillRect/>
          </a:stretch>
        </p:blipFill>
        <p:spPr bwMode="auto">
          <a:xfrm>
            <a:off x="8524803" y="1546559"/>
            <a:ext cx="34734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kstvak 26"/>
          <p:cNvSpPr txBox="1">
            <a:spLocks noChangeArrowheads="1"/>
          </p:cNvSpPr>
          <p:nvPr/>
        </p:nvSpPr>
        <p:spPr bwMode="auto">
          <a:xfrm>
            <a:off x="8593066" y="3842084"/>
            <a:ext cx="3298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a:latin typeface="Arial" panose="020B0604020202020204" pitchFamily="34" charset="0"/>
                <a:cs typeface="Arial" panose="020B0604020202020204" pitchFamily="34" charset="0"/>
              </a:rPr>
              <a:t>Zwichtring achter askop</a:t>
            </a:r>
          </a:p>
        </p:txBody>
      </p:sp>
      <p:cxnSp>
        <p:nvCxnSpPr>
          <p:cNvPr id="28" name="Rechte verbindingslijn met pijl 27"/>
          <p:cNvCxnSpPr>
            <a:stCxn id="27" idx="0"/>
          </p:cNvCxnSpPr>
          <p:nvPr/>
        </p:nvCxnSpPr>
        <p:spPr>
          <a:xfrm flipH="1" flipV="1">
            <a:off x="9577316" y="2608596"/>
            <a:ext cx="665162" cy="12334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kstvak 16"/>
          <p:cNvSpPr txBox="1">
            <a:spLocks noChangeArrowheads="1"/>
          </p:cNvSpPr>
          <p:nvPr/>
        </p:nvSpPr>
        <p:spPr bwMode="auto">
          <a:xfrm>
            <a:off x="23741" y="4180221"/>
            <a:ext cx="39290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Molen van Aerden, Nispen</a:t>
            </a:r>
          </a:p>
        </p:txBody>
      </p:sp>
      <p:sp>
        <p:nvSpPr>
          <p:cNvPr id="30" name="Tekstvak 29"/>
          <p:cNvSpPr txBox="1">
            <a:spLocks noChangeArrowheads="1"/>
          </p:cNvSpPr>
          <p:nvPr/>
        </p:nvSpPr>
        <p:spPr bwMode="auto">
          <a:xfrm>
            <a:off x="5894316" y="1956134"/>
            <a:ext cx="490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(1)</a:t>
            </a:r>
          </a:p>
        </p:txBody>
      </p:sp>
      <p:sp>
        <p:nvSpPr>
          <p:cNvPr id="31" name="Tekstvak 30"/>
          <p:cNvSpPr txBox="1">
            <a:spLocks noChangeArrowheads="1"/>
          </p:cNvSpPr>
          <p:nvPr/>
        </p:nvSpPr>
        <p:spPr bwMode="auto">
          <a:xfrm>
            <a:off x="7707241" y="2078371"/>
            <a:ext cx="438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(2)</a:t>
            </a:r>
          </a:p>
        </p:txBody>
      </p:sp>
      <p:sp>
        <p:nvSpPr>
          <p:cNvPr id="32" name="Tekstvak 31"/>
          <p:cNvSpPr txBox="1">
            <a:spLocks noChangeArrowheads="1"/>
          </p:cNvSpPr>
          <p:nvPr/>
        </p:nvSpPr>
        <p:spPr bwMode="auto">
          <a:xfrm>
            <a:off x="1412803" y="1975184"/>
            <a:ext cx="442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(1)</a:t>
            </a:r>
          </a:p>
        </p:txBody>
      </p:sp>
      <p:sp>
        <p:nvSpPr>
          <p:cNvPr id="33" name="Tekstvak 32"/>
          <p:cNvSpPr txBox="1">
            <a:spLocks noChangeArrowheads="1"/>
          </p:cNvSpPr>
          <p:nvPr/>
        </p:nvSpPr>
        <p:spPr bwMode="auto">
          <a:xfrm>
            <a:off x="1892228" y="1975184"/>
            <a:ext cx="403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(2)</a:t>
            </a:r>
          </a:p>
        </p:txBody>
      </p:sp>
      <p:sp>
        <p:nvSpPr>
          <p:cNvPr id="34" name="Tekstvak 33"/>
          <p:cNvSpPr txBox="1">
            <a:spLocks noChangeArrowheads="1"/>
          </p:cNvSpPr>
          <p:nvPr/>
        </p:nvSpPr>
        <p:spPr bwMode="auto">
          <a:xfrm>
            <a:off x="9197903" y="2294271"/>
            <a:ext cx="403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204328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ppt_x"/>
                                          </p:val>
                                        </p:tav>
                                        <p:tav tm="100000">
                                          <p:val>
                                            <p:strVal val="#ppt_x"/>
                                          </p:val>
                                        </p:tav>
                                      </p:tavLst>
                                    </p:anim>
                                    <p:anim calcmode="lin" valueType="num">
                                      <p:cBhvr additive="base">
                                        <p:cTn id="24" dur="500" fill="hold"/>
                                        <p:tgtEl>
                                          <p:spTgt spid="3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30" grpId="0"/>
      <p:bldP spid="31" grpId="0"/>
      <p:bldP spid="32" grpId="0"/>
      <p:bldP spid="33" grpId="0"/>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Zwichtring</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32</a:t>
            </a:fld>
            <a:endParaRPr lang="nl-BE"/>
          </a:p>
        </p:txBody>
      </p:sp>
      <p:sp>
        <p:nvSpPr>
          <p:cNvPr id="8" name="Tekstvak 6"/>
          <p:cNvSpPr txBox="1">
            <a:spLocks noChangeArrowheads="1"/>
          </p:cNvSpPr>
          <p:nvPr/>
        </p:nvSpPr>
        <p:spPr bwMode="auto">
          <a:xfrm>
            <a:off x="603534" y="1117896"/>
            <a:ext cx="11199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De zwichtring bij Van Riet, ook bij Ten Have kan een gelijkaardige ring gebuikt worden.</a:t>
            </a:r>
          </a:p>
        </p:txBody>
      </p:sp>
      <p:pic>
        <p:nvPicPr>
          <p:cNvPr id="9" name="Afbeelding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0959" y="1881484"/>
            <a:ext cx="3240088"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vak 9"/>
          <p:cNvSpPr txBox="1">
            <a:spLocks noChangeArrowheads="1"/>
          </p:cNvSpPr>
          <p:nvPr/>
        </p:nvSpPr>
        <p:spPr bwMode="auto">
          <a:xfrm>
            <a:off x="5516847" y="4130971"/>
            <a:ext cx="3857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(1)</a:t>
            </a:r>
          </a:p>
        </p:txBody>
      </p:sp>
      <p:sp>
        <p:nvSpPr>
          <p:cNvPr id="11" name="Tekstvak 10"/>
          <p:cNvSpPr txBox="1"/>
          <p:nvPr/>
        </p:nvSpPr>
        <p:spPr>
          <a:xfrm>
            <a:off x="186022" y="1881484"/>
            <a:ext cx="3559175" cy="3324225"/>
          </a:xfrm>
          <a:prstGeom prst="rect">
            <a:avLst/>
          </a:prstGeom>
          <a:noFill/>
        </p:spPr>
        <p:txBody>
          <a:bodyPr>
            <a:spAutoFit/>
          </a:bodyPr>
          <a:lstStyle/>
          <a:p>
            <a:pPr>
              <a:defRPr/>
            </a:pPr>
            <a:r>
              <a:rPr lang="nl-BE" sz="1400" dirty="0">
                <a:latin typeface="Arial" panose="020B0604020202020204" pitchFamily="34" charset="0"/>
                <a:cs typeface="Arial" panose="020B0604020202020204" pitchFamily="34" charset="0"/>
              </a:rPr>
              <a:t>De zwichtring bestaat uit </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Een rechthoekig raam </a:t>
            </a:r>
            <a:r>
              <a:rPr lang="nl-BE" sz="1400" dirty="0">
                <a:solidFill>
                  <a:srgbClr val="FF0000"/>
                </a:solidFill>
                <a:latin typeface="Arial" panose="020B0604020202020204" pitchFamily="34" charset="0"/>
                <a:cs typeface="Arial" panose="020B0604020202020204" pitchFamily="34" charset="0"/>
              </a:rPr>
              <a:t>(1)</a:t>
            </a:r>
            <a:r>
              <a:rPr lang="nl-BE" sz="1400" dirty="0">
                <a:latin typeface="Arial" panose="020B0604020202020204" pitchFamily="34" charset="0"/>
                <a:cs typeface="Arial" panose="020B0604020202020204" pitchFamily="34" charset="0"/>
              </a:rPr>
              <a:t> bevestigd gemonteerd op de achterkant van de </a:t>
            </a:r>
            <a:r>
              <a:rPr lang="nl-BE" sz="1400" dirty="0" err="1">
                <a:latin typeface="Arial" panose="020B0604020202020204" pitchFamily="34" charset="0"/>
                <a:cs typeface="Arial" panose="020B0604020202020204" pitchFamily="34" charset="0"/>
              </a:rPr>
              <a:t>binnenroede</a:t>
            </a:r>
            <a:endParaRPr lang="nl-BE"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400">
                <a:latin typeface="Arial" panose="020B0604020202020204" pitchFamily="34" charset="0"/>
                <a:cs typeface="Arial" panose="020B0604020202020204" pitchFamily="34" charset="0"/>
              </a:rPr>
              <a:t>Een H-profielvormige </a:t>
            </a:r>
            <a:r>
              <a:rPr lang="nl-BE" sz="1400" dirty="0">
                <a:latin typeface="Arial" panose="020B0604020202020204" pitchFamily="34" charset="0"/>
                <a:cs typeface="Arial" panose="020B0604020202020204" pitchFamily="34" charset="0"/>
              </a:rPr>
              <a:t>ring </a:t>
            </a:r>
            <a:r>
              <a:rPr lang="nl-BE" sz="1400" dirty="0">
                <a:solidFill>
                  <a:srgbClr val="FF0000"/>
                </a:solidFill>
                <a:latin typeface="Arial" panose="020B0604020202020204" pitchFamily="34" charset="0"/>
                <a:cs typeface="Arial" panose="020B0604020202020204" pitchFamily="34" charset="0"/>
              </a:rPr>
              <a:t>(2)</a:t>
            </a:r>
            <a:r>
              <a:rPr lang="nl-BE" sz="1400" dirty="0">
                <a:latin typeface="Arial" panose="020B0604020202020204" pitchFamily="34" charset="0"/>
                <a:cs typeface="Arial" panose="020B0604020202020204" pitchFamily="34" charset="0"/>
              </a:rPr>
              <a:t> die over 4 rollen in het raam </a:t>
            </a:r>
            <a:r>
              <a:rPr lang="nl-BE" sz="1400" dirty="0">
                <a:solidFill>
                  <a:srgbClr val="FF0000"/>
                </a:solidFill>
                <a:latin typeface="Arial" panose="020B0604020202020204" pitchFamily="34" charset="0"/>
                <a:cs typeface="Arial" panose="020B0604020202020204" pitchFamily="34" charset="0"/>
              </a:rPr>
              <a:t>(3)</a:t>
            </a:r>
            <a:r>
              <a:rPr lang="nl-BE" sz="1400" dirty="0">
                <a:latin typeface="Arial" panose="020B0604020202020204" pitchFamily="34" charset="0"/>
                <a:cs typeface="Arial" panose="020B0604020202020204" pitchFamily="34" charset="0"/>
              </a:rPr>
              <a:t> kan bewegen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2 (of 4) zwichtstangen </a:t>
            </a:r>
            <a:r>
              <a:rPr lang="nl-BE" sz="1400" dirty="0">
                <a:solidFill>
                  <a:srgbClr val="FF0000"/>
                </a:solidFill>
                <a:latin typeface="Arial" panose="020B0604020202020204" pitchFamily="34" charset="0"/>
                <a:cs typeface="Arial" panose="020B0604020202020204" pitchFamily="34" charset="0"/>
              </a:rPr>
              <a:t>(4)</a:t>
            </a:r>
            <a:r>
              <a:rPr lang="nl-BE" sz="1400" dirty="0">
                <a:latin typeface="Arial" panose="020B0604020202020204" pitchFamily="34" charset="0"/>
                <a:cs typeface="Arial" panose="020B0604020202020204" pitchFamily="34" charset="0"/>
              </a:rPr>
              <a:t> verbonden aan de ring waarmee de kleppen bediend worden </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In de onderste helft ligt een </a:t>
            </a:r>
            <a:r>
              <a:rPr lang="nl-BE" sz="1400" dirty="0" err="1">
                <a:latin typeface="Arial" panose="020B0604020202020204" pitchFamily="34" charset="0"/>
                <a:cs typeface="Arial" panose="020B0604020202020204" pitchFamily="34" charset="0"/>
              </a:rPr>
              <a:t>remband</a:t>
            </a:r>
            <a:r>
              <a:rPr lang="nl-BE" sz="1400" dirty="0">
                <a:latin typeface="Arial" panose="020B0604020202020204" pitchFamily="34" charset="0"/>
                <a:cs typeface="Arial" panose="020B0604020202020204" pitchFamily="34" charset="0"/>
              </a:rPr>
              <a:t> </a:t>
            </a:r>
            <a:r>
              <a:rPr lang="nl-BE" sz="1400" dirty="0">
                <a:solidFill>
                  <a:srgbClr val="FF0000"/>
                </a:solidFill>
                <a:latin typeface="Arial" panose="020B0604020202020204" pitchFamily="34" charset="0"/>
                <a:cs typeface="Arial" panose="020B0604020202020204" pitchFamily="34" charset="0"/>
              </a:rPr>
              <a:t>(5) </a:t>
            </a:r>
            <a:r>
              <a:rPr lang="nl-BE" sz="1400" dirty="0">
                <a:latin typeface="Arial" panose="020B0604020202020204" pitchFamily="34" charset="0"/>
                <a:cs typeface="Arial" panose="020B0604020202020204" pitchFamily="34" charset="0"/>
              </a:rPr>
              <a:t>een zijde verankerd aan de keerstijl van het </a:t>
            </a:r>
            <a:r>
              <a:rPr lang="nl-BE" sz="1400" dirty="0" err="1">
                <a:latin typeface="Arial" panose="020B0604020202020204" pitchFamily="34" charset="0"/>
                <a:cs typeface="Arial" panose="020B0604020202020204" pitchFamily="34" charset="0"/>
              </a:rPr>
              <a:t>voorkeuvelens</a:t>
            </a:r>
            <a:r>
              <a:rPr lang="nl-BE" sz="1400" dirty="0">
                <a:latin typeface="Arial" panose="020B0604020202020204" pitchFamily="34" charset="0"/>
                <a:cs typeface="Arial" panose="020B0604020202020204" pitchFamily="34" charset="0"/>
              </a:rPr>
              <a:t> </a:t>
            </a:r>
            <a:r>
              <a:rPr lang="nl-BE" sz="1400" dirty="0">
                <a:solidFill>
                  <a:srgbClr val="FF0000"/>
                </a:solidFill>
                <a:latin typeface="Arial" panose="020B0604020202020204" pitchFamily="34" charset="0"/>
                <a:cs typeface="Arial" panose="020B0604020202020204" pitchFamily="34" charset="0"/>
              </a:rPr>
              <a:t>(6) </a:t>
            </a:r>
            <a:endParaRPr lang="nl-BE"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De andere zijde is met een staalkabel, de zwichtkabel </a:t>
            </a:r>
            <a:r>
              <a:rPr lang="nl-BE" sz="1400" dirty="0">
                <a:solidFill>
                  <a:srgbClr val="FF0000"/>
                </a:solidFill>
                <a:latin typeface="Arial" panose="020B0604020202020204" pitchFamily="34" charset="0"/>
                <a:cs typeface="Arial" panose="020B0604020202020204" pitchFamily="34" charset="0"/>
              </a:rPr>
              <a:t>(7)</a:t>
            </a:r>
            <a:r>
              <a:rPr lang="nl-BE" sz="1400" dirty="0">
                <a:latin typeface="Arial" panose="020B0604020202020204" pitchFamily="34" charset="0"/>
                <a:cs typeface="Arial" panose="020B0604020202020204" pitchFamily="34" charset="0"/>
              </a:rPr>
              <a:t>, via de kap naar de bedieningshandel op de staart.</a:t>
            </a:r>
            <a:endParaRPr lang="nl-BE" sz="1400" dirty="0">
              <a:solidFill>
                <a:srgbClr val="FF0000"/>
              </a:solidFill>
              <a:latin typeface="Arial" panose="020B0604020202020204" pitchFamily="34" charset="0"/>
              <a:cs typeface="Arial" panose="020B0604020202020204" pitchFamily="34" charset="0"/>
            </a:endParaRPr>
          </a:p>
        </p:txBody>
      </p:sp>
      <p:sp>
        <p:nvSpPr>
          <p:cNvPr id="12" name="Tekstvak 11"/>
          <p:cNvSpPr txBox="1">
            <a:spLocks noChangeArrowheads="1"/>
          </p:cNvSpPr>
          <p:nvPr/>
        </p:nvSpPr>
        <p:spPr bwMode="auto">
          <a:xfrm>
            <a:off x="5510497" y="1989434"/>
            <a:ext cx="3921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(2)</a:t>
            </a:r>
          </a:p>
        </p:txBody>
      </p:sp>
      <p:sp>
        <p:nvSpPr>
          <p:cNvPr id="13" name="Tekstvak 12"/>
          <p:cNvSpPr txBox="1">
            <a:spLocks noChangeArrowheads="1"/>
          </p:cNvSpPr>
          <p:nvPr/>
        </p:nvSpPr>
        <p:spPr bwMode="auto">
          <a:xfrm>
            <a:off x="6372509" y="3902371"/>
            <a:ext cx="384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(3)</a:t>
            </a:r>
          </a:p>
        </p:txBody>
      </p:sp>
      <p:sp>
        <p:nvSpPr>
          <p:cNvPr id="14" name="Tekstvak 13"/>
          <p:cNvSpPr txBox="1">
            <a:spLocks noChangeArrowheads="1"/>
          </p:cNvSpPr>
          <p:nvPr/>
        </p:nvSpPr>
        <p:spPr bwMode="auto">
          <a:xfrm>
            <a:off x="4632609" y="3854746"/>
            <a:ext cx="382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(3)</a:t>
            </a:r>
          </a:p>
        </p:txBody>
      </p:sp>
      <p:sp>
        <p:nvSpPr>
          <p:cNvPr id="15" name="Tekstvak 14"/>
          <p:cNvSpPr txBox="1">
            <a:spLocks noChangeArrowheads="1"/>
          </p:cNvSpPr>
          <p:nvPr/>
        </p:nvSpPr>
        <p:spPr bwMode="auto">
          <a:xfrm>
            <a:off x="6372509" y="2892721"/>
            <a:ext cx="384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(3)</a:t>
            </a:r>
          </a:p>
        </p:txBody>
      </p:sp>
      <p:sp>
        <p:nvSpPr>
          <p:cNvPr id="16" name="Tekstvak 15"/>
          <p:cNvSpPr txBox="1">
            <a:spLocks noChangeArrowheads="1"/>
          </p:cNvSpPr>
          <p:nvPr/>
        </p:nvSpPr>
        <p:spPr bwMode="auto">
          <a:xfrm>
            <a:off x="4632609" y="2892721"/>
            <a:ext cx="382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(3)</a:t>
            </a:r>
          </a:p>
        </p:txBody>
      </p:sp>
      <p:sp>
        <p:nvSpPr>
          <p:cNvPr id="17" name="Tekstvak 16"/>
          <p:cNvSpPr txBox="1">
            <a:spLocks noChangeArrowheads="1"/>
          </p:cNvSpPr>
          <p:nvPr/>
        </p:nvSpPr>
        <p:spPr bwMode="auto">
          <a:xfrm>
            <a:off x="3981734" y="4408784"/>
            <a:ext cx="395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(4)</a:t>
            </a:r>
          </a:p>
        </p:txBody>
      </p:sp>
      <p:sp>
        <p:nvSpPr>
          <p:cNvPr id="18" name="Tekstvak 17"/>
          <p:cNvSpPr txBox="1">
            <a:spLocks noChangeArrowheads="1"/>
          </p:cNvSpPr>
          <p:nvPr/>
        </p:nvSpPr>
        <p:spPr bwMode="auto">
          <a:xfrm>
            <a:off x="7234522" y="2267246"/>
            <a:ext cx="396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(4)</a:t>
            </a:r>
          </a:p>
        </p:txBody>
      </p:sp>
      <p:sp>
        <p:nvSpPr>
          <p:cNvPr id="19" name="Tekstvak 18"/>
          <p:cNvSpPr txBox="1">
            <a:spLocks noChangeArrowheads="1"/>
          </p:cNvSpPr>
          <p:nvPr/>
        </p:nvSpPr>
        <p:spPr bwMode="auto">
          <a:xfrm>
            <a:off x="6832884" y="1686221"/>
            <a:ext cx="371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(7)</a:t>
            </a:r>
          </a:p>
        </p:txBody>
      </p:sp>
      <p:sp>
        <p:nvSpPr>
          <p:cNvPr id="20" name="Tekstvak 19"/>
          <p:cNvSpPr txBox="1">
            <a:spLocks noChangeArrowheads="1"/>
          </p:cNvSpPr>
          <p:nvPr/>
        </p:nvSpPr>
        <p:spPr bwMode="auto">
          <a:xfrm>
            <a:off x="4230972" y="2127546"/>
            <a:ext cx="3698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(6)</a:t>
            </a:r>
          </a:p>
        </p:txBody>
      </p:sp>
      <p:sp>
        <p:nvSpPr>
          <p:cNvPr id="21" name="Tekstvak 20"/>
          <p:cNvSpPr txBox="1">
            <a:spLocks noChangeArrowheads="1"/>
          </p:cNvSpPr>
          <p:nvPr/>
        </p:nvSpPr>
        <p:spPr bwMode="auto">
          <a:xfrm>
            <a:off x="6135972" y="4745334"/>
            <a:ext cx="3714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(5)</a:t>
            </a:r>
          </a:p>
        </p:txBody>
      </p:sp>
      <p:sp>
        <p:nvSpPr>
          <p:cNvPr id="22" name="Tekstvak 21"/>
          <p:cNvSpPr txBox="1"/>
          <p:nvPr/>
        </p:nvSpPr>
        <p:spPr>
          <a:xfrm>
            <a:off x="8017159" y="1881484"/>
            <a:ext cx="4168775" cy="1601787"/>
          </a:xfrm>
          <a:prstGeom prst="rect">
            <a:avLst/>
          </a:prstGeom>
          <a:noFill/>
        </p:spPr>
        <p:txBody>
          <a:bodyPr>
            <a:spAutoFit/>
          </a:bodyPr>
          <a:lstStyle/>
          <a:p>
            <a:pPr>
              <a:defRPr/>
            </a:pPr>
            <a:r>
              <a:rPr lang="nl-BE" sz="1400" dirty="0">
                <a:latin typeface="Arial" panose="020B0604020202020204" pitchFamily="34" charset="0"/>
                <a:cs typeface="Arial" panose="020B0604020202020204" pitchFamily="34" charset="0"/>
              </a:rPr>
              <a:t>De werking handmatig:</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Tijdens het draaien kan de zwichtkabel met een handel op de staart aangetrokken worden.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Hierdoor wordt door de </a:t>
            </a:r>
            <a:r>
              <a:rPr lang="nl-BE" sz="1400" dirty="0" err="1">
                <a:latin typeface="Arial" panose="020B0604020202020204" pitchFamily="34" charset="0"/>
                <a:cs typeface="Arial" panose="020B0604020202020204" pitchFamily="34" charset="0"/>
              </a:rPr>
              <a:t>remband</a:t>
            </a:r>
            <a:r>
              <a:rPr lang="nl-BE" sz="1400" dirty="0">
                <a:latin typeface="Arial" panose="020B0604020202020204" pitchFamily="34" charset="0"/>
                <a:cs typeface="Arial" panose="020B0604020202020204" pitchFamily="34" charset="0"/>
              </a:rPr>
              <a:t> de ring een weinig afgeremd worden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De zwichtring gaat een andere stand innemen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De zwichtstangen gaan nu de kleppen openen </a:t>
            </a:r>
          </a:p>
        </p:txBody>
      </p:sp>
      <p:sp>
        <p:nvSpPr>
          <p:cNvPr id="23" name="Tekstvak 22"/>
          <p:cNvSpPr txBox="1"/>
          <p:nvPr/>
        </p:nvSpPr>
        <p:spPr>
          <a:xfrm>
            <a:off x="8017159" y="3561059"/>
            <a:ext cx="4149725" cy="2462212"/>
          </a:xfrm>
          <a:prstGeom prst="rect">
            <a:avLst/>
          </a:prstGeom>
          <a:noFill/>
        </p:spPr>
        <p:txBody>
          <a:bodyPr>
            <a:spAutoFit/>
          </a:bodyPr>
          <a:lstStyle/>
          <a:p>
            <a:pPr>
              <a:defRPr/>
            </a:pPr>
            <a:r>
              <a:rPr lang="nl-BE" sz="1400" dirty="0">
                <a:latin typeface="Arial" panose="020B0604020202020204" pitchFamily="34" charset="0"/>
                <a:cs typeface="Arial" panose="020B0604020202020204" pitchFamily="34" charset="0"/>
              </a:rPr>
              <a:t>De werking automatisch:</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Het zwichten kan ook door een combinatie van weerstand en centrifugale kracht</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De handel op de staart is vervangen door een gewicht, bepaald door de molenaar</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De zwichtstangen worden verlengd en verzwaard met een gewicht op de uiteinden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Wanneer door de centrifugale krachten het gewicht van zwichtstangen groter worden dan het gewicht aan de zwichtkabel, gaan de kleppen open.</a:t>
            </a:r>
          </a:p>
        </p:txBody>
      </p:sp>
    </p:spTree>
    <p:extLst>
      <p:ext uri="{BB962C8B-B14F-4D97-AF65-F5344CB8AC3E}">
        <p14:creationId xmlns:p14="http://schemas.microsoft.com/office/powerpoint/2010/main" val="256477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ppt_x"/>
                                          </p:val>
                                        </p:tav>
                                        <p:tav tm="100000">
                                          <p:val>
                                            <p:strVal val="#ppt_x"/>
                                          </p:val>
                                        </p:tav>
                                      </p:tavLst>
                                    </p:anim>
                                    <p:anim calcmode="lin" valueType="num">
                                      <p:cBhvr additive="base">
                                        <p:cTn id="6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Ten Have</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33</a:t>
            </a:fld>
            <a:endParaRPr lang="nl-BE"/>
          </a:p>
        </p:txBody>
      </p:sp>
      <p:pic>
        <p:nvPicPr>
          <p:cNvPr id="8" name="Picture 13" descr="Ruu-agn-molen1"/>
          <p:cNvPicPr>
            <a:picLocks noChangeAspect="1" noChangeArrowheads="1"/>
          </p:cNvPicPr>
          <p:nvPr/>
        </p:nvPicPr>
        <p:blipFill>
          <a:blip r:embed="rId3">
            <a:extLst>
              <a:ext uri="{28A0092B-C50C-407E-A947-70E740481C1C}">
                <a14:useLocalDpi xmlns:a14="http://schemas.microsoft.com/office/drawing/2010/main" val="0"/>
              </a:ext>
            </a:extLst>
          </a:blip>
          <a:srcRect l="34018" r="1016" b="42049"/>
          <a:stretch>
            <a:fillRect/>
          </a:stretch>
        </p:blipFill>
        <p:spPr bwMode="auto">
          <a:xfrm>
            <a:off x="76200" y="1104616"/>
            <a:ext cx="2863850" cy="34067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Ten Have open 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26663" y="1104616"/>
            <a:ext cx="1755775" cy="21431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kstvak 5"/>
          <p:cNvSpPr txBox="1">
            <a:spLocks noChangeArrowheads="1"/>
          </p:cNvSpPr>
          <p:nvPr/>
        </p:nvSpPr>
        <p:spPr bwMode="auto">
          <a:xfrm>
            <a:off x="6873875" y="3247741"/>
            <a:ext cx="15033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Gesloten</a:t>
            </a:r>
          </a:p>
          <a:p>
            <a:pPr algn="ctr">
              <a:lnSpc>
                <a:spcPct val="100000"/>
              </a:lnSpc>
              <a:spcBef>
                <a:spcPct val="0"/>
              </a:spcBef>
              <a:buFontTx/>
              <a:buNone/>
            </a:pPr>
            <a:r>
              <a:rPr lang="nl-BE" altLang="nl-BE" sz="900">
                <a:latin typeface="Arial" panose="020B0604020202020204" pitchFamily="34" charset="0"/>
                <a:cs typeface="Arial" panose="020B0604020202020204" pitchFamily="34" charset="0"/>
              </a:rPr>
              <a:t>Foto Toon Van As</a:t>
            </a:r>
          </a:p>
        </p:txBody>
      </p:sp>
      <p:sp>
        <p:nvSpPr>
          <p:cNvPr id="11" name="Tekstvak 8"/>
          <p:cNvSpPr txBox="1">
            <a:spLocks noChangeArrowheads="1"/>
          </p:cNvSpPr>
          <p:nvPr/>
        </p:nvSpPr>
        <p:spPr bwMode="auto">
          <a:xfrm>
            <a:off x="10126663" y="3241391"/>
            <a:ext cx="17557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open</a:t>
            </a:r>
          </a:p>
        </p:txBody>
      </p:sp>
      <p:pic>
        <p:nvPicPr>
          <p:cNvPr id="12" name="Picture 7" descr="Ten-Have_1"/>
          <p:cNvPicPr>
            <a:picLocks noChangeAspect="1" noChangeArrowheads="1"/>
          </p:cNvPicPr>
          <p:nvPr/>
        </p:nvPicPr>
        <p:blipFill>
          <a:blip r:embed="rId5">
            <a:lum bright="8000"/>
            <a:extLst>
              <a:ext uri="{28A0092B-C50C-407E-A947-70E740481C1C}">
                <a14:useLocalDpi xmlns:a14="http://schemas.microsoft.com/office/drawing/2010/main" val="0"/>
              </a:ext>
            </a:extLst>
          </a:blip>
          <a:srcRect/>
          <a:stretch>
            <a:fillRect/>
          </a:stretch>
        </p:blipFill>
        <p:spPr bwMode="auto">
          <a:xfrm>
            <a:off x="3005138" y="1104616"/>
            <a:ext cx="3789362" cy="2136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Afbeelding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73875" y="1104616"/>
            <a:ext cx="150336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kstvak 1"/>
          <p:cNvSpPr txBox="1">
            <a:spLocks noChangeArrowheads="1"/>
          </p:cNvSpPr>
          <p:nvPr/>
        </p:nvSpPr>
        <p:spPr bwMode="auto">
          <a:xfrm>
            <a:off x="76200" y="4546316"/>
            <a:ext cx="28638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a:latin typeface="Arial" panose="020B0604020202020204" pitchFamily="34" charset="0"/>
                <a:cs typeface="Arial" panose="020B0604020202020204" pitchFamily="34" charset="0"/>
              </a:rPr>
              <a:t>Begin jaren 40 door Ten Have</a:t>
            </a:r>
          </a:p>
          <a:p>
            <a:pPr algn="ctr">
              <a:lnSpc>
                <a:spcPct val="100000"/>
              </a:lnSpc>
              <a:spcBef>
                <a:spcPct val="0"/>
              </a:spcBef>
              <a:buFontTx/>
              <a:buNone/>
            </a:pPr>
            <a:r>
              <a:rPr lang="nl-BE" altLang="nl-BE" sz="1400">
                <a:latin typeface="Arial" panose="020B0604020202020204" pitchFamily="34" charset="0"/>
                <a:cs typeface="Arial" panose="020B0604020202020204" pitchFamily="34" charset="0"/>
              </a:rPr>
              <a:t>Hekwerk vervangen door één grote verticale klep. </a:t>
            </a:r>
          </a:p>
          <a:p>
            <a:pPr algn="ctr">
              <a:lnSpc>
                <a:spcPct val="100000"/>
              </a:lnSpc>
              <a:spcBef>
                <a:spcPct val="0"/>
              </a:spcBef>
              <a:buFontTx/>
              <a:buNone/>
            </a:pPr>
            <a:r>
              <a:rPr lang="nl-BE" altLang="nl-BE" sz="1400">
                <a:latin typeface="Arial" panose="020B0604020202020204" pitchFamily="34" charset="0"/>
                <a:cs typeface="Arial" panose="020B0604020202020204" pitchFamily="34" charset="0"/>
              </a:rPr>
              <a:t>Normaal enkel op binnenroede.</a:t>
            </a:r>
          </a:p>
          <a:p>
            <a:pPr algn="ctr">
              <a:lnSpc>
                <a:spcPct val="100000"/>
              </a:lnSpc>
              <a:spcBef>
                <a:spcPct val="0"/>
              </a:spcBef>
              <a:buFontTx/>
              <a:buNone/>
            </a:pPr>
            <a:r>
              <a:rPr lang="nl-BE" altLang="nl-BE" sz="1400">
                <a:latin typeface="Arial" panose="020B0604020202020204" pitchFamily="34" charset="0"/>
                <a:cs typeface="Arial" panose="020B0604020202020204" pitchFamily="34" charset="0"/>
              </a:rPr>
              <a:t> Enkel “De Zuidmolen” Goesbeek heeft 4 enden </a:t>
            </a:r>
          </a:p>
        </p:txBody>
      </p:sp>
      <p:sp>
        <p:nvSpPr>
          <p:cNvPr id="15" name="Tekstvak 14"/>
          <p:cNvSpPr txBox="1">
            <a:spLocks noChangeArrowheads="1"/>
          </p:cNvSpPr>
          <p:nvPr/>
        </p:nvSpPr>
        <p:spPr bwMode="auto">
          <a:xfrm>
            <a:off x="3773488" y="3728754"/>
            <a:ext cx="799623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400">
                <a:latin typeface="Arial" panose="020B0604020202020204" pitchFamily="34" charset="0"/>
                <a:cs typeface="Arial" panose="020B0604020202020204" pitchFamily="34" charset="0"/>
              </a:rPr>
              <a:t>4 houten kleppen </a:t>
            </a:r>
            <a:r>
              <a:rPr lang="nl-BE" altLang="nl-BE" sz="1400">
                <a:solidFill>
                  <a:srgbClr val="FF0000"/>
                </a:solidFill>
                <a:latin typeface="Arial" panose="020B0604020202020204" pitchFamily="34" charset="0"/>
                <a:cs typeface="Arial" panose="020B0604020202020204" pitchFamily="34" charset="0"/>
              </a:rPr>
              <a:t>(1)</a:t>
            </a:r>
            <a:r>
              <a:rPr lang="nl-BE" altLang="nl-BE" sz="1400">
                <a:latin typeface="Arial" panose="020B0604020202020204" pitchFamily="34" charset="0"/>
                <a:cs typeface="Arial" panose="020B0604020202020204" pitchFamily="34" charset="0"/>
              </a:rPr>
              <a:t> gespijkerd op holle ribben</a:t>
            </a:r>
            <a:r>
              <a:rPr lang="nl-BE" altLang="nl-BE" sz="1400">
                <a:solidFill>
                  <a:srgbClr val="FF0000"/>
                </a:solidFill>
                <a:latin typeface="Arial" panose="020B0604020202020204" pitchFamily="34" charset="0"/>
                <a:cs typeface="Arial" panose="020B0604020202020204" pitchFamily="34" charset="0"/>
              </a:rPr>
              <a:t>(2)</a:t>
            </a:r>
            <a:r>
              <a:rPr lang="nl-BE" altLang="nl-BE" sz="1400">
                <a:latin typeface="Arial" panose="020B0604020202020204" pitchFamily="34" charset="0"/>
                <a:cs typeface="Arial" panose="020B0604020202020204" pitchFamily="34" charset="0"/>
              </a:rPr>
              <a:t>, 2 aan 2 </a:t>
            </a:r>
            <a:r>
              <a:rPr lang="nl-BE" altLang="nl-BE" sz="1400">
                <a:solidFill>
                  <a:srgbClr val="FF0000"/>
                </a:solidFill>
                <a:latin typeface="Arial" panose="020B0604020202020204" pitchFamily="34" charset="0"/>
                <a:cs typeface="Arial" panose="020B0604020202020204" pitchFamily="34" charset="0"/>
              </a:rPr>
              <a:t>(3) </a:t>
            </a:r>
            <a:r>
              <a:rPr lang="nl-BE" altLang="nl-BE" sz="1400">
                <a:latin typeface="Arial" panose="020B0604020202020204" pitchFamily="34" charset="0"/>
                <a:cs typeface="Arial" panose="020B0604020202020204" pitchFamily="34" charset="0"/>
              </a:rPr>
              <a:t>gekoppeld</a:t>
            </a:r>
          </a:p>
          <a:p>
            <a:pPr>
              <a:lnSpc>
                <a:spcPct val="100000"/>
              </a:lnSpc>
              <a:spcBef>
                <a:spcPct val="0"/>
              </a:spcBef>
            </a:pPr>
            <a:r>
              <a:rPr lang="nl-BE" altLang="nl-BE" sz="1400">
                <a:latin typeface="Arial" panose="020B0604020202020204" pitchFamily="34" charset="0"/>
                <a:cs typeface="Arial" panose="020B0604020202020204" pitchFamily="34" charset="0"/>
              </a:rPr>
              <a:t>Door de ribben loopt de klepas, gelagerd op 5 metalen steunen </a:t>
            </a:r>
            <a:r>
              <a:rPr lang="nl-BE" altLang="nl-BE" sz="1400">
                <a:solidFill>
                  <a:srgbClr val="FF0000"/>
                </a:solidFill>
                <a:latin typeface="Arial" panose="020B0604020202020204" pitchFamily="34" charset="0"/>
                <a:cs typeface="Arial" panose="020B0604020202020204" pitchFamily="34" charset="0"/>
              </a:rPr>
              <a:t>(4) </a:t>
            </a:r>
            <a:r>
              <a:rPr lang="nl-BE" altLang="nl-BE" sz="1400">
                <a:latin typeface="Arial" panose="020B0604020202020204" pitchFamily="34" charset="0"/>
                <a:cs typeface="Arial" panose="020B0604020202020204" pitchFamily="34" charset="0"/>
              </a:rPr>
              <a:t>verbonden met zware koppelplaten </a:t>
            </a:r>
            <a:r>
              <a:rPr lang="nl-BE" altLang="nl-BE" sz="1400">
                <a:solidFill>
                  <a:srgbClr val="FF0000"/>
                </a:solidFill>
                <a:latin typeface="Arial" panose="020B0604020202020204" pitchFamily="34" charset="0"/>
                <a:cs typeface="Arial" panose="020B0604020202020204" pitchFamily="34" charset="0"/>
              </a:rPr>
              <a:t>(5) </a:t>
            </a:r>
            <a:r>
              <a:rPr lang="nl-BE" altLang="nl-BE" sz="1400">
                <a:latin typeface="Arial" panose="020B0604020202020204" pitchFamily="34" charset="0"/>
                <a:cs typeface="Arial" panose="020B0604020202020204" pitchFamily="34" charset="0"/>
              </a:rPr>
              <a:t>vormen ze het raamwerk</a:t>
            </a:r>
          </a:p>
          <a:p>
            <a:pPr>
              <a:lnSpc>
                <a:spcPct val="100000"/>
              </a:lnSpc>
              <a:spcBef>
                <a:spcPct val="0"/>
              </a:spcBef>
            </a:pPr>
            <a:r>
              <a:rPr lang="nl-BE" altLang="nl-BE" sz="1400">
                <a:latin typeface="Arial" panose="020B0604020202020204" pitchFamily="34" charset="0"/>
                <a:cs typeface="Arial" panose="020B0604020202020204" pitchFamily="34" charset="0"/>
              </a:rPr>
              <a:t>Openen en sluiten met trekstangen </a:t>
            </a:r>
            <a:r>
              <a:rPr lang="nl-BE" altLang="nl-BE" sz="1400">
                <a:solidFill>
                  <a:srgbClr val="FF0000"/>
                </a:solidFill>
                <a:latin typeface="Arial" panose="020B0604020202020204" pitchFamily="34" charset="0"/>
                <a:cs typeface="Arial" panose="020B0604020202020204" pitchFamily="34" charset="0"/>
              </a:rPr>
              <a:t>(6) </a:t>
            </a:r>
            <a:r>
              <a:rPr lang="nl-BE" altLang="nl-BE" sz="1400">
                <a:latin typeface="Arial" panose="020B0604020202020204" pitchFamily="34" charset="0"/>
                <a:cs typeface="Arial" panose="020B0604020202020204" pitchFamily="34" charset="0"/>
              </a:rPr>
              <a:t>voor en achter de roede verbonden met de spin</a:t>
            </a:r>
            <a:r>
              <a:rPr lang="nl-BE" altLang="nl-BE" sz="1400">
                <a:solidFill>
                  <a:srgbClr val="FF0000"/>
                </a:solidFill>
                <a:latin typeface="Arial" panose="020B0604020202020204" pitchFamily="34" charset="0"/>
                <a:cs typeface="Arial" panose="020B0604020202020204" pitchFamily="34" charset="0"/>
              </a:rPr>
              <a:t> (7)</a:t>
            </a:r>
          </a:p>
          <a:p>
            <a:pPr>
              <a:lnSpc>
                <a:spcPct val="100000"/>
              </a:lnSpc>
              <a:spcBef>
                <a:spcPct val="0"/>
              </a:spcBef>
            </a:pPr>
            <a:r>
              <a:rPr lang="nl-BE" altLang="nl-BE" sz="1400">
                <a:latin typeface="Arial" panose="020B0604020202020204" pitchFamily="34" charset="0"/>
                <a:cs typeface="Arial" panose="020B0604020202020204" pitchFamily="34" charset="0"/>
              </a:rPr>
              <a:t>Werking vergelijkbaar met zelfzwichting</a:t>
            </a:r>
          </a:p>
          <a:p>
            <a:pPr>
              <a:lnSpc>
                <a:spcPct val="100000"/>
              </a:lnSpc>
              <a:spcBef>
                <a:spcPct val="0"/>
              </a:spcBef>
            </a:pPr>
            <a:r>
              <a:rPr lang="nl-BE" altLang="nl-BE" sz="1400">
                <a:latin typeface="Arial" panose="020B0604020202020204" pitchFamily="34" charset="0"/>
                <a:cs typeface="Arial" panose="020B0604020202020204" pitchFamily="34" charset="0"/>
              </a:rPr>
              <a:t>Kan ook met een zwichtring</a:t>
            </a:r>
          </a:p>
          <a:p>
            <a:pPr>
              <a:lnSpc>
                <a:spcPct val="100000"/>
              </a:lnSpc>
              <a:spcBef>
                <a:spcPct val="0"/>
              </a:spcBef>
            </a:pPr>
            <a:r>
              <a:rPr lang="nl-BE" altLang="nl-BE" sz="1400">
                <a:latin typeface="Arial" panose="020B0604020202020204" pitchFamily="34" charset="0"/>
                <a:cs typeface="Arial" panose="020B0604020202020204" pitchFamily="34" charset="0"/>
              </a:rPr>
              <a:t>Remkleppen</a:t>
            </a:r>
            <a:r>
              <a:rPr lang="nl-BE" altLang="nl-BE" sz="1400">
                <a:solidFill>
                  <a:srgbClr val="FF0000"/>
                </a:solidFill>
                <a:latin typeface="Arial" panose="020B0604020202020204" pitchFamily="34" charset="0"/>
                <a:cs typeface="Arial" panose="020B0604020202020204" pitchFamily="34" charset="0"/>
              </a:rPr>
              <a:t> (8) </a:t>
            </a:r>
            <a:r>
              <a:rPr lang="nl-BE" altLang="nl-BE" sz="1400">
                <a:latin typeface="Arial" panose="020B0604020202020204" pitchFamily="34" charset="0"/>
                <a:cs typeface="Arial" panose="020B0604020202020204" pitchFamily="34" charset="0"/>
              </a:rPr>
              <a:t>ontlasten de vang</a:t>
            </a:r>
          </a:p>
        </p:txBody>
      </p:sp>
      <p:sp>
        <p:nvSpPr>
          <p:cNvPr id="16" name="Tekstvak 15"/>
          <p:cNvSpPr txBox="1">
            <a:spLocks noChangeArrowheads="1"/>
          </p:cNvSpPr>
          <p:nvPr/>
        </p:nvSpPr>
        <p:spPr bwMode="auto">
          <a:xfrm>
            <a:off x="10812463" y="2492091"/>
            <a:ext cx="384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(1)</a:t>
            </a:r>
          </a:p>
        </p:txBody>
      </p:sp>
      <p:sp>
        <p:nvSpPr>
          <p:cNvPr id="17" name="Tekstvak 16"/>
          <p:cNvSpPr txBox="1">
            <a:spLocks noChangeArrowheads="1"/>
          </p:cNvSpPr>
          <p:nvPr/>
        </p:nvSpPr>
        <p:spPr bwMode="auto">
          <a:xfrm>
            <a:off x="7154863" y="1885666"/>
            <a:ext cx="6191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(3)</a:t>
            </a:r>
          </a:p>
        </p:txBody>
      </p:sp>
      <p:cxnSp>
        <p:nvCxnSpPr>
          <p:cNvPr id="18" name="Rechte verbindingslijn met pijl 17"/>
          <p:cNvCxnSpPr/>
          <p:nvPr/>
        </p:nvCxnSpPr>
        <p:spPr>
          <a:xfrm>
            <a:off x="7464425" y="1604679"/>
            <a:ext cx="25400" cy="669925"/>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kstvak 18"/>
          <p:cNvSpPr txBox="1">
            <a:spLocks noChangeArrowheads="1"/>
          </p:cNvSpPr>
          <p:nvPr/>
        </p:nvSpPr>
        <p:spPr bwMode="auto">
          <a:xfrm>
            <a:off x="6337300" y="2833404"/>
            <a:ext cx="409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(4)</a:t>
            </a:r>
          </a:p>
        </p:txBody>
      </p:sp>
      <p:cxnSp>
        <p:nvCxnSpPr>
          <p:cNvPr id="20" name="Rechte verbindingslijn met pijl 19"/>
          <p:cNvCxnSpPr/>
          <p:nvPr/>
        </p:nvCxnSpPr>
        <p:spPr>
          <a:xfrm flipH="1" flipV="1">
            <a:off x="6105525" y="2833404"/>
            <a:ext cx="276225" cy="1778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kstvak 20"/>
          <p:cNvSpPr txBox="1">
            <a:spLocks noChangeArrowheads="1"/>
          </p:cNvSpPr>
          <p:nvPr/>
        </p:nvSpPr>
        <p:spPr bwMode="auto">
          <a:xfrm>
            <a:off x="5543550" y="1698341"/>
            <a:ext cx="3921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(6)</a:t>
            </a:r>
          </a:p>
        </p:txBody>
      </p:sp>
      <p:cxnSp>
        <p:nvCxnSpPr>
          <p:cNvPr id="22" name="Rechte verbindingslijn met pijl 21"/>
          <p:cNvCxnSpPr>
            <a:stCxn id="21" idx="2"/>
          </p:cNvCxnSpPr>
          <p:nvPr/>
        </p:nvCxnSpPr>
        <p:spPr>
          <a:xfrm flipH="1">
            <a:off x="5435600" y="1976154"/>
            <a:ext cx="304800" cy="2095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kstvak 22"/>
          <p:cNvSpPr txBox="1">
            <a:spLocks noChangeArrowheads="1"/>
          </p:cNvSpPr>
          <p:nvPr/>
        </p:nvSpPr>
        <p:spPr bwMode="auto">
          <a:xfrm>
            <a:off x="3773488" y="1160179"/>
            <a:ext cx="373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(7)</a:t>
            </a:r>
          </a:p>
        </p:txBody>
      </p:sp>
      <p:cxnSp>
        <p:nvCxnSpPr>
          <p:cNvPr id="24" name="Rechte verbindingslijn met pijl 23"/>
          <p:cNvCxnSpPr>
            <a:stCxn id="23" idx="1"/>
          </p:cNvCxnSpPr>
          <p:nvPr/>
        </p:nvCxnSpPr>
        <p:spPr>
          <a:xfrm flipH="1">
            <a:off x="3508375" y="1298291"/>
            <a:ext cx="265113" cy="228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kstvak 24"/>
          <p:cNvSpPr txBox="1"/>
          <p:nvPr/>
        </p:nvSpPr>
        <p:spPr>
          <a:xfrm>
            <a:off x="3794125" y="5379754"/>
            <a:ext cx="8397875" cy="860425"/>
          </a:xfrm>
          <a:prstGeom prst="rect">
            <a:avLst/>
          </a:prstGeom>
          <a:noFill/>
        </p:spPr>
        <p:txBody>
          <a:bodyPr>
            <a:spAutoFit/>
          </a:bodyPr>
          <a:lstStyle/>
          <a:p>
            <a:pPr>
              <a:defRPr/>
            </a:pPr>
            <a:r>
              <a:rPr lang="nl-BE" dirty="0">
                <a:solidFill>
                  <a:srgbClr val="FF0000"/>
                </a:solidFill>
              </a:rPr>
              <a:t>Wegzetten:</a:t>
            </a:r>
          </a:p>
          <a:p>
            <a:pPr marL="285750" indent="-285750">
              <a:buFont typeface="Arial" panose="020B0604020202020204" pitchFamily="34" charset="0"/>
              <a:buChar char="•"/>
              <a:defRPr/>
            </a:pPr>
            <a:r>
              <a:rPr lang="nl-BE" dirty="0">
                <a:solidFill>
                  <a:srgbClr val="FF0000"/>
                </a:solidFill>
              </a:rPr>
              <a:t> </a:t>
            </a:r>
            <a:r>
              <a:rPr lang="nl-BE" sz="1400" dirty="0">
                <a:solidFill>
                  <a:srgbClr val="FF0000"/>
                </a:solidFill>
                <a:latin typeface="Arial" panose="020B0604020202020204" pitchFamily="34" charset="0"/>
                <a:cs typeface="Arial" panose="020B0604020202020204" pitchFamily="34" charset="0"/>
              </a:rPr>
              <a:t>Binnenroede altijd horizontaal zodat de wind geen invloed heeft op de kleppen</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 Staat ze verticaal heeft zijwind wel invloed. Probleem bij 4 enden.</a:t>
            </a:r>
          </a:p>
        </p:txBody>
      </p:sp>
      <p:sp>
        <p:nvSpPr>
          <p:cNvPr id="26" name="Tekstvak 25"/>
          <p:cNvSpPr txBox="1">
            <a:spLocks noChangeArrowheads="1"/>
          </p:cNvSpPr>
          <p:nvPr/>
        </p:nvSpPr>
        <p:spPr bwMode="auto">
          <a:xfrm>
            <a:off x="10240963" y="1333216"/>
            <a:ext cx="425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(5)</a:t>
            </a:r>
          </a:p>
        </p:txBody>
      </p:sp>
      <p:cxnSp>
        <p:nvCxnSpPr>
          <p:cNvPr id="27" name="Rechte verbindingslijn met pijl 26"/>
          <p:cNvCxnSpPr/>
          <p:nvPr/>
        </p:nvCxnSpPr>
        <p:spPr>
          <a:xfrm>
            <a:off x="10450513" y="1625316"/>
            <a:ext cx="746125" cy="3857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8" name="Afbeelding 27" descr="D:\1.Foto's\Map Groen 001-1000\Groen 301-400_img39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8988" y="1104616"/>
            <a:ext cx="171767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Rechte verbindingslijn met pijl 28"/>
          <p:cNvCxnSpPr/>
          <p:nvPr/>
        </p:nvCxnSpPr>
        <p:spPr>
          <a:xfrm>
            <a:off x="10450513" y="1609441"/>
            <a:ext cx="215900" cy="46513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kstvak 29"/>
          <p:cNvSpPr txBox="1">
            <a:spLocks noChangeArrowheads="1"/>
          </p:cNvSpPr>
          <p:nvPr/>
        </p:nvSpPr>
        <p:spPr bwMode="auto">
          <a:xfrm>
            <a:off x="9401175" y="1090329"/>
            <a:ext cx="4302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(2)</a:t>
            </a:r>
          </a:p>
        </p:txBody>
      </p:sp>
      <p:sp>
        <p:nvSpPr>
          <p:cNvPr id="31" name="Tekstvak 29"/>
          <p:cNvSpPr txBox="1">
            <a:spLocks noChangeArrowheads="1"/>
          </p:cNvSpPr>
          <p:nvPr/>
        </p:nvSpPr>
        <p:spPr bwMode="auto">
          <a:xfrm>
            <a:off x="2794000" y="3303304"/>
            <a:ext cx="3789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a:latin typeface="Arial" panose="020B0604020202020204" pitchFamily="34" charset="0"/>
                <a:cs typeface="Arial" panose="020B0604020202020204" pitchFamily="34" charset="0"/>
              </a:rPr>
              <a:t>“ De Zuidmolen” in Goesbeek</a:t>
            </a:r>
          </a:p>
        </p:txBody>
      </p:sp>
      <p:cxnSp>
        <p:nvCxnSpPr>
          <p:cNvPr id="32" name="Rechte verbindingslijn met pijl 31"/>
          <p:cNvCxnSpPr>
            <a:stCxn id="30" idx="2"/>
          </p:cNvCxnSpPr>
          <p:nvPr/>
        </p:nvCxnSpPr>
        <p:spPr>
          <a:xfrm flipH="1">
            <a:off x="9401175" y="1366554"/>
            <a:ext cx="214313" cy="16033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kstvak 11"/>
          <p:cNvSpPr txBox="1">
            <a:spLocks noChangeArrowheads="1"/>
          </p:cNvSpPr>
          <p:nvPr/>
        </p:nvSpPr>
        <p:spPr bwMode="auto">
          <a:xfrm>
            <a:off x="8408988" y="2492091"/>
            <a:ext cx="17176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Holle rib met klepas</a:t>
            </a:r>
          </a:p>
          <a:p>
            <a:pPr algn="ctr">
              <a:lnSpc>
                <a:spcPct val="100000"/>
              </a:lnSpc>
              <a:spcBef>
                <a:spcPct val="0"/>
              </a:spcBef>
              <a:buFontTx/>
              <a:buNone/>
            </a:pPr>
            <a:r>
              <a:rPr lang="nl-BE" altLang="nl-BE" sz="900">
                <a:latin typeface="Arial" panose="020B0604020202020204" pitchFamily="34" charset="0"/>
                <a:cs typeface="Arial" panose="020B0604020202020204" pitchFamily="34" charset="0"/>
              </a:rPr>
              <a:t>Foto Toon Van As</a:t>
            </a:r>
          </a:p>
        </p:txBody>
      </p:sp>
      <p:sp>
        <p:nvSpPr>
          <p:cNvPr id="34" name="Tekstvak 33"/>
          <p:cNvSpPr txBox="1">
            <a:spLocks noChangeArrowheads="1"/>
          </p:cNvSpPr>
          <p:nvPr/>
        </p:nvSpPr>
        <p:spPr bwMode="auto">
          <a:xfrm>
            <a:off x="6138863" y="1720566"/>
            <a:ext cx="381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(8)</a:t>
            </a:r>
          </a:p>
        </p:txBody>
      </p:sp>
      <p:cxnSp>
        <p:nvCxnSpPr>
          <p:cNvPr id="35" name="Rechte verbindingslijn met pijl 34"/>
          <p:cNvCxnSpPr>
            <a:stCxn id="34" idx="2"/>
          </p:cNvCxnSpPr>
          <p:nvPr/>
        </p:nvCxnSpPr>
        <p:spPr>
          <a:xfrm flipH="1">
            <a:off x="6230938" y="1998379"/>
            <a:ext cx="98425" cy="1873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040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 fill="hold"/>
                                        <p:tgtEl>
                                          <p:spTgt spid="26"/>
                                        </p:tgtEl>
                                        <p:attrNameLst>
                                          <p:attrName>ppt_x</p:attrName>
                                        </p:attrNameLst>
                                      </p:cBhvr>
                                      <p:tavLst>
                                        <p:tav tm="0">
                                          <p:val>
                                            <p:strVal val="#ppt_x"/>
                                          </p:val>
                                        </p:tav>
                                        <p:tav tm="100000">
                                          <p:val>
                                            <p:strVal val="#ppt_x"/>
                                          </p:val>
                                        </p:tav>
                                      </p:tavLst>
                                    </p:anim>
                                    <p:anim calcmode="lin" valueType="num">
                                      <p:cBhvr additive="base">
                                        <p:cTn id="5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ppt_x"/>
                                          </p:val>
                                        </p:tav>
                                        <p:tav tm="100000">
                                          <p:val>
                                            <p:strVal val="#ppt_x"/>
                                          </p:val>
                                        </p:tav>
                                      </p:tavLst>
                                    </p:anim>
                                    <p:anim calcmode="lin" valueType="num">
                                      <p:cBhvr additive="base">
                                        <p:cTn id="74" dur="500" fill="hold"/>
                                        <p:tgtEl>
                                          <p:spTgt spid="23"/>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additive="base">
                                        <p:cTn id="77" dur="500" fill="hold"/>
                                        <p:tgtEl>
                                          <p:spTgt spid="24"/>
                                        </p:tgtEl>
                                        <p:attrNameLst>
                                          <p:attrName>ppt_x</p:attrName>
                                        </p:attrNameLst>
                                      </p:cBhvr>
                                      <p:tavLst>
                                        <p:tav tm="0">
                                          <p:val>
                                            <p:strVal val="#ppt_x"/>
                                          </p:val>
                                        </p:tav>
                                        <p:tav tm="100000">
                                          <p:val>
                                            <p:strVal val="#ppt_x"/>
                                          </p:val>
                                        </p:tav>
                                      </p:tavLst>
                                    </p:anim>
                                    <p:anim calcmode="lin" valueType="num">
                                      <p:cBhvr additive="base">
                                        <p:cTn id="7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additive="base">
                                        <p:cTn id="83" dur="500" fill="hold"/>
                                        <p:tgtEl>
                                          <p:spTgt spid="25"/>
                                        </p:tgtEl>
                                        <p:attrNameLst>
                                          <p:attrName>ppt_x</p:attrName>
                                        </p:attrNameLst>
                                      </p:cBhvr>
                                      <p:tavLst>
                                        <p:tav tm="0">
                                          <p:val>
                                            <p:strVal val="#ppt_x"/>
                                          </p:val>
                                        </p:tav>
                                        <p:tav tm="100000">
                                          <p:val>
                                            <p:strVal val="#ppt_x"/>
                                          </p:val>
                                        </p:tav>
                                      </p:tavLst>
                                    </p:anim>
                                    <p:anim calcmode="lin" valueType="num">
                                      <p:cBhvr additive="base">
                                        <p:cTn id="8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35"/>
                                        </p:tgtEl>
                                        <p:attrNameLst>
                                          <p:attrName>style.visibility</p:attrName>
                                        </p:attrNameLst>
                                      </p:cBhvr>
                                      <p:to>
                                        <p:strVal val="visible"/>
                                      </p:to>
                                    </p:set>
                                    <p:anim calcmode="lin" valueType="num">
                                      <p:cBhvr additive="base">
                                        <p:cTn id="89" dur="500" fill="hold"/>
                                        <p:tgtEl>
                                          <p:spTgt spid="35"/>
                                        </p:tgtEl>
                                        <p:attrNameLst>
                                          <p:attrName>ppt_x</p:attrName>
                                        </p:attrNameLst>
                                      </p:cBhvr>
                                      <p:tavLst>
                                        <p:tav tm="0">
                                          <p:val>
                                            <p:strVal val="#ppt_x"/>
                                          </p:val>
                                        </p:tav>
                                        <p:tav tm="100000">
                                          <p:val>
                                            <p:strVal val="#ppt_x"/>
                                          </p:val>
                                        </p:tav>
                                      </p:tavLst>
                                    </p:anim>
                                    <p:anim calcmode="lin" valueType="num">
                                      <p:cBhvr additive="base">
                                        <p:cTn id="90" dur="500" fill="hold"/>
                                        <p:tgtEl>
                                          <p:spTgt spid="35"/>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34"/>
                                        </p:tgtEl>
                                        <p:attrNameLst>
                                          <p:attrName>style.visibility</p:attrName>
                                        </p:attrNameLst>
                                      </p:cBhvr>
                                      <p:to>
                                        <p:strVal val="visible"/>
                                      </p:to>
                                    </p:set>
                                    <p:anim calcmode="lin" valueType="num">
                                      <p:cBhvr additive="base">
                                        <p:cTn id="93" dur="500" fill="hold"/>
                                        <p:tgtEl>
                                          <p:spTgt spid="34"/>
                                        </p:tgtEl>
                                        <p:attrNameLst>
                                          <p:attrName>ppt_x</p:attrName>
                                        </p:attrNameLst>
                                      </p:cBhvr>
                                      <p:tavLst>
                                        <p:tav tm="0">
                                          <p:val>
                                            <p:strVal val="#ppt_x"/>
                                          </p:val>
                                        </p:tav>
                                        <p:tav tm="100000">
                                          <p:val>
                                            <p:strVal val="#ppt_x"/>
                                          </p:val>
                                        </p:tav>
                                      </p:tavLst>
                                    </p:anim>
                                    <p:anim calcmode="lin" valueType="num">
                                      <p:cBhvr additive="base">
                                        <p:cTn id="9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1" grpId="0"/>
      <p:bldP spid="23" grpId="0"/>
      <p:bldP spid="25" grpId="0"/>
      <p:bldP spid="26" grpId="0"/>
      <p:bldP spid="30" grpId="0"/>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Voor ieder wat </a:t>
            </a:r>
            <a:r>
              <a:rPr lang="nl-BE" sz="3600" dirty="0" err="1" smtClean="0">
                <a:latin typeface="AR JULIAN" panose="02000000000000000000" pitchFamily="2" charset="0"/>
              </a:rPr>
              <a:t>wils</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34</a:t>
            </a:fld>
            <a:endParaRPr lang="nl-BE"/>
          </a:p>
        </p:txBody>
      </p:sp>
      <p:pic>
        <p:nvPicPr>
          <p:cNvPr id="8" name="Picture 2" descr="Oldehove De Leeuw (003) foto H"/>
          <p:cNvPicPr>
            <a:picLocks noChangeAspect="1" noChangeArrowheads="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3263900" y="1037728"/>
            <a:ext cx="5346700" cy="3721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kstvak 1"/>
          <p:cNvSpPr txBox="1">
            <a:spLocks noChangeArrowheads="1"/>
          </p:cNvSpPr>
          <p:nvPr/>
        </p:nvSpPr>
        <p:spPr bwMode="auto">
          <a:xfrm>
            <a:off x="3263900" y="4833440"/>
            <a:ext cx="5346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a:latin typeface="Arial" panose="020B0604020202020204" pitchFamily="34" charset="0"/>
                <a:cs typeface="Arial" panose="020B0604020202020204" pitchFamily="34" charset="0"/>
              </a:rPr>
              <a:t>Aan de bordzijde… Rendement</a:t>
            </a:r>
          </a:p>
          <a:p>
            <a:pPr algn="ctr">
              <a:lnSpc>
                <a:spcPct val="100000"/>
              </a:lnSpc>
              <a:spcBef>
                <a:spcPct val="0"/>
              </a:spcBef>
              <a:buFontTx/>
              <a:buNone/>
            </a:pPr>
            <a:r>
              <a:rPr lang="nl-BE" altLang="nl-BE" sz="1800">
                <a:latin typeface="Arial" panose="020B0604020202020204" pitchFamily="34" charset="0"/>
                <a:cs typeface="Arial" panose="020B0604020202020204" pitchFamily="34" charset="0"/>
              </a:rPr>
              <a:t>Aan de hekzijde… Gemak</a:t>
            </a:r>
          </a:p>
        </p:txBody>
      </p:sp>
      <p:sp>
        <p:nvSpPr>
          <p:cNvPr id="10" name="Tekstvak 9"/>
          <p:cNvSpPr txBox="1">
            <a:spLocks noChangeArrowheads="1"/>
          </p:cNvSpPr>
          <p:nvPr/>
        </p:nvSpPr>
        <p:spPr bwMode="auto">
          <a:xfrm>
            <a:off x="146050" y="1867990"/>
            <a:ext cx="2879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u="sng" dirty="0">
                <a:latin typeface="Arial" panose="020B0604020202020204" pitchFamily="34" charset="0"/>
                <a:cs typeface="Arial" panose="020B0604020202020204" pitchFamily="34" charset="0"/>
              </a:rPr>
              <a:t>Op de </a:t>
            </a:r>
            <a:r>
              <a:rPr lang="nl-BE" altLang="nl-BE" sz="1800" u="sng" dirty="0" err="1">
                <a:latin typeface="Arial" panose="020B0604020202020204" pitchFamily="34" charset="0"/>
                <a:cs typeface="Arial" panose="020B0604020202020204" pitchFamily="34" charset="0"/>
              </a:rPr>
              <a:t>binnenroeden</a:t>
            </a:r>
            <a:r>
              <a:rPr lang="nl-BE" altLang="nl-BE" sz="1800" u="sng" dirty="0">
                <a:latin typeface="Arial" panose="020B0604020202020204" pitchFamily="34" charset="0"/>
                <a:cs typeface="Arial" panose="020B0604020202020204" pitchFamily="34" charset="0"/>
              </a:rPr>
              <a:t>:</a:t>
            </a:r>
          </a:p>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Dekker en Zelfzwichting</a:t>
            </a:r>
          </a:p>
        </p:txBody>
      </p:sp>
      <p:cxnSp>
        <p:nvCxnSpPr>
          <p:cNvPr id="11" name="Rechte verbindingslijn met pijl 10"/>
          <p:cNvCxnSpPr>
            <a:stCxn id="10" idx="3"/>
          </p:cNvCxnSpPr>
          <p:nvPr/>
        </p:nvCxnSpPr>
        <p:spPr>
          <a:xfrm flipV="1">
            <a:off x="3025775" y="1456828"/>
            <a:ext cx="3017838" cy="7334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kstvak 11"/>
          <p:cNvSpPr txBox="1">
            <a:spLocks noChangeArrowheads="1"/>
          </p:cNvSpPr>
          <p:nvPr/>
        </p:nvSpPr>
        <p:spPr bwMode="auto">
          <a:xfrm>
            <a:off x="8940800" y="1867990"/>
            <a:ext cx="2957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u="sng">
                <a:latin typeface="Arial" panose="020B0604020202020204" pitchFamily="34" charset="0"/>
                <a:cs typeface="Arial" panose="020B0604020202020204" pitchFamily="34" charset="0"/>
              </a:rPr>
              <a:t>Op de buitenroeden:</a:t>
            </a:r>
          </a:p>
          <a:p>
            <a:pPr algn="ctr">
              <a:lnSpc>
                <a:spcPct val="100000"/>
              </a:lnSpc>
              <a:spcBef>
                <a:spcPct val="0"/>
              </a:spcBef>
              <a:buFontTx/>
              <a:buNone/>
            </a:pPr>
            <a:r>
              <a:rPr lang="nl-BE" altLang="nl-BE" sz="1800">
                <a:latin typeface="Arial" panose="020B0604020202020204" pitchFamily="34" charset="0"/>
                <a:cs typeface="Arial" panose="020B0604020202020204" pitchFamily="34" charset="0"/>
              </a:rPr>
              <a:t>Van Bussel en Ten Have</a:t>
            </a:r>
          </a:p>
        </p:txBody>
      </p:sp>
      <p:cxnSp>
        <p:nvCxnSpPr>
          <p:cNvPr id="13" name="Rechte verbindingslijn met pijl 12"/>
          <p:cNvCxnSpPr>
            <a:stCxn id="12" idx="1"/>
          </p:cNvCxnSpPr>
          <p:nvPr/>
        </p:nvCxnSpPr>
        <p:spPr>
          <a:xfrm flipH="1" flipV="1">
            <a:off x="7450138" y="2161678"/>
            <a:ext cx="1490662" cy="285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p:cNvCxnSpPr>
            <a:stCxn id="12" idx="1"/>
          </p:cNvCxnSpPr>
          <p:nvPr/>
        </p:nvCxnSpPr>
        <p:spPr>
          <a:xfrm flipH="1">
            <a:off x="7675563" y="2190253"/>
            <a:ext cx="1265237" cy="5143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p:cNvCxnSpPr>
            <a:stCxn id="10" idx="3"/>
          </p:cNvCxnSpPr>
          <p:nvPr/>
        </p:nvCxnSpPr>
        <p:spPr>
          <a:xfrm flipV="1">
            <a:off x="3025775" y="1687015"/>
            <a:ext cx="3814763" cy="5032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kstvak 15"/>
          <p:cNvSpPr txBox="1">
            <a:spLocks noChangeArrowheads="1"/>
          </p:cNvSpPr>
          <p:nvPr/>
        </p:nvSpPr>
        <p:spPr bwMode="auto">
          <a:xfrm>
            <a:off x="3025775" y="5457328"/>
            <a:ext cx="6535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smtClean="0">
                <a:latin typeface="Arial" panose="020B0604020202020204" pitchFamily="34" charset="0"/>
                <a:cs typeface="Arial" panose="020B0604020202020204" pitchFamily="34" charset="0"/>
              </a:rPr>
              <a:t>Met rem- </a:t>
            </a:r>
            <a:r>
              <a:rPr lang="nl-BE" altLang="nl-BE" sz="1800" dirty="0">
                <a:latin typeface="Arial" panose="020B0604020202020204" pitchFamily="34" charset="0"/>
                <a:cs typeface="Arial" panose="020B0604020202020204" pitchFamily="34" charset="0"/>
              </a:rPr>
              <a:t>en regelkleppen en een windroos voor zelfkruiing </a:t>
            </a:r>
            <a:r>
              <a:rPr lang="nl-BE" altLang="nl-BE" sz="1800" dirty="0" smtClean="0">
                <a:latin typeface="Arial" panose="020B0604020202020204" pitchFamily="34" charset="0"/>
                <a:cs typeface="Arial" panose="020B0604020202020204" pitchFamily="34" charset="0"/>
              </a:rPr>
              <a:t>!!!!</a:t>
            </a:r>
            <a:endParaRPr lang="nl-BE" altLang="nl-BE" sz="1800" dirty="0">
              <a:latin typeface="Arial" panose="020B0604020202020204" pitchFamily="34" charset="0"/>
              <a:cs typeface="Arial" panose="020B0604020202020204" pitchFamily="34" charset="0"/>
            </a:endParaRPr>
          </a:p>
        </p:txBody>
      </p:sp>
      <p:sp>
        <p:nvSpPr>
          <p:cNvPr id="17" name="Tekstvak 18"/>
          <p:cNvSpPr txBox="1">
            <a:spLocks noChangeArrowheads="1"/>
          </p:cNvSpPr>
          <p:nvPr/>
        </p:nvSpPr>
        <p:spPr bwMode="auto">
          <a:xfrm>
            <a:off x="269875" y="4158753"/>
            <a:ext cx="2540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a:latin typeface="Arial" panose="020B0604020202020204" pitchFamily="34" charset="0"/>
                <a:cs typeface="Arial" panose="020B0604020202020204" pitchFamily="34" charset="0"/>
              </a:rPr>
              <a:t>‘De Leeuw’</a:t>
            </a:r>
          </a:p>
          <a:p>
            <a:pPr algn="ctr">
              <a:lnSpc>
                <a:spcPct val="100000"/>
              </a:lnSpc>
              <a:spcBef>
                <a:spcPct val="0"/>
              </a:spcBef>
              <a:buFontTx/>
              <a:buNone/>
            </a:pPr>
            <a:r>
              <a:rPr lang="nl-BE" altLang="nl-BE" sz="1600">
                <a:latin typeface="Arial" panose="020B0604020202020204" pitchFamily="34" charset="0"/>
                <a:cs typeface="Arial" panose="020B0604020202020204" pitchFamily="34" charset="0"/>
              </a:rPr>
              <a:t>Oldenhove</a:t>
            </a:r>
          </a:p>
        </p:txBody>
      </p:sp>
    </p:spTree>
    <p:extLst>
      <p:ext uri="{BB962C8B-B14F-4D97-AF65-F5344CB8AC3E}">
        <p14:creationId xmlns:p14="http://schemas.microsoft.com/office/powerpoint/2010/main" val="157976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1+#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Het kruiwerk</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35</a:t>
            </a:fld>
            <a:endParaRPr lang="nl-BE"/>
          </a:p>
        </p:txBody>
      </p:sp>
      <p:sp>
        <p:nvSpPr>
          <p:cNvPr id="8" name="Tekstvak 1"/>
          <p:cNvSpPr txBox="1">
            <a:spLocks noChangeArrowheads="1"/>
          </p:cNvSpPr>
          <p:nvPr/>
        </p:nvSpPr>
        <p:spPr bwMode="auto">
          <a:xfrm>
            <a:off x="327985" y="1154409"/>
            <a:ext cx="11582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Om optimaal gebruik te maken van de wind moet het gevlucht naar de wind gekeerd worden, gekruid worden! Het kruiwerk laat toe om het gevlucht 360° rond te draaien</a:t>
            </a:r>
          </a:p>
        </p:txBody>
      </p:sp>
      <p:sp>
        <p:nvSpPr>
          <p:cNvPr id="9" name="Tekstvak 8"/>
          <p:cNvSpPr txBox="1">
            <a:spLocks noChangeArrowheads="1"/>
          </p:cNvSpPr>
          <p:nvPr/>
        </p:nvSpPr>
        <p:spPr bwMode="auto">
          <a:xfrm>
            <a:off x="610560" y="5037434"/>
            <a:ext cx="11029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latin typeface="Arial" panose="020B0604020202020204" pitchFamily="34" charset="0"/>
                <a:cs typeface="Arial" panose="020B0604020202020204" pitchFamily="34" charset="0"/>
              </a:rPr>
              <a:t>*** In Vlaanderen zijn er nog enkele boven kruiende molens die op een zetel kruien o.a. De ‘Toremansmolen’ Arendonk (Antw.) , De ’Galgenmolen’ in het openluchtmuseum in Bokrijk (L)</a:t>
            </a:r>
          </a:p>
        </p:txBody>
      </p:sp>
      <p:sp>
        <p:nvSpPr>
          <p:cNvPr id="10" name="Tekstvak 9"/>
          <p:cNvSpPr txBox="1">
            <a:spLocks noChangeArrowheads="1"/>
          </p:cNvSpPr>
          <p:nvPr/>
        </p:nvSpPr>
        <p:spPr bwMode="auto">
          <a:xfrm>
            <a:off x="1201110" y="2876846"/>
            <a:ext cx="2276475"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AutoNum type="arabicPeriod"/>
            </a:pPr>
            <a:r>
              <a:rPr lang="nl-BE" altLang="nl-BE" sz="1800" u="sng">
                <a:latin typeface="Arial" panose="020B0604020202020204" pitchFamily="34" charset="0"/>
                <a:cs typeface="Arial" panose="020B0604020202020204" pitchFamily="34" charset="0"/>
              </a:rPr>
              <a:t>De uitvoering</a:t>
            </a:r>
          </a:p>
          <a:p>
            <a:pPr>
              <a:lnSpc>
                <a:spcPct val="100000"/>
              </a:lnSpc>
              <a:spcBef>
                <a:spcPct val="0"/>
              </a:spcBef>
            </a:pPr>
            <a:r>
              <a:rPr lang="nl-BE" altLang="nl-BE" sz="1600">
                <a:latin typeface="Arial" panose="020B0604020202020204" pitchFamily="34" charset="0"/>
                <a:cs typeface="Arial" panose="020B0604020202020204" pitchFamily="34" charset="0"/>
              </a:rPr>
              <a:t>Zetelkruiwerk* </a:t>
            </a:r>
          </a:p>
          <a:p>
            <a:pPr>
              <a:lnSpc>
                <a:spcPct val="100000"/>
              </a:lnSpc>
              <a:spcBef>
                <a:spcPct val="0"/>
              </a:spcBef>
            </a:pPr>
            <a:r>
              <a:rPr lang="nl-BE" altLang="nl-BE" sz="1600">
                <a:latin typeface="Arial" panose="020B0604020202020204" pitchFamily="34" charset="0"/>
                <a:cs typeface="Arial" panose="020B0604020202020204" pitchFamily="34" charset="0"/>
              </a:rPr>
              <a:t>Sleepkruiwerk</a:t>
            </a:r>
          </a:p>
          <a:p>
            <a:pPr>
              <a:lnSpc>
                <a:spcPct val="100000"/>
              </a:lnSpc>
              <a:spcBef>
                <a:spcPct val="0"/>
              </a:spcBef>
            </a:pPr>
            <a:r>
              <a:rPr lang="nl-BE" altLang="nl-BE" sz="1600">
                <a:latin typeface="Arial" panose="020B0604020202020204" pitchFamily="34" charset="0"/>
                <a:cs typeface="Arial" panose="020B0604020202020204" pitchFamily="34" charset="0"/>
              </a:rPr>
              <a:t>Rollenkruiwerk</a:t>
            </a:r>
          </a:p>
          <a:p>
            <a:pPr>
              <a:lnSpc>
                <a:spcPct val="100000"/>
              </a:lnSpc>
              <a:spcBef>
                <a:spcPct val="0"/>
              </a:spcBef>
            </a:pPr>
            <a:r>
              <a:rPr lang="nl-BE" altLang="nl-BE" sz="1600">
                <a:latin typeface="Arial" panose="020B0604020202020204" pitchFamily="34" charset="0"/>
                <a:cs typeface="Arial" panose="020B0604020202020204" pitchFamily="34" charset="0"/>
              </a:rPr>
              <a:t>Tandrad kruiwerk**</a:t>
            </a:r>
          </a:p>
        </p:txBody>
      </p:sp>
      <p:sp>
        <p:nvSpPr>
          <p:cNvPr id="11" name="Tekstvak 10"/>
          <p:cNvSpPr txBox="1"/>
          <p:nvPr/>
        </p:nvSpPr>
        <p:spPr>
          <a:xfrm>
            <a:off x="4438023" y="2876846"/>
            <a:ext cx="3060700" cy="862013"/>
          </a:xfrm>
          <a:prstGeom prst="rect">
            <a:avLst/>
          </a:prstGeom>
          <a:noFill/>
        </p:spPr>
        <p:txBody>
          <a:bodyPr>
            <a:spAutoFit/>
          </a:bodyPr>
          <a:lstStyle/>
          <a:p>
            <a:pPr>
              <a:defRPr/>
            </a:pPr>
            <a:r>
              <a:rPr lang="nl-BE" dirty="0">
                <a:latin typeface="Arial" panose="020B0604020202020204" pitchFamily="34" charset="0"/>
                <a:cs typeface="Arial" panose="020B0604020202020204" pitchFamily="34" charset="0"/>
              </a:rPr>
              <a:t>2. </a:t>
            </a:r>
            <a:r>
              <a:rPr lang="nl-BE" u="sng" dirty="0">
                <a:latin typeface="Arial" panose="020B0604020202020204" pitchFamily="34" charset="0"/>
                <a:cs typeface="Arial" panose="020B0604020202020204" pitchFamily="34" charset="0"/>
              </a:rPr>
              <a:t>Plaats van het draaipunt </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Bovenkruier ***</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Onderkruier ****</a:t>
            </a:r>
          </a:p>
        </p:txBody>
      </p:sp>
      <p:sp>
        <p:nvSpPr>
          <p:cNvPr id="12" name="Tekstvak 11"/>
          <p:cNvSpPr txBox="1"/>
          <p:nvPr/>
        </p:nvSpPr>
        <p:spPr>
          <a:xfrm>
            <a:off x="8459160" y="2876846"/>
            <a:ext cx="2582863" cy="862013"/>
          </a:xfrm>
          <a:prstGeom prst="rect">
            <a:avLst/>
          </a:prstGeom>
          <a:noFill/>
        </p:spPr>
        <p:txBody>
          <a:bodyPr>
            <a:spAutoFit/>
          </a:bodyPr>
          <a:lstStyle/>
          <a:p>
            <a:pPr>
              <a:defRPr/>
            </a:pPr>
            <a:r>
              <a:rPr lang="nl-BE" dirty="0">
                <a:latin typeface="Arial" panose="020B0604020202020204" pitchFamily="34" charset="0"/>
                <a:cs typeface="Arial" panose="020B0604020202020204" pitchFamily="34" charset="0"/>
              </a:rPr>
              <a:t>3. </a:t>
            </a:r>
            <a:r>
              <a:rPr lang="nl-BE" u="sng" dirty="0">
                <a:latin typeface="Arial" panose="020B0604020202020204" pitchFamily="34" charset="0"/>
                <a:cs typeface="Arial" panose="020B0604020202020204" pitchFamily="34" charset="0"/>
              </a:rPr>
              <a:t>Plaats van bediening</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Binnenkruier</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Buitenkruier</a:t>
            </a:r>
          </a:p>
        </p:txBody>
      </p:sp>
      <p:sp>
        <p:nvSpPr>
          <p:cNvPr id="13" name="Tekstvak 8"/>
          <p:cNvSpPr txBox="1">
            <a:spLocks noChangeArrowheads="1"/>
          </p:cNvSpPr>
          <p:nvPr/>
        </p:nvSpPr>
        <p:spPr bwMode="auto">
          <a:xfrm>
            <a:off x="885198" y="2016421"/>
            <a:ext cx="10772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a:latin typeface="Arial" panose="020B0604020202020204" pitchFamily="34" charset="0"/>
                <a:cs typeface="Arial" panose="020B0604020202020204" pitchFamily="34" charset="0"/>
              </a:rPr>
              <a:t>Afhankelijk van de uitvoering, plaats van het draaipunt en de plaats van bediening onderscheiden we verschillende kruiwerken</a:t>
            </a:r>
          </a:p>
        </p:txBody>
      </p:sp>
      <p:sp>
        <p:nvSpPr>
          <p:cNvPr id="14" name="Tekstvak 13"/>
          <p:cNvSpPr txBox="1">
            <a:spLocks noChangeArrowheads="1"/>
          </p:cNvSpPr>
          <p:nvPr/>
        </p:nvSpPr>
        <p:spPr bwMode="auto">
          <a:xfrm>
            <a:off x="610560" y="4250034"/>
            <a:ext cx="110474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t>* Op standerdmolens en afgeleiden, Wipmolens, Spinnekoppen en weidemolentjes. Molens met een voet of ondertoren.</a:t>
            </a:r>
          </a:p>
        </p:txBody>
      </p:sp>
      <p:sp>
        <p:nvSpPr>
          <p:cNvPr id="15" name="Tekstvak 14"/>
          <p:cNvSpPr txBox="1">
            <a:spLocks noChangeArrowheads="1"/>
          </p:cNvSpPr>
          <p:nvPr/>
        </p:nvSpPr>
        <p:spPr bwMode="auto">
          <a:xfrm>
            <a:off x="610560" y="5616871"/>
            <a:ext cx="10409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t>**** </a:t>
            </a:r>
            <a:r>
              <a:rPr lang="nl-BE" altLang="nl-BE" sz="1600"/>
              <a:t>Enkel bij paltrokken</a:t>
            </a:r>
          </a:p>
        </p:txBody>
      </p:sp>
      <p:sp>
        <p:nvSpPr>
          <p:cNvPr id="16" name="Tekstvak 15"/>
          <p:cNvSpPr txBox="1">
            <a:spLocks noChangeArrowheads="1"/>
          </p:cNvSpPr>
          <p:nvPr/>
        </p:nvSpPr>
        <p:spPr bwMode="auto">
          <a:xfrm>
            <a:off x="610560" y="4643734"/>
            <a:ext cx="103298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t>** Komt voor op torenmolens en molens met zelfkruiing (ster)</a:t>
            </a:r>
          </a:p>
        </p:txBody>
      </p:sp>
    </p:spTree>
    <p:extLst>
      <p:ext uri="{BB962C8B-B14F-4D97-AF65-F5344CB8AC3E}">
        <p14:creationId xmlns:p14="http://schemas.microsoft.com/office/powerpoint/2010/main" val="35917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4" grpId="0"/>
      <p:bldP spid="1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Het kruien</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36</a:t>
            </a:fld>
            <a:endParaRPr lang="nl-BE"/>
          </a:p>
        </p:txBody>
      </p:sp>
      <p:sp>
        <p:nvSpPr>
          <p:cNvPr id="8" name="Tekstvak 5"/>
          <p:cNvSpPr txBox="1">
            <a:spLocks noChangeArrowheads="1"/>
          </p:cNvSpPr>
          <p:nvPr/>
        </p:nvSpPr>
        <p:spPr bwMode="auto">
          <a:xfrm>
            <a:off x="633341" y="1017671"/>
            <a:ext cx="10950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Kruien is het “op de wind zetten” van het gevlucht om maximale rendement uit de windkracht te halen </a:t>
            </a:r>
          </a:p>
        </p:txBody>
      </p:sp>
      <p:sp>
        <p:nvSpPr>
          <p:cNvPr id="9" name="Tekstvak 7"/>
          <p:cNvSpPr txBox="1">
            <a:spLocks noChangeArrowheads="1"/>
          </p:cNvSpPr>
          <p:nvPr/>
        </p:nvSpPr>
        <p:spPr bwMode="auto">
          <a:xfrm>
            <a:off x="23741" y="1432008"/>
            <a:ext cx="1219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nl-BE" altLang="nl-BE" sz="1800" dirty="0" smtClean="0">
                <a:latin typeface="Arial" panose="020B0604020202020204" pitchFamily="34" charset="0"/>
                <a:cs typeface="Arial" panose="020B0604020202020204" pitchFamily="34" charset="0"/>
              </a:rPr>
              <a:t>Met het kruiwerk kunnen we 360° rond draaien. Zo kan het wiekenkruis links om (</a:t>
            </a:r>
            <a:r>
              <a:rPr lang="nl-BE" altLang="nl-BE" sz="1800" dirty="0" smtClean="0">
                <a:solidFill>
                  <a:schemeClr val="accent5">
                    <a:lumMod val="50000"/>
                  </a:schemeClr>
                </a:solidFill>
                <a:latin typeface="Arial" panose="020B0604020202020204" pitchFamily="34" charset="0"/>
                <a:cs typeface="Arial" panose="020B0604020202020204" pitchFamily="34" charset="0"/>
              </a:rPr>
              <a:t>Krimpend</a:t>
            </a:r>
            <a:r>
              <a:rPr lang="nl-BE" altLang="nl-BE" sz="1800" dirty="0" smtClean="0">
                <a:latin typeface="Arial" panose="020B0604020202020204" pitchFamily="34" charset="0"/>
                <a:cs typeface="Arial" panose="020B0604020202020204" pitchFamily="34" charset="0"/>
              </a:rPr>
              <a:t>) als rechts om (</a:t>
            </a:r>
            <a:r>
              <a:rPr lang="nl-BE" altLang="nl-BE" sz="1800" dirty="0" smtClean="0">
                <a:solidFill>
                  <a:srgbClr val="FF0000"/>
                </a:solidFill>
                <a:latin typeface="Arial" panose="020B0604020202020204" pitchFamily="34" charset="0"/>
                <a:cs typeface="Arial" panose="020B0604020202020204" pitchFamily="34" charset="0"/>
              </a:rPr>
              <a:t>Ruimend</a:t>
            </a:r>
            <a:r>
              <a:rPr lang="nl-BE" altLang="nl-BE" sz="1800" dirty="0" smtClean="0">
                <a:latin typeface="Arial" panose="020B0604020202020204" pitchFamily="34" charset="0"/>
                <a:cs typeface="Arial" panose="020B0604020202020204" pitchFamily="34" charset="0"/>
              </a:rPr>
              <a:t>)</a:t>
            </a:r>
          </a:p>
        </p:txBody>
      </p:sp>
      <p:sp>
        <p:nvSpPr>
          <p:cNvPr id="11" name="Gekromde PIJL-RECHTS 10"/>
          <p:cNvSpPr/>
          <p:nvPr/>
        </p:nvSpPr>
        <p:spPr>
          <a:xfrm>
            <a:off x="3230491" y="1947946"/>
            <a:ext cx="719138" cy="161925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dirty="0">
              <a:solidFill>
                <a:schemeClr val="tx1"/>
              </a:solidFill>
            </a:endParaRPr>
          </a:p>
        </p:txBody>
      </p:sp>
      <p:sp>
        <p:nvSpPr>
          <p:cNvPr id="12" name="Gekromde PIJL-LINKS 11"/>
          <p:cNvSpPr/>
          <p:nvPr/>
        </p:nvSpPr>
        <p:spPr>
          <a:xfrm>
            <a:off x="7419904" y="1947946"/>
            <a:ext cx="720725" cy="1619250"/>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dirty="0">
              <a:solidFill>
                <a:schemeClr val="tx1"/>
              </a:solidFill>
            </a:endParaRPr>
          </a:p>
        </p:txBody>
      </p:sp>
      <p:sp>
        <p:nvSpPr>
          <p:cNvPr id="14" name="Tekstvak 13"/>
          <p:cNvSpPr txBox="1"/>
          <p:nvPr/>
        </p:nvSpPr>
        <p:spPr>
          <a:xfrm>
            <a:off x="8304141" y="4829259"/>
            <a:ext cx="2751138" cy="369887"/>
          </a:xfrm>
          <a:prstGeom prst="rect">
            <a:avLst/>
          </a:prstGeom>
          <a:noFill/>
        </p:spPr>
        <p:txBody>
          <a:bodyPr>
            <a:spAutoFit/>
          </a:bodyPr>
          <a:lstStyle/>
          <a:p>
            <a:pPr algn="ctr">
              <a:defRPr/>
            </a:pPr>
            <a:r>
              <a:rPr lang="nl-BE" dirty="0">
                <a:solidFill>
                  <a:schemeClr val="accent5">
                    <a:lumMod val="50000"/>
                  </a:schemeClr>
                </a:solidFill>
                <a:latin typeface="Arial" panose="020B0604020202020204" pitchFamily="34" charset="0"/>
                <a:cs typeface="Arial" panose="020B0604020202020204" pitchFamily="34" charset="0"/>
              </a:rPr>
              <a:t>Met de staart naar rechts</a:t>
            </a:r>
          </a:p>
        </p:txBody>
      </p:sp>
      <p:sp>
        <p:nvSpPr>
          <p:cNvPr id="15" name="Tekstvak 14"/>
          <p:cNvSpPr txBox="1"/>
          <p:nvPr/>
        </p:nvSpPr>
        <p:spPr>
          <a:xfrm>
            <a:off x="350766" y="2225758"/>
            <a:ext cx="2574925" cy="646113"/>
          </a:xfrm>
          <a:prstGeom prst="rect">
            <a:avLst/>
          </a:prstGeom>
          <a:noFill/>
        </p:spPr>
        <p:txBody>
          <a:bodyPr>
            <a:spAutoFit/>
          </a:bodyPr>
          <a:lstStyle/>
          <a:p>
            <a:pPr algn="ctr">
              <a:defRPr/>
            </a:pPr>
            <a:r>
              <a:rPr lang="nl-BE" dirty="0">
                <a:solidFill>
                  <a:schemeClr val="accent5">
                    <a:lumMod val="50000"/>
                  </a:schemeClr>
                </a:solidFill>
                <a:latin typeface="Arial" panose="020B0604020202020204" pitchFamily="34" charset="0"/>
                <a:cs typeface="Arial" panose="020B0604020202020204" pitchFamily="34" charset="0"/>
              </a:rPr>
              <a:t>Wiekenkruis linksom</a:t>
            </a:r>
          </a:p>
          <a:p>
            <a:pPr algn="ctr">
              <a:defRPr/>
            </a:pPr>
            <a:r>
              <a:rPr lang="nl-BE" dirty="0">
                <a:solidFill>
                  <a:schemeClr val="accent5">
                    <a:lumMod val="50000"/>
                  </a:schemeClr>
                </a:solidFill>
                <a:latin typeface="Arial" panose="020B0604020202020204" pitchFamily="34" charset="0"/>
                <a:cs typeface="Arial" panose="020B0604020202020204" pitchFamily="34" charset="0"/>
              </a:rPr>
              <a:t>“Krimpend”</a:t>
            </a:r>
          </a:p>
        </p:txBody>
      </p:sp>
      <p:sp>
        <p:nvSpPr>
          <p:cNvPr id="16" name="Tekstvak 15"/>
          <p:cNvSpPr txBox="1">
            <a:spLocks noChangeArrowheads="1"/>
          </p:cNvSpPr>
          <p:nvPr/>
        </p:nvSpPr>
        <p:spPr bwMode="auto">
          <a:xfrm>
            <a:off x="350766" y="4776871"/>
            <a:ext cx="2578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a:solidFill>
                  <a:srgbClr val="FF0000"/>
                </a:solidFill>
                <a:latin typeface="Arial" panose="020B0604020202020204" pitchFamily="34" charset="0"/>
                <a:cs typeface="Arial" panose="020B0604020202020204" pitchFamily="34" charset="0"/>
              </a:rPr>
              <a:t>Met de staart naar links</a:t>
            </a:r>
          </a:p>
        </p:txBody>
      </p:sp>
      <p:sp>
        <p:nvSpPr>
          <p:cNvPr id="17" name="Tekstvak 16"/>
          <p:cNvSpPr txBox="1">
            <a:spLocks noChangeArrowheads="1"/>
          </p:cNvSpPr>
          <p:nvPr/>
        </p:nvSpPr>
        <p:spPr bwMode="auto">
          <a:xfrm>
            <a:off x="8445429" y="2225758"/>
            <a:ext cx="3059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a:solidFill>
                  <a:srgbClr val="FF0000"/>
                </a:solidFill>
                <a:latin typeface="Arial" panose="020B0604020202020204" pitchFamily="34" charset="0"/>
                <a:cs typeface="Arial" panose="020B0604020202020204" pitchFamily="34" charset="0"/>
              </a:rPr>
              <a:t>Wiekenkruis rechtsom</a:t>
            </a:r>
          </a:p>
          <a:p>
            <a:pPr algn="ctr">
              <a:lnSpc>
                <a:spcPct val="100000"/>
              </a:lnSpc>
              <a:spcBef>
                <a:spcPct val="0"/>
              </a:spcBef>
              <a:buFontTx/>
              <a:buNone/>
            </a:pPr>
            <a:r>
              <a:rPr lang="nl-BE" altLang="nl-BE" sz="1800">
                <a:solidFill>
                  <a:srgbClr val="FF0000"/>
                </a:solidFill>
                <a:latin typeface="Arial" panose="020B0604020202020204" pitchFamily="34" charset="0"/>
                <a:cs typeface="Arial" panose="020B0604020202020204" pitchFamily="34" charset="0"/>
              </a:rPr>
              <a:t>“Ruimend</a:t>
            </a:r>
          </a:p>
        </p:txBody>
      </p:sp>
      <p:pic>
        <p:nvPicPr>
          <p:cNvPr id="18"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9629" y="2576596"/>
            <a:ext cx="3484562"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PIJL-RECHTS 18"/>
          <p:cNvSpPr/>
          <p:nvPr/>
        </p:nvSpPr>
        <p:spPr>
          <a:xfrm>
            <a:off x="6119741" y="4961814"/>
            <a:ext cx="1660525" cy="3315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PIJL-RECHTS 19"/>
          <p:cNvSpPr/>
          <p:nvPr/>
        </p:nvSpPr>
        <p:spPr>
          <a:xfrm flipH="1">
            <a:off x="3798816" y="4961814"/>
            <a:ext cx="1660525" cy="33154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73724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1+#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1+#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p:bldP spid="15" grpId="0"/>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Kruiwerken</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37</a:t>
            </a:fld>
            <a:endParaRPr lang="nl-BE"/>
          </a:p>
        </p:txBody>
      </p:sp>
      <p:sp>
        <p:nvSpPr>
          <p:cNvPr id="8" name="Tekstvak 7"/>
          <p:cNvSpPr txBox="1"/>
          <p:nvPr/>
        </p:nvSpPr>
        <p:spPr>
          <a:xfrm>
            <a:off x="1054396" y="1163140"/>
            <a:ext cx="9072563" cy="1200150"/>
          </a:xfrm>
          <a:prstGeom prst="rect">
            <a:avLst/>
          </a:prstGeom>
          <a:noFill/>
        </p:spPr>
        <p:txBody>
          <a:bodyPr>
            <a:spAutoFit/>
          </a:bodyPr>
          <a:lstStyle/>
          <a:p>
            <a:pPr>
              <a:defRPr/>
            </a:pPr>
            <a:r>
              <a:rPr lang="nl-BE" sz="1600" dirty="0">
                <a:solidFill>
                  <a:srgbClr val="FF0000"/>
                </a:solidFill>
                <a:latin typeface="Arial" panose="020B0604020202020204" pitchFamily="34" charset="0"/>
                <a:cs typeface="Arial" panose="020B0604020202020204" pitchFamily="34" charset="0"/>
              </a:rPr>
              <a:t>Het zetelkruiwerk : Molens die uitgerust zijn met zetels</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Standerdmolens (*)</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Wipmolens</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Spinnekoppen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Weidemolens</a:t>
            </a:r>
          </a:p>
        </p:txBody>
      </p:sp>
      <p:sp>
        <p:nvSpPr>
          <p:cNvPr id="9" name="Tekstvak 8"/>
          <p:cNvSpPr txBox="1"/>
          <p:nvPr/>
        </p:nvSpPr>
        <p:spPr>
          <a:xfrm>
            <a:off x="1054396" y="2572840"/>
            <a:ext cx="10660063" cy="1200150"/>
          </a:xfrm>
          <a:prstGeom prst="rect">
            <a:avLst/>
          </a:prstGeom>
          <a:noFill/>
        </p:spPr>
        <p:txBody>
          <a:bodyPr>
            <a:spAutoFit/>
          </a:bodyPr>
          <a:lstStyle/>
          <a:p>
            <a:pPr>
              <a:defRPr/>
            </a:pPr>
            <a:r>
              <a:rPr lang="nl-BE" sz="1600" dirty="0">
                <a:solidFill>
                  <a:srgbClr val="FF0000"/>
                </a:solidFill>
                <a:latin typeface="Arial" panose="020B0604020202020204" pitchFamily="34" charset="0"/>
                <a:cs typeface="Arial" panose="020B0604020202020204" pitchFamily="34" charset="0"/>
              </a:rPr>
              <a:t>Het sleepkruiwerk: Bovenkruiers waarvan de kap over de kruiring (neuten) gesleept wordt</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Voeghoutenkruiwerk </a:t>
            </a:r>
          </a:p>
          <a:p>
            <a:pPr>
              <a:defRPr/>
            </a:pPr>
            <a:r>
              <a:rPr lang="nl-BE" sz="1400" dirty="0">
                <a:latin typeface="Arial" panose="020B0604020202020204" pitchFamily="34" charset="0"/>
                <a:cs typeface="Arial" panose="020B0604020202020204" pitchFamily="34" charset="0"/>
              </a:rPr>
              <a:t>	Voeghouten en steunderbalk (Burgemeester en wethouders) rechtstreeks op de kruiring</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Neutenkruiwerk</a:t>
            </a:r>
          </a:p>
          <a:p>
            <a:pPr>
              <a:defRPr/>
            </a:pPr>
            <a:r>
              <a:rPr lang="nl-BE" sz="1400" dirty="0">
                <a:latin typeface="Arial" panose="020B0604020202020204" pitchFamily="34" charset="0"/>
                <a:cs typeface="Arial" panose="020B0604020202020204" pitchFamily="34" charset="0"/>
              </a:rPr>
              <a:t>	Kruineuten op de kruiring. Tweede ring, de overring, waarop de voeghouten en steunderbalk zijn gelegd	</a:t>
            </a:r>
          </a:p>
        </p:txBody>
      </p:sp>
      <p:sp>
        <p:nvSpPr>
          <p:cNvPr id="10" name="Tekstvak 9"/>
          <p:cNvSpPr txBox="1"/>
          <p:nvPr/>
        </p:nvSpPr>
        <p:spPr>
          <a:xfrm>
            <a:off x="1054396" y="3982540"/>
            <a:ext cx="10660063" cy="1016000"/>
          </a:xfrm>
          <a:prstGeom prst="rect">
            <a:avLst/>
          </a:prstGeom>
          <a:noFill/>
        </p:spPr>
        <p:txBody>
          <a:bodyPr>
            <a:spAutoFit/>
          </a:bodyPr>
          <a:lstStyle/>
          <a:p>
            <a:pPr>
              <a:defRPr/>
            </a:pPr>
            <a:r>
              <a:rPr lang="nl-BE" sz="1600" dirty="0">
                <a:solidFill>
                  <a:srgbClr val="FF0000"/>
                </a:solidFill>
                <a:latin typeface="Arial" panose="020B0604020202020204" pitchFamily="34" charset="0"/>
                <a:cs typeface="Arial" panose="020B0604020202020204" pitchFamily="34" charset="0"/>
              </a:rPr>
              <a:t>Het rollenkruiwerk: Bovenkruiers  waarvan de kap over de kruiring gerold wordt of onderkruiers waarvan het ganse molenhuis gerold wordt (Paltrokken)</a:t>
            </a:r>
          </a:p>
          <a:p>
            <a:pPr marL="342900" indent="-342900">
              <a:buFont typeface="Arial" panose="020B0604020202020204" pitchFamily="34" charset="0"/>
              <a:buChar char="•"/>
              <a:defRPr/>
            </a:pPr>
            <a:r>
              <a:rPr lang="nl-BE" sz="1400" dirty="0">
                <a:latin typeface="Arial" panose="020B0604020202020204" pitchFamily="34" charset="0"/>
                <a:cs typeface="Arial" panose="020B0604020202020204" pitchFamily="34" charset="0"/>
              </a:rPr>
              <a:t>Het gewone rollen-kruiwerk,  houten rollen. Sinds ±1850 ook gietijzeren rollen</a:t>
            </a:r>
          </a:p>
          <a:p>
            <a:pPr marL="342900" indent="-342900">
              <a:buFont typeface="Arial" panose="020B0604020202020204" pitchFamily="34" charset="0"/>
              <a:buChar char="•"/>
              <a:defRPr/>
            </a:pPr>
            <a:r>
              <a:rPr lang="nl-BE" sz="1400" dirty="0">
                <a:latin typeface="Arial" panose="020B0604020202020204" pitchFamily="34" charset="0"/>
                <a:cs typeface="Arial" panose="020B0604020202020204" pitchFamily="34" charset="0"/>
              </a:rPr>
              <a:t>Het Engels kruiwerk, gietijzeren rollen</a:t>
            </a:r>
          </a:p>
        </p:txBody>
      </p:sp>
      <p:sp>
        <p:nvSpPr>
          <p:cNvPr id="11" name="Tekstvak 10"/>
          <p:cNvSpPr txBox="1"/>
          <p:nvPr/>
        </p:nvSpPr>
        <p:spPr>
          <a:xfrm>
            <a:off x="1054396" y="5208090"/>
            <a:ext cx="10660063" cy="769937"/>
          </a:xfrm>
          <a:prstGeom prst="rect">
            <a:avLst/>
          </a:prstGeom>
          <a:noFill/>
        </p:spPr>
        <p:txBody>
          <a:bodyPr>
            <a:spAutoFit/>
          </a:bodyPr>
          <a:lstStyle/>
          <a:p>
            <a:pPr>
              <a:defRPr/>
            </a:pPr>
            <a:r>
              <a:rPr lang="nl-BE" sz="1600" dirty="0">
                <a:solidFill>
                  <a:srgbClr val="FF0000"/>
                </a:solidFill>
                <a:latin typeface="Arial" panose="020B0604020202020204" pitchFamily="34" charset="0"/>
                <a:cs typeface="Arial" panose="020B0604020202020204" pitchFamily="34" charset="0"/>
              </a:rPr>
              <a:t>Het tandrad kruiwerk: Torenmolens met grote Ø</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Met enkele bediening</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Met dubbele bediening</a:t>
            </a:r>
          </a:p>
        </p:txBody>
      </p:sp>
      <p:sp>
        <p:nvSpPr>
          <p:cNvPr id="16" name="Tekstvak 15"/>
          <p:cNvSpPr txBox="1">
            <a:spLocks noChangeArrowheads="1"/>
          </p:cNvSpPr>
          <p:nvPr/>
        </p:nvSpPr>
        <p:spPr bwMode="auto">
          <a:xfrm>
            <a:off x="5957888" y="1435555"/>
            <a:ext cx="5575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latin typeface="Arial" panose="020B0604020202020204" pitchFamily="34" charset="0"/>
                <a:cs typeface="Arial" panose="020B0604020202020204" pitchFamily="34" charset="0"/>
              </a:rPr>
              <a:t>* Bij standerdmolens rust de kast maar voor een zo klein mogelijk gedeelte op de zetel. Het grootste gewicht rust en draait om de stormpen van de standerd.</a:t>
            </a:r>
          </a:p>
        </p:txBody>
      </p:sp>
    </p:spTree>
    <p:extLst>
      <p:ext uri="{BB962C8B-B14F-4D97-AF65-F5344CB8AC3E}">
        <p14:creationId xmlns:p14="http://schemas.microsoft.com/office/powerpoint/2010/main" val="48450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8" y="138487"/>
            <a:ext cx="6988411"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Zetel kruiwerk standerdmolen</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38</a:t>
            </a:fld>
            <a:endParaRPr lang="nl-BE"/>
          </a:p>
        </p:txBody>
      </p:sp>
      <p:pic>
        <p:nvPicPr>
          <p:cNvPr id="8" name="Picture 3" descr="standerdmolenbouw11"/>
          <p:cNvPicPr>
            <a:picLocks noChangeAspect="1" noChangeArrowheads="1"/>
          </p:cNvPicPr>
          <p:nvPr/>
        </p:nvPicPr>
        <p:blipFill>
          <a:blip r:embed="rId3">
            <a:extLst>
              <a:ext uri="{28A0092B-C50C-407E-A947-70E740481C1C}">
                <a14:useLocalDpi xmlns:a14="http://schemas.microsoft.com/office/drawing/2010/main" val="0"/>
              </a:ext>
            </a:extLst>
          </a:blip>
          <a:srcRect l="34126" t="-388" r="19312" b="35027"/>
          <a:stretch>
            <a:fillRect/>
          </a:stretch>
        </p:blipFill>
        <p:spPr bwMode="auto">
          <a:xfrm>
            <a:off x="195890" y="1460003"/>
            <a:ext cx="3490913"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1"/>
          <p:cNvSpPr txBox="1">
            <a:spLocks noChangeArrowheads="1"/>
          </p:cNvSpPr>
          <p:nvPr/>
        </p:nvSpPr>
        <p:spPr bwMode="auto">
          <a:xfrm>
            <a:off x="2358065" y="1528265"/>
            <a:ext cx="387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(2)</a:t>
            </a:r>
          </a:p>
        </p:txBody>
      </p:sp>
      <p:cxnSp>
        <p:nvCxnSpPr>
          <p:cNvPr id="10" name="Rechte verbindingslijn met pijl 9"/>
          <p:cNvCxnSpPr/>
          <p:nvPr/>
        </p:nvCxnSpPr>
        <p:spPr>
          <a:xfrm flipH="1" flipV="1">
            <a:off x="1840540" y="1693365"/>
            <a:ext cx="517525" cy="31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kstvak 9"/>
          <p:cNvSpPr txBox="1">
            <a:spLocks noChangeArrowheads="1"/>
          </p:cNvSpPr>
          <p:nvPr/>
        </p:nvSpPr>
        <p:spPr bwMode="auto">
          <a:xfrm>
            <a:off x="2662865" y="3423740"/>
            <a:ext cx="485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(1)</a:t>
            </a:r>
          </a:p>
        </p:txBody>
      </p:sp>
      <p:cxnSp>
        <p:nvCxnSpPr>
          <p:cNvPr id="12" name="Rechte verbindingslijn met pijl 11"/>
          <p:cNvCxnSpPr/>
          <p:nvPr/>
        </p:nvCxnSpPr>
        <p:spPr>
          <a:xfrm flipH="1" flipV="1">
            <a:off x="2340603" y="3423740"/>
            <a:ext cx="311150" cy="1809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kstvak 12"/>
          <p:cNvSpPr txBox="1"/>
          <p:nvPr/>
        </p:nvSpPr>
        <p:spPr>
          <a:xfrm>
            <a:off x="3697915" y="1460003"/>
            <a:ext cx="5543550" cy="1108075"/>
          </a:xfrm>
          <a:prstGeom prst="rect">
            <a:avLst/>
          </a:prstGeom>
          <a:noFill/>
        </p:spPr>
        <p:txBody>
          <a:bodyPr>
            <a:spAutoFit/>
          </a:bodyPr>
          <a:lstStyle/>
          <a:p>
            <a:pPr>
              <a:defRPr/>
            </a:pPr>
            <a:r>
              <a:rPr lang="nl-BE" dirty="0">
                <a:latin typeface="Arial" panose="020B0604020202020204" pitchFamily="34" charset="0"/>
                <a:cs typeface="Arial" panose="020B0604020202020204" pitchFamily="34" charset="0"/>
              </a:rPr>
              <a:t>Doel van de zetel </a:t>
            </a:r>
            <a:r>
              <a:rPr lang="nl-BE" sz="1600" dirty="0">
                <a:solidFill>
                  <a:srgbClr val="FF0000"/>
                </a:solidFill>
                <a:latin typeface="Arial" panose="020B0604020202020204" pitchFamily="34" charset="0"/>
                <a:cs typeface="Arial" panose="020B0604020202020204" pitchFamily="34" charset="0"/>
              </a:rPr>
              <a:t>(1)</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Mede ondersteunen van de </a:t>
            </a:r>
            <a:r>
              <a:rPr lang="nl-BE" sz="1600" dirty="0" smtClean="0">
                <a:latin typeface="Arial" panose="020B0604020202020204" pitchFamily="34" charset="0"/>
                <a:cs typeface="Arial" panose="020B0604020202020204" pitchFamily="34" charset="0"/>
              </a:rPr>
              <a:t>standerd</a:t>
            </a:r>
            <a:endParaRPr lang="nl-B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Steenbalk ontlasten door een gedeelte van het gewicht te dragen. Ideale verhouding 80</a:t>
            </a:r>
            <a:r>
              <a:rPr lang="nl-BE" sz="1600" baseline="30000" dirty="0">
                <a:latin typeface="Arial" panose="020B0604020202020204" pitchFamily="34" charset="0"/>
                <a:cs typeface="Arial" panose="020B0604020202020204" pitchFamily="34" charset="0"/>
              </a:rPr>
              <a:t>%</a:t>
            </a:r>
            <a:r>
              <a:rPr lang="nl-BE" sz="1600" dirty="0">
                <a:latin typeface="Arial" panose="020B0604020202020204" pitchFamily="34" charset="0"/>
                <a:cs typeface="Arial" panose="020B0604020202020204" pitchFamily="34" charset="0"/>
              </a:rPr>
              <a:t> / 20</a:t>
            </a:r>
            <a:r>
              <a:rPr lang="nl-BE" sz="1600" baseline="30000" dirty="0">
                <a:latin typeface="Arial" panose="020B0604020202020204" pitchFamily="34" charset="0"/>
                <a:cs typeface="Arial" panose="020B0604020202020204" pitchFamily="34" charset="0"/>
              </a:rPr>
              <a:t>%</a:t>
            </a:r>
            <a:r>
              <a:rPr lang="nl-BE" sz="1600" dirty="0">
                <a:latin typeface="Arial" panose="020B0604020202020204" pitchFamily="34" charset="0"/>
                <a:cs typeface="Arial" panose="020B0604020202020204" pitchFamily="34" charset="0"/>
              </a:rPr>
              <a:t> </a:t>
            </a:r>
          </a:p>
        </p:txBody>
      </p:sp>
      <p:sp>
        <p:nvSpPr>
          <p:cNvPr id="14" name="Tekstvak 16"/>
          <p:cNvSpPr txBox="1">
            <a:spLocks noChangeArrowheads="1"/>
          </p:cNvSpPr>
          <p:nvPr/>
        </p:nvSpPr>
        <p:spPr bwMode="auto">
          <a:xfrm>
            <a:off x="1899278" y="2747465"/>
            <a:ext cx="4000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(5)</a:t>
            </a:r>
          </a:p>
        </p:txBody>
      </p:sp>
      <p:cxnSp>
        <p:nvCxnSpPr>
          <p:cNvPr id="15" name="Rechte verbindingslijn met pijl 14"/>
          <p:cNvCxnSpPr>
            <a:stCxn id="14" idx="2"/>
          </p:cNvCxnSpPr>
          <p:nvPr/>
        </p:nvCxnSpPr>
        <p:spPr>
          <a:xfrm flipH="1">
            <a:off x="1918328" y="3025278"/>
            <a:ext cx="180975" cy="1111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Afbeelding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52578" y="1460003"/>
            <a:ext cx="2713037"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kstvak 16"/>
          <p:cNvSpPr txBox="1"/>
          <p:nvPr/>
        </p:nvSpPr>
        <p:spPr>
          <a:xfrm>
            <a:off x="3697915" y="2603003"/>
            <a:ext cx="5554663" cy="3078162"/>
          </a:xfrm>
          <a:prstGeom prst="rect">
            <a:avLst/>
          </a:prstGeom>
          <a:noFill/>
        </p:spPr>
        <p:txBody>
          <a:bodyPr>
            <a:spAutoFit/>
          </a:bodyPr>
          <a:lstStyle/>
          <a:p>
            <a:pPr>
              <a:defRPr/>
            </a:pPr>
            <a:r>
              <a:rPr lang="nl-BE" dirty="0">
                <a:latin typeface="Arial" panose="020B0604020202020204" pitchFamily="34" charset="0"/>
                <a:cs typeface="Arial" panose="020B0604020202020204" pitchFamily="34" charset="0"/>
              </a:rPr>
              <a:t>Kruiwerk </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Steenbalk rust op de stormpen </a:t>
            </a:r>
            <a:r>
              <a:rPr lang="nl-BE" sz="1600" dirty="0">
                <a:solidFill>
                  <a:srgbClr val="FF0000"/>
                </a:solidFill>
                <a:latin typeface="Arial" panose="020B0604020202020204" pitchFamily="34" charset="0"/>
                <a:cs typeface="Arial" panose="020B0604020202020204" pitchFamily="34" charset="0"/>
              </a:rPr>
              <a:t>(2)</a:t>
            </a:r>
            <a:r>
              <a:rPr lang="nl-BE" sz="1600" dirty="0">
                <a:latin typeface="Arial" panose="020B0604020202020204" pitchFamily="34" charset="0"/>
                <a:cs typeface="Arial" panose="020B0604020202020204" pitchFamily="34" charset="0"/>
              </a:rPr>
              <a:t> van de standerd. </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Steenbalk draait om de stormpen en draagt de kast voor het grootste deel</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Onder de kast lopen de lange burriebalken </a:t>
            </a:r>
            <a:r>
              <a:rPr lang="nl-BE" sz="1600" dirty="0">
                <a:solidFill>
                  <a:srgbClr val="FF0000"/>
                </a:solidFill>
                <a:latin typeface="Arial" panose="020B0604020202020204" pitchFamily="34" charset="0"/>
                <a:cs typeface="Arial" panose="020B0604020202020204" pitchFamily="34" charset="0"/>
              </a:rPr>
              <a:t>(3)</a:t>
            </a:r>
            <a:r>
              <a:rPr lang="nl-BE" sz="1600" dirty="0">
                <a:latin typeface="Arial" panose="020B0604020202020204" pitchFamily="34" charset="0"/>
                <a:cs typeface="Arial" panose="020B0604020202020204" pitchFamily="34" charset="0"/>
              </a:rPr>
              <a:t> verbonden met kalven </a:t>
            </a:r>
            <a:r>
              <a:rPr lang="nl-BE" sz="1600" dirty="0">
                <a:solidFill>
                  <a:srgbClr val="FF0000"/>
                </a:solidFill>
                <a:latin typeface="Arial" panose="020B0604020202020204" pitchFamily="34" charset="0"/>
                <a:cs typeface="Arial" panose="020B0604020202020204" pitchFamily="34" charset="0"/>
              </a:rPr>
              <a:t>(4)</a:t>
            </a:r>
            <a:r>
              <a:rPr lang="nl-BE" sz="16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Spoorblokken tussen de lange burriebalken en tegen de standerd, voorkomen grote bewegingen van de kast</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Langwerpige platen, ‘</a:t>
            </a:r>
            <a:r>
              <a:rPr lang="nl-BE" sz="1600" dirty="0" err="1">
                <a:latin typeface="Arial" panose="020B0604020202020204" pitchFamily="34" charset="0"/>
                <a:cs typeface="Arial" panose="020B0604020202020204" pitchFamily="34" charset="0"/>
              </a:rPr>
              <a:t>slekken</a:t>
            </a:r>
            <a:r>
              <a:rPr lang="nl-BE" sz="1600" dirty="0">
                <a:latin typeface="Arial" panose="020B0604020202020204" pitchFamily="34" charset="0"/>
                <a:cs typeface="Arial" panose="020B0604020202020204" pitchFamily="34" charset="0"/>
              </a:rPr>
              <a:t>’, onder de burriebalken, rusten op de zetel en ontlasten zo de steenbalk</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Tussen de burriebalken in het kalf komt de staartbalk </a:t>
            </a:r>
            <a:r>
              <a:rPr lang="nl-BE" sz="1600" dirty="0">
                <a:solidFill>
                  <a:srgbClr val="FF0000"/>
                </a:solidFill>
                <a:latin typeface="Arial" panose="020B0604020202020204" pitchFamily="34" charset="0"/>
                <a:cs typeface="Arial" panose="020B0604020202020204" pitchFamily="34" charset="0"/>
              </a:rPr>
              <a:t>(5)</a:t>
            </a:r>
            <a:r>
              <a:rPr lang="nl-BE" sz="1600" dirty="0">
                <a:latin typeface="Arial" panose="020B0604020202020204" pitchFamily="34" charset="0"/>
                <a:cs typeface="Arial" panose="020B0604020202020204" pitchFamily="34" charset="0"/>
              </a:rPr>
              <a:t> om de molen te kruien.</a:t>
            </a:r>
          </a:p>
        </p:txBody>
      </p:sp>
      <p:sp>
        <p:nvSpPr>
          <p:cNvPr id="18" name="Tekstvak 22"/>
          <p:cNvSpPr txBox="1">
            <a:spLocks noChangeArrowheads="1"/>
          </p:cNvSpPr>
          <p:nvPr/>
        </p:nvSpPr>
        <p:spPr bwMode="auto">
          <a:xfrm>
            <a:off x="10265403" y="2877640"/>
            <a:ext cx="9048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Steenbalk</a:t>
            </a:r>
          </a:p>
        </p:txBody>
      </p:sp>
      <p:sp>
        <p:nvSpPr>
          <p:cNvPr id="19" name="Tekstvak 18"/>
          <p:cNvSpPr txBox="1">
            <a:spLocks noChangeArrowheads="1"/>
          </p:cNvSpPr>
          <p:nvPr/>
        </p:nvSpPr>
        <p:spPr bwMode="auto">
          <a:xfrm>
            <a:off x="2024690" y="2163265"/>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(3)</a:t>
            </a:r>
          </a:p>
        </p:txBody>
      </p:sp>
      <p:sp>
        <p:nvSpPr>
          <p:cNvPr id="20" name="Tekstvak 19"/>
          <p:cNvSpPr txBox="1">
            <a:spLocks noChangeArrowheads="1"/>
          </p:cNvSpPr>
          <p:nvPr/>
        </p:nvSpPr>
        <p:spPr bwMode="auto">
          <a:xfrm>
            <a:off x="10235240" y="3338015"/>
            <a:ext cx="412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(3)</a:t>
            </a:r>
          </a:p>
        </p:txBody>
      </p:sp>
      <p:cxnSp>
        <p:nvCxnSpPr>
          <p:cNvPr id="21" name="Rechte verbindingslijn met pijl 20"/>
          <p:cNvCxnSpPr/>
          <p:nvPr/>
        </p:nvCxnSpPr>
        <p:spPr>
          <a:xfrm flipH="1">
            <a:off x="10132053" y="3533278"/>
            <a:ext cx="76200" cy="26987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p:cNvCxnSpPr/>
          <p:nvPr/>
        </p:nvCxnSpPr>
        <p:spPr>
          <a:xfrm>
            <a:off x="10598778" y="3488828"/>
            <a:ext cx="215900" cy="35877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p:cNvCxnSpPr>
            <a:stCxn id="19" idx="2"/>
          </p:cNvCxnSpPr>
          <p:nvPr/>
        </p:nvCxnSpPr>
        <p:spPr>
          <a:xfrm flipH="1">
            <a:off x="1770690" y="2441078"/>
            <a:ext cx="460375" cy="4048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p:cNvCxnSpPr/>
          <p:nvPr/>
        </p:nvCxnSpPr>
        <p:spPr>
          <a:xfrm>
            <a:off x="2231065" y="2441078"/>
            <a:ext cx="206375" cy="4603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kstvak 24"/>
          <p:cNvSpPr txBox="1">
            <a:spLocks noChangeArrowheads="1"/>
          </p:cNvSpPr>
          <p:nvPr/>
        </p:nvSpPr>
        <p:spPr bwMode="auto">
          <a:xfrm>
            <a:off x="10392403" y="3817440"/>
            <a:ext cx="4016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(4)</a:t>
            </a:r>
          </a:p>
        </p:txBody>
      </p:sp>
      <p:sp>
        <p:nvSpPr>
          <p:cNvPr id="26" name="Rechthoek 25"/>
          <p:cNvSpPr/>
          <p:nvPr/>
        </p:nvSpPr>
        <p:spPr>
          <a:xfrm>
            <a:off x="1161090" y="3291978"/>
            <a:ext cx="1276350" cy="365125"/>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Tree>
    <p:extLst>
      <p:ext uri="{BB962C8B-B14F-4D97-AF65-F5344CB8AC3E}">
        <p14:creationId xmlns:p14="http://schemas.microsoft.com/office/powerpoint/2010/main" val="203127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additive="base">
                                        <p:cTn id="63" dur="500" fill="hold"/>
                                        <p:tgtEl>
                                          <p:spTgt spid="22"/>
                                        </p:tgtEl>
                                        <p:attrNameLst>
                                          <p:attrName>ppt_x</p:attrName>
                                        </p:attrNameLst>
                                      </p:cBhvr>
                                      <p:tavLst>
                                        <p:tav tm="0">
                                          <p:val>
                                            <p:strVal val="#ppt_x"/>
                                          </p:val>
                                        </p:tav>
                                        <p:tav tm="100000">
                                          <p:val>
                                            <p:strVal val="#ppt_x"/>
                                          </p:val>
                                        </p:tav>
                                      </p:tavLst>
                                    </p:anim>
                                    <p:anim calcmode="lin" valueType="num">
                                      <p:cBhvr additive="base">
                                        <p:cTn id="6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5">
                                            <p:txEl>
                                              <p:pRg st="0" end="0"/>
                                            </p:txEl>
                                          </p:spTgt>
                                        </p:tgtEl>
                                        <p:attrNameLst>
                                          <p:attrName>style.visibility</p:attrName>
                                        </p:attrNameLst>
                                      </p:cBhvr>
                                      <p:to>
                                        <p:strVal val="visible"/>
                                      </p:to>
                                    </p:set>
                                    <p:anim calcmode="lin" valueType="num">
                                      <p:cBhvr additive="base">
                                        <p:cTn id="69"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additive="base">
                                        <p:cTn id="75" dur="500" fill="hold"/>
                                        <p:tgtEl>
                                          <p:spTgt spid="14"/>
                                        </p:tgtEl>
                                        <p:attrNameLst>
                                          <p:attrName>ppt_x</p:attrName>
                                        </p:attrNameLst>
                                      </p:cBhvr>
                                      <p:tavLst>
                                        <p:tav tm="0">
                                          <p:val>
                                            <p:strVal val="#ppt_x"/>
                                          </p:val>
                                        </p:tav>
                                        <p:tav tm="100000">
                                          <p:val>
                                            <p:strVal val="#ppt_x"/>
                                          </p:val>
                                        </p:tav>
                                      </p:tavLst>
                                    </p:anim>
                                    <p:anim calcmode="lin" valueType="num">
                                      <p:cBhvr additive="base">
                                        <p:cTn id="76" dur="500" fill="hold"/>
                                        <p:tgtEl>
                                          <p:spTgt spid="1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500" fill="hold"/>
                                        <p:tgtEl>
                                          <p:spTgt spid="15"/>
                                        </p:tgtEl>
                                        <p:attrNameLst>
                                          <p:attrName>ppt_x</p:attrName>
                                        </p:attrNameLst>
                                      </p:cBhvr>
                                      <p:tavLst>
                                        <p:tav tm="0">
                                          <p:val>
                                            <p:strVal val="#ppt_x"/>
                                          </p:val>
                                        </p:tav>
                                        <p:tav tm="100000">
                                          <p:val>
                                            <p:strVal val="#ppt_x"/>
                                          </p:val>
                                        </p:tav>
                                      </p:tavLst>
                                    </p:anim>
                                    <p:anim calcmode="lin" valueType="num">
                                      <p:cBhvr additive="base">
                                        <p:cTn id="8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4" grpId="0"/>
      <p:bldP spid="17" grpId="0"/>
      <p:bldP spid="18" grpId="0"/>
      <p:bldP spid="19" grpId="0"/>
      <p:bldP spid="20" grpId="0"/>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Zetel kruiwerk wipmolen</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39</a:t>
            </a:fld>
            <a:endParaRPr lang="nl-BE"/>
          </a:p>
        </p:txBody>
      </p:sp>
      <p:sp>
        <p:nvSpPr>
          <p:cNvPr id="8" name="Tekstvak 5"/>
          <p:cNvSpPr txBox="1">
            <a:spLocks noChangeArrowheads="1"/>
          </p:cNvSpPr>
          <p:nvPr/>
        </p:nvSpPr>
        <p:spPr bwMode="auto">
          <a:xfrm>
            <a:off x="733425" y="1012328"/>
            <a:ext cx="107807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De wipmolen is vergelijkbaar met de </a:t>
            </a:r>
            <a:r>
              <a:rPr lang="nl-BE" altLang="nl-BE" sz="1800" dirty="0" smtClean="0">
                <a:latin typeface="Arial" panose="020B0604020202020204" pitchFamily="34" charset="0"/>
                <a:cs typeface="Arial" panose="020B0604020202020204" pitchFamily="34" charset="0"/>
              </a:rPr>
              <a:t>standerdmolen</a:t>
            </a:r>
            <a:r>
              <a:rPr lang="nl-BE" altLang="nl-BE" sz="1800" dirty="0">
                <a:latin typeface="Arial" panose="020B0604020202020204" pitchFamily="34" charset="0"/>
                <a:cs typeface="Arial" panose="020B0604020202020204" pitchFamily="34" charset="0"/>
              </a:rPr>
              <a:t>. Heeft twee zetels. De massieve standerd is vervangen door een holle koker. Vandaar ook wel kokermolen genoemd.</a:t>
            </a:r>
          </a:p>
        </p:txBody>
      </p:sp>
      <p:pic>
        <p:nvPicPr>
          <p:cNvPr id="9" name="Picture 5" descr="koke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38" y="1791790"/>
            <a:ext cx="3779837" cy="25209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kstvak 9"/>
          <p:cNvSpPr txBox="1"/>
          <p:nvPr/>
        </p:nvSpPr>
        <p:spPr>
          <a:xfrm>
            <a:off x="4360863" y="1774328"/>
            <a:ext cx="4448175" cy="2986087"/>
          </a:xfrm>
          <a:prstGeom prst="rect">
            <a:avLst/>
          </a:prstGeom>
          <a:noFill/>
        </p:spPr>
        <p:txBody>
          <a:bodyPr>
            <a:spAutoFit/>
          </a:bodyPr>
          <a:lstStyle/>
          <a:p>
            <a:pPr>
              <a:defRPr/>
            </a:pPr>
            <a:r>
              <a:rPr lang="nl-BE" sz="1600" dirty="0">
                <a:latin typeface="Arial" panose="020B0604020202020204" pitchFamily="34" charset="0"/>
                <a:cs typeface="Arial" panose="020B0604020202020204" pitchFamily="34" charset="0"/>
              </a:rPr>
              <a:t>Het Kruiwerk</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Om de koker </a:t>
            </a:r>
            <a:r>
              <a:rPr lang="nl-BE" sz="1400" dirty="0">
                <a:solidFill>
                  <a:srgbClr val="FF0000"/>
                </a:solidFill>
                <a:latin typeface="Arial" panose="020B0604020202020204" pitchFamily="34" charset="0"/>
                <a:cs typeface="Arial" panose="020B0604020202020204" pitchFamily="34" charset="0"/>
              </a:rPr>
              <a:t>(1)</a:t>
            </a:r>
            <a:r>
              <a:rPr lang="nl-BE" sz="1400" dirty="0">
                <a:latin typeface="Arial" panose="020B0604020202020204" pitchFamily="34" charset="0"/>
                <a:cs typeface="Arial" panose="020B0604020202020204" pitchFamily="34" charset="0"/>
              </a:rPr>
              <a:t> komen de onder </a:t>
            </a:r>
            <a:r>
              <a:rPr lang="nl-BE" sz="1400" dirty="0">
                <a:solidFill>
                  <a:srgbClr val="FF0000"/>
                </a:solidFill>
                <a:latin typeface="Arial" panose="020B0604020202020204" pitchFamily="34" charset="0"/>
                <a:cs typeface="Arial" panose="020B0604020202020204" pitchFamily="34" charset="0"/>
              </a:rPr>
              <a:t>(2)</a:t>
            </a:r>
            <a:r>
              <a:rPr lang="nl-BE" sz="1400" dirty="0">
                <a:latin typeface="Arial" panose="020B0604020202020204" pitchFamily="34" charset="0"/>
                <a:cs typeface="Arial" panose="020B0604020202020204" pitchFamily="34" charset="0"/>
              </a:rPr>
              <a:t> - en </a:t>
            </a:r>
            <a:r>
              <a:rPr lang="nl-BE" sz="1400" dirty="0" err="1">
                <a:latin typeface="Arial" panose="020B0604020202020204" pitchFamily="34" charset="0"/>
                <a:cs typeface="Arial" panose="020B0604020202020204" pitchFamily="34" charset="0"/>
              </a:rPr>
              <a:t>bovenzetel</a:t>
            </a:r>
            <a:r>
              <a:rPr lang="nl-BE" sz="1400" dirty="0">
                <a:latin typeface="Arial" panose="020B0604020202020204" pitchFamily="34" charset="0"/>
                <a:cs typeface="Arial" panose="020B0604020202020204" pitchFamily="34" charset="0"/>
              </a:rPr>
              <a:t> </a:t>
            </a:r>
            <a:r>
              <a:rPr lang="nl-BE" sz="1400" dirty="0">
                <a:solidFill>
                  <a:srgbClr val="FF0000"/>
                </a:solidFill>
                <a:latin typeface="Arial" panose="020B0604020202020204" pitchFamily="34" charset="0"/>
                <a:cs typeface="Arial" panose="020B0604020202020204" pitchFamily="34" charset="0"/>
              </a:rPr>
              <a:t>(3)</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Bovenzetel voorzien van neuten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Op de bovenzetel komen de steenburriebalken voorzien van stalen ring met uitsparing voor smering</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Onderzetel wordt voorzien van stalen ring.</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Op de onderzetel komen de voegburriebalken met neuten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Tussen de voegburriebalken komt de staart om de molen te kruien.</a:t>
            </a:r>
          </a:p>
          <a:p>
            <a:pPr marL="285750" indent="-285750">
              <a:buFont typeface="Arial" panose="020B0604020202020204" pitchFamily="34" charset="0"/>
              <a:buChar char="•"/>
              <a:defRPr/>
            </a:pPr>
            <a:endParaRPr lang="nl-BE" dirty="0">
              <a:latin typeface="Arial" panose="020B0604020202020204" pitchFamily="34" charset="0"/>
              <a:cs typeface="Arial" panose="020B0604020202020204" pitchFamily="34" charset="0"/>
            </a:endParaRPr>
          </a:p>
        </p:txBody>
      </p:sp>
      <p:sp>
        <p:nvSpPr>
          <p:cNvPr id="11" name="Tekstvak 10"/>
          <p:cNvSpPr txBox="1">
            <a:spLocks noChangeArrowheads="1"/>
          </p:cNvSpPr>
          <p:nvPr/>
        </p:nvSpPr>
        <p:spPr bwMode="auto">
          <a:xfrm>
            <a:off x="439738" y="4444503"/>
            <a:ext cx="3779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a:latin typeface="Arial" panose="020B0604020202020204" pitchFamily="34" charset="0"/>
                <a:cs typeface="Arial" panose="020B0604020202020204" pitchFamily="34" charset="0"/>
              </a:rPr>
              <a:t>Koker met boven- en onderzetel.</a:t>
            </a:r>
          </a:p>
        </p:txBody>
      </p:sp>
      <p:sp>
        <p:nvSpPr>
          <p:cNvPr id="12" name="Tekstvak 11"/>
          <p:cNvSpPr txBox="1">
            <a:spLocks noChangeArrowheads="1"/>
          </p:cNvSpPr>
          <p:nvPr/>
        </p:nvSpPr>
        <p:spPr bwMode="auto">
          <a:xfrm>
            <a:off x="2168525" y="2887165"/>
            <a:ext cx="463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(1)</a:t>
            </a:r>
          </a:p>
        </p:txBody>
      </p:sp>
      <p:pic>
        <p:nvPicPr>
          <p:cNvPr id="13" name="Picture 4" descr="67"/>
          <p:cNvPicPr>
            <a:picLocks noChangeAspect="1" noChangeArrowheads="1"/>
          </p:cNvPicPr>
          <p:nvPr/>
        </p:nvPicPr>
        <p:blipFill>
          <a:blip r:embed="rId4">
            <a:extLst>
              <a:ext uri="{28A0092B-C50C-407E-A947-70E740481C1C}">
                <a14:useLocalDpi xmlns:a14="http://schemas.microsoft.com/office/drawing/2010/main" val="0"/>
              </a:ext>
            </a:extLst>
          </a:blip>
          <a:srcRect l="20685" t="5255" r="18028" b="4747"/>
          <a:stretch>
            <a:fillRect/>
          </a:stretch>
        </p:blipFill>
        <p:spPr bwMode="auto">
          <a:xfrm>
            <a:off x="9134475" y="1753690"/>
            <a:ext cx="18288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kstvak 18"/>
          <p:cNvSpPr txBox="1">
            <a:spLocks noChangeArrowheads="1"/>
          </p:cNvSpPr>
          <p:nvPr/>
        </p:nvSpPr>
        <p:spPr bwMode="auto">
          <a:xfrm>
            <a:off x="9136063" y="3611065"/>
            <a:ext cx="25606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Bovenzetel voorzien van neuten</a:t>
            </a:r>
          </a:p>
        </p:txBody>
      </p:sp>
      <p:cxnSp>
        <p:nvCxnSpPr>
          <p:cNvPr id="15" name="Rechte verbindingslijn met pijl 14"/>
          <p:cNvCxnSpPr>
            <a:stCxn id="14" idx="0"/>
          </p:cNvCxnSpPr>
          <p:nvPr/>
        </p:nvCxnSpPr>
        <p:spPr>
          <a:xfrm flipH="1" flipV="1">
            <a:off x="9602788" y="2837953"/>
            <a:ext cx="814387" cy="7731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2" descr="neuten%20onderzet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34475" y="3938090"/>
            <a:ext cx="24003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kstvak 24"/>
          <p:cNvSpPr txBox="1">
            <a:spLocks noChangeArrowheads="1"/>
          </p:cNvSpPr>
          <p:nvPr/>
        </p:nvSpPr>
        <p:spPr bwMode="auto">
          <a:xfrm>
            <a:off x="9212263" y="5801815"/>
            <a:ext cx="23225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Voegburriebalken</a:t>
            </a:r>
          </a:p>
        </p:txBody>
      </p:sp>
      <p:cxnSp>
        <p:nvCxnSpPr>
          <p:cNvPr id="18" name="Rechte verbindingslijn met pijl 17"/>
          <p:cNvCxnSpPr>
            <a:stCxn id="24" idx="3"/>
          </p:cNvCxnSpPr>
          <p:nvPr/>
        </p:nvCxnSpPr>
        <p:spPr>
          <a:xfrm>
            <a:off x="9015413" y="5168403"/>
            <a:ext cx="963612" cy="444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p:cNvCxnSpPr>
            <a:stCxn id="17" idx="0"/>
          </p:cNvCxnSpPr>
          <p:nvPr/>
        </p:nvCxnSpPr>
        <p:spPr>
          <a:xfrm flipV="1">
            <a:off x="10374313" y="4595315"/>
            <a:ext cx="854075" cy="12065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kstvak 19"/>
          <p:cNvSpPr txBox="1"/>
          <p:nvPr/>
        </p:nvSpPr>
        <p:spPr>
          <a:xfrm>
            <a:off x="439738" y="4752478"/>
            <a:ext cx="3921125" cy="554037"/>
          </a:xfrm>
          <a:prstGeom prst="rect">
            <a:avLst/>
          </a:prstGeom>
          <a:noFill/>
        </p:spPr>
        <p:txBody>
          <a:bodyPr>
            <a:spAutoFit/>
          </a:bodyPr>
          <a:lstStyle/>
          <a:p>
            <a:pPr>
              <a:defRPr/>
            </a:pPr>
            <a:r>
              <a:rPr lang="nl-BE" sz="1600" dirty="0">
                <a:latin typeface="Arial" panose="020B0604020202020204" pitchFamily="34" charset="0"/>
                <a:cs typeface="Arial" panose="020B0604020202020204" pitchFamily="34" charset="0"/>
              </a:rPr>
              <a:t>Voordeel,</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Kruit redelijk licht</a:t>
            </a:r>
          </a:p>
        </p:txBody>
      </p:sp>
      <p:sp>
        <p:nvSpPr>
          <p:cNvPr id="21" name="Tekstvak 20"/>
          <p:cNvSpPr txBox="1"/>
          <p:nvPr/>
        </p:nvSpPr>
        <p:spPr>
          <a:xfrm>
            <a:off x="436563" y="5360490"/>
            <a:ext cx="3921125" cy="768350"/>
          </a:xfrm>
          <a:prstGeom prst="rect">
            <a:avLst/>
          </a:prstGeom>
          <a:noFill/>
        </p:spPr>
        <p:txBody>
          <a:bodyPr>
            <a:spAutoFit/>
          </a:bodyPr>
          <a:lstStyle/>
          <a:p>
            <a:pPr>
              <a:defRPr/>
            </a:pPr>
            <a:r>
              <a:rPr lang="nl-BE" sz="1600" dirty="0">
                <a:solidFill>
                  <a:srgbClr val="FF0000"/>
                </a:solidFill>
                <a:latin typeface="Arial" panose="020B0604020202020204" pitchFamily="34" charset="0"/>
                <a:cs typeface="Arial" panose="020B0604020202020204" pitchFamily="34" charset="0"/>
              </a:rPr>
              <a:t>Nadeel,</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Boven en onderzetel vrij dicht bij elkaar geeft neiging tot wippen van het bovenhuis</a:t>
            </a:r>
          </a:p>
        </p:txBody>
      </p:sp>
      <p:sp>
        <p:nvSpPr>
          <p:cNvPr id="22" name="Tekstvak 21"/>
          <p:cNvSpPr txBox="1">
            <a:spLocks noChangeArrowheads="1"/>
          </p:cNvSpPr>
          <p:nvPr/>
        </p:nvSpPr>
        <p:spPr bwMode="auto">
          <a:xfrm>
            <a:off x="3248025" y="2387103"/>
            <a:ext cx="420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(2)</a:t>
            </a:r>
          </a:p>
        </p:txBody>
      </p:sp>
      <p:sp>
        <p:nvSpPr>
          <p:cNvPr id="23" name="Tekstvak 22"/>
          <p:cNvSpPr txBox="1">
            <a:spLocks noChangeArrowheads="1"/>
          </p:cNvSpPr>
          <p:nvPr/>
        </p:nvSpPr>
        <p:spPr bwMode="auto">
          <a:xfrm>
            <a:off x="1408113" y="2358528"/>
            <a:ext cx="434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solidFill>
                  <a:srgbClr val="FF0000"/>
                </a:solidFill>
                <a:latin typeface="Arial" panose="020B0604020202020204" pitchFamily="34" charset="0"/>
                <a:cs typeface="Arial" panose="020B0604020202020204" pitchFamily="34" charset="0"/>
              </a:rPr>
              <a:t>(3)</a:t>
            </a:r>
          </a:p>
        </p:txBody>
      </p:sp>
      <p:sp>
        <p:nvSpPr>
          <p:cNvPr id="24" name="Tekstvak 23"/>
          <p:cNvSpPr txBox="1">
            <a:spLocks noChangeArrowheads="1"/>
          </p:cNvSpPr>
          <p:nvPr/>
        </p:nvSpPr>
        <p:spPr bwMode="auto">
          <a:xfrm>
            <a:off x="7265988" y="5028703"/>
            <a:ext cx="1749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latin typeface="Arial" panose="020B0604020202020204" pitchFamily="34" charset="0"/>
                <a:cs typeface="Arial" panose="020B0604020202020204" pitchFamily="34" charset="0"/>
              </a:rPr>
              <a:t>Onderzetel met plaat</a:t>
            </a:r>
            <a:endParaRPr lang="nl-BE" altLang="nl-BE" sz="1800"/>
          </a:p>
        </p:txBody>
      </p:sp>
    </p:spTree>
    <p:extLst>
      <p:ext uri="{BB962C8B-B14F-4D97-AF65-F5344CB8AC3E}">
        <p14:creationId xmlns:p14="http://schemas.microsoft.com/office/powerpoint/2010/main" val="345463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7" grpId="0"/>
      <p:bldP spid="20" grpId="0"/>
      <p:bldP spid="21" grpId="0"/>
      <p:bldP spid="2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7588324"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Het gevlucht, kruiwerk en vang</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4</a:t>
            </a:fld>
            <a:endParaRPr lang="nl-BE"/>
          </a:p>
        </p:txBody>
      </p:sp>
      <p:sp>
        <p:nvSpPr>
          <p:cNvPr id="8" name="Tekstvak 7"/>
          <p:cNvSpPr txBox="1">
            <a:spLocks noChangeArrowheads="1"/>
          </p:cNvSpPr>
          <p:nvPr/>
        </p:nvSpPr>
        <p:spPr bwMode="auto">
          <a:xfrm>
            <a:off x="3243890" y="1273685"/>
            <a:ext cx="26035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80010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nl-BE" altLang="nl-BE" sz="2000" dirty="0" smtClean="0">
                <a:latin typeface="Arial" panose="020B0604020202020204" pitchFamily="34" charset="0"/>
                <a:cs typeface="Arial" panose="020B0604020202020204" pitchFamily="34" charset="0"/>
              </a:rPr>
              <a:t>Het gevlucht:</a:t>
            </a:r>
          </a:p>
          <a:p>
            <a:pPr marL="285750" indent="-285750">
              <a:lnSpc>
                <a:spcPct val="100000"/>
              </a:lnSpc>
              <a:spcBef>
                <a:spcPct val="0"/>
              </a:spcBef>
              <a:defRPr/>
            </a:pPr>
            <a:r>
              <a:rPr lang="nl-BE" altLang="nl-BE" sz="1800" dirty="0" smtClean="0">
                <a:latin typeface="Arial" panose="020B0604020202020204" pitchFamily="34" charset="0"/>
                <a:cs typeface="Arial" panose="020B0604020202020204" pitchFamily="34" charset="0"/>
              </a:rPr>
              <a:t>De roeden</a:t>
            </a:r>
          </a:p>
          <a:p>
            <a:pPr marL="285750" indent="-285750">
              <a:lnSpc>
                <a:spcPct val="100000"/>
              </a:lnSpc>
              <a:spcBef>
                <a:spcPct val="0"/>
              </a:spcBef>
              <a:defRPr/>
            </a:pPr>
            <a:r>
              <a:rPr lang="nl-BE" altLang="nl-BE" sz="1800" dirty="0" smtClean="0">
                <a:latin typeface="Arial" panose="020B0604020202020204" pitchFamily="34" charset="0"/>
                <a:cs typeface="Arial" panose="020B0604020202020204" pitchFamily="34" charset="0"/>
              </a:rPr>
              <a:t>Het hekwerk</a:t>
            </a:r>
          </a:p>
          <a:p>
            <a:pPr marL="285750" indent="-285750">
              <a:lnSpc>
                <a:spcPct val="100000"/>
              </a:lnSpc>
              <a:spcBef>
                <a:spcPct val="0"/>
              </a:spcBef>
              <a:defRPr/>
            </a:pPr>
            <a:r>
              <a:rPr lang="nl-BE" altLang="nl-BE" sz="1800" dirty="0" smtClean="0">
                <a:latin typeface="Arial" panose="020B0604020202020204" pitchFamily="34" charset="0"/>
                <a:cs typeface="Arial" panose="020B0604020202020204" pitchFamily="34" charset="0"/>
              </a:rPr>
              <a:t>De zeilen</a:t>
            </a:r>
          </a:p>
          <a:p>
            <a:pPr marL="285750" indent="-285750">
              <a:lnSpc>
                <a:spcPct val="100000"/>
              </a:lnSpc>
              <a:spcBef>
                <a:spcPct val="0"/>
              </a:spcBef>
              <a:defRPr/>
            </a:pPr>
            <a:r>
              <a:rPr lang="nl-BE" altLang="nl-BE" sz="1800" dirty="0" smtClean="0">
                <a:latin typeface="Arial" panose="020B0604020202020204" pitchFamily="34" charset="0"/>
                <a:cs typeface="Arial" panose="020B0604020202020204" pitchFamily="34" charset="0"/>
              </a:rPr>
              <a:t>Wiekverbeteringen</a:t>
            </a:r>
          </a:p>
        </p:txBody>
      </p:sp>
      <p:sp>
        <p:nvSpPr>
          <p:cNvPr id="9" name="Tekstvak 8"/>
          <p:cNvSpPr txBox="1">
            <a:spLocks noChangeArrowheads="1"/>
          </p:cNvSpPr>
          <p:nvPr/>
        </p:nvSpPr>
        <p:spPr bwMode="auto">
          <a:xfrm>
            <a:off x="5847390" y="2083310"/>
            <a:ext cx="2327275"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80010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nl-BE" altLang="nl-BE" sz="2000" dirty="0" smtClean="0">
                <a:latin typeface="Arial" panose="020B0604020202020204" pitchFamily="34" charset="0"/>
                <a:cs typeface="Arial" panose="020B0604020202020204" pitchFamily="34" charset="0"/>
              </a:rPr>
              <a:t>Het kruiwerk:</a:t>
            </a:r>
          </a:p>
          <a:p>
            <a:pPr marL="342900" indent="-342900">
              <a:lnSpc>
                <a:spcPct val="100000"/>
              </a:lnSpc>
              <a:spcBef>
                <a:spcPct val="0"/>
              </a:spcBef>
              <a:defRPr/>
            </a:pPr>
            <a:r>
              <a:rPr lang="nl-BE" altLang="nl-BE" sz="1800" dirty="0" smtClean="0">
                <a:latin typeface="Arial" panose="020B0604020202020204" pitchFamily="34" charset="0"/>
                <a:cs typeface="Arial" panose="020B0604020202020204" pitchFamily="34" charset="0"/>
              </a:rPr>
              <a:t>De bovenkruier</a:t>
            </a:r>
          </a:p>
          <a:p>
            <a:pPr marL="285750" indent="-285750">
              <a:lnSpc>
                <a:spcPct val="100000"/>
              </a:lnSpc>
              <a:spcBef>
                <a:spcPct val="0"/>
              </a:spcBef>
              <a:defRPr/>
            </a:pPr>
            <a:r>
              <a:rPr lang="nl-BE" altLang="nl-BE" sz="1800" dirty="0" smtClean="0">
                <a:latin typeface="Arial" panose="020B0604020202020204" pitchFamily="34" charset="0"/>
                <a:cs typeface="Arial" panose="020B0604020202020204" pitchFamily="34" charset="0"/>
              </a:rPr>
              <a:t> De zetelkruien</a:t>
            </a:r>
          </a:p>
          <a:p>
            <a:pPr marL="285750" indent="-285750">
              <a:lnSpc>
                <a:spcPct val="100000"/>
              </a:lnSpc>
              <a:spcBef>
                <a:spcPct val="0"/>
              </a:spcBef>
              <a:defRPr/>
            </a:pPr>
            <a:r>
              <a:rPr lang="nl-BE" altLang="nl-BE" sz="1800" dirty="0" smtClean="0">
                <a:latin typeface="Arial" panose="020B0604020202020204" pitchFamily="34" charset="0"/>
                <a:cs typeface="Arial" panose="020B0604020202020204" pitchFamily="34" charset="0"/>
              </a:rPr>
              <a:t> De onderkruier</a:t>
            </a:r>
            <a:endParaRPr lang="nl-BE" altLang="nl-BE" sz="1800" dirty="0" smtClean="0"/>
          </a:p>
        </p:txBody>
      </p:sp>
      <p:sp>
        <p:nvSpPr>
          <p:cNvPr id="10" name="Tekstvak 9"/>
          <p:cNvSpPr txBox="1">
            <a:spLocks noChangeArrowheads="1"/>
          </p:cNvSpPr>
          <p:nvPr/>
        </p:nvSpPr>
        <p:spPr bwMode="auto">
          <a:xfrm>
            <a:off x="233990" y="5007485"/>
            <a:ext cx="22748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80010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nl-BE" altLang="nl-BE" sz="2000" dirty="0" smtClean="0">
                <a:latin typeface="Arial" panose="020B0604020202020204" pitchFamily="34" charset="0"/>
                <a:cs typeface="Arial" panose="020B0604020202020204" pitchFamily="34" charset="0"/>
              </a:rPr>
              <a:t>De Vang:</a:t>
            </a:r>
          </a:p>
          <a:p>
            <a:pPr marL="285750" indent="-285750">
              <a:lnSpc>
                <a:spcPct val="100000"/>
              </a:lnSpc>
              <a:spcBef>
                <a:spcPct val="0"/>
              </a:spcBef>
              <a:defRPr/>
            </a:pPr>
            <a:r>
              <a:rPr lang="nl-BE" altLang="nl-BE" sz="1800" dirty="0" smtClean="0">
                <a:latin typeface="Arial" panose="020B0604020202020204" pitchFamily="34" charset="0"/>
                <a:cs typeface="Arial" panose="020B0604020202020204" pitchFamily="34" charset="0"/>
              </a:rPr>
              <a:t>De blokvang</a:t>
            </a:r>
          </a:p>
          <a:p>
            <a:pPr marL="285750" indent="-285750">
              <a:lnSpc>
                <a:spcPct val="100000"/>
              </a:lnSpc>
              <a:spcBef>
                <a:spcPct val="0"/>
              </a:spcBef>
              <a:defRPr/>
            </a:pPr>
            <a:r>
              <a:rPr lang="nl-BE" altLang="nl-BE" sz="1800" dirty="0" smtClean="0">
                <a:latin typeface="Arial" panose="020B0604020202020204" pitchFamily="34" charset="0"/>
                <a:cs typeface="Arial" panose="020B0604020202020204" pitchFamily="34" charset="0"/>
              </a:rPr>
              <a:t>De bandvang</a:t>
            </a:r>
          </a:p>
        </p:txBody>
      </p:sp>
      <p:pic>
        <p:nvPicPr>
          <p:cNvPr id="11" name="Afbeelding 1"/>
          <p:cNvPicPr>
            <a:picLocks noChangeAspect="1"/>
          </p:cNvPicPr>
          <p:nvPr/>
        </p:nvPicPr>
        <p:blipFill>
          <a:blip r:embed="rId3">
            <a:extLst>
              <a:ext uri="{28A0092B-C50C-407E-A947-70E740481C1C}">
                <a14:useLocalDpi xmlns:a14="http://schemas.microsoft.com/office/drawing/2010/main" val="0"/>
              </a:ext>
            </a:extLst>
          </a:blip>
          <a:srcRect l="16679" r="8519" b="15486"/>
          <a:stretch>
            <a:fillRect/>
          </a:stretch>
        </p:blipFill>
        <p:spPr bwMode="auto">
          <a:xfrm>
            <a:off x="156203" y="1273685"/>
            <a:ext cx="27051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Rechte verbindingslijn met pijl 11"/>
          <p:cNvCxnSpPr>
            <a:stCxn id="8" idx="1"/>
          </p:cNvCxnSpPr>
          <p:nvPr/>
        </p:nvCxnSpPr>
        <p:spPr>
          <a:xfrm flipH="1">
            <a:off x="2369178" y="2027747"/>
            <a:ext cx="874712" cy="2524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Afbeelding 12"/>
          <p:cNvPicPr>
            <a:picLocks noChangeAspect="1"/>
          </p:cNvPicPr>
          <p:nvPr/>
        </p:nvPicPr>
        <p:blipFill>
          <a:blip r:embed="rId4">
            <a:extLst>
              <a:ext uri="{28A0092B-C50C-407E-A947-70E740481C1C}">
                <a14:useLocalDpi xmlns:a14="http://schemas.microsoft.com/office/drawing/2010/main" val="0"/>
              </a:ext>
            </a:extLst>
          </a:blip>
          <a:srcRect t="4610" b="26584"/>
          <a:stretch>
            <a:fillRect/>
          </a:stretch>
        </p:blipFill>
        <p:spPr bwMode="auto">
          <a:xfrm>
            <a:off x="3467728" y="3637472"/>
            <a:ext cx="23717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Rechte verbindingslijn met pijl 13"/>
          <p:cNvCxnSpPr/>
          <p:nvPr/>
        </p:nvCxnSpPr>
        <p:spPr>
          <a:xfrm flipV="1">
            <a:off x="2385053" y="4416935"/>
            <a:ext cx="1217612" cy="8016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Afbeelding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11203" y="1273685"/>
            <a:ext cx="34480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Rechte verbindingslijn met pijl 15"/>
          <p:cNvCxnSpPr>
            <a:stCxn id="9" idx="3"/>
          </p:cNvCxnSpPr>
          <p:nvPr/>
        </p:nvCxnSpPr>
        <p:spPr>
          <a:xfrm>
            <a:off x="8174665" y="2699260"/>
            <a:ext cx="1754188" cy="2047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kstvak 16"/>
          <p:cNvSpPr txBox="1"/>
          <p:nvPr/>
        </p:nvSpPr>
        <p:spPr>
          <a:xfrm>
            <a:off x="8874753" y="4032760"/>
            <a:ext cx="3038475" cy="1323975"/>
          </a:xfrm>
          <a:prstGeom prst="rect">
            <a:avLst/>
          </a:prstGeom>
          <a:noFill/>
        </p:spPr>
        <p:txBody>
          <a:bodyPr>
            <a:spAutoFit/>
          </a:bodyPr>
          <a:lstStyle/>
          <a:p>
            <a:pPr>
              <a:defRPr/>
            </a:pPr>
            <a:r>
              <a:rPr lang="nl-BE" sz="2000" dirty="0">
                <a:latin typeface="Arial" panose="020B0604020202020204" pitchFamily="34" charset="0"/>
                <a:cs typeface="Arial" panose="020B0604020202020204" pitchFamily="34" charset="0"/>
              </a:rPr>
              <a:t>De </a:t>
            </a:r>
            <a:r>
              <a:rPr lang="nl-BE" sz="2000" dirty="0" err="1">
                <a:latin typeface="Arial" panose="020B0604020202020204" pitchFamily="34" charset="0"/>
                <a:cs typeface="Arial" panose="020B0604020202020204" pitchFamily="34" charset="0"/>
              </a:rPr>
              <a:t>kui</a:t>
            </a:r>
            <a:r>
              <a:rPr lang="nl-BE" sz="2000" dirty="0">
                <a:latin typeface="Arial" panose="020B0604020202020204" pitchFamily="34" charset="0"/>
                <a:cs typeface="Arial" panose="020B0604020202020204" pitchFamily="34" charset="0"/>
              </a:rPr>
              <a:t>-inrichting:</a:t>
            </a:r>
          </a:p>
          <a:p>
            <a:pPr marL="342900" indent="-342900">
              <a:buFont typeface="Arial" panose="020B0604020202020204" pitchFamily="34" charset="0"/>
              <a:buChar char="•"/>
              <a:defRPr/>
            </a:pPr>
            <a:r>
              <a:rPr lang="nl-BE" dirty="0">
                <a:latin typeface="Arial" panose="020B0604020202020204" pitchFamily="34" charset="0"/>
                <a:cs typeface="Arial" panose="020B0604020202020204" pitchFamily="34" charset="0"/>
              </a:rPr>
              <a:t>Buiten kruier</a:t>
            </a:r>
          </a:p>
          <a:p>
            <a:pPr marL="342900" indent="-342900">
              <a:buFont typeface="Arial" panose="020B0604020202020204" pitchFamily="34" charset="0"/>
              <a:buChar char="•"/>
              <a:defRPr/>
            </a:pPr>
            <a:r>
              <a:rPr lang="nl-BE" dirty="0">
                <a:latin typeface="Arial" panose="020B0604020202020204" pitchFamily="34" charset="0"/>
                <a:cs typeface="Arial" panose="020B0604020202020204" pitchFamily="34" charset="0"/>
              </a:rPr>
              <a:t>Binnen kruier</a:t>
            </a:r>
          </a:p>
          <a:p>
            <a:pPr>
              <a:defRPr/>
            </a:pPr>
            <a:endParaRPr lang="nl-BE" sz="2400" dirty="0">
              <a:latin typeface="Arial" panose="020B0604020202020204" pitchFamily="34" charset="0"/>
              <a:cs typeface="Arial" panose="020B0604020202020204" pitchFamily="34" charset="0"/>
            </a:endParaRPr>
          </a:p>
        </p:txBody>
      </p:sp>
      <p:pic>
        <p:nvPicPr>
          <p:cNvPr id="18" name="Afbeelding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17290" y="3634297"/>
            <a:ext cx="1616075"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Rechte verbindingslijn met pijl 18"/>
          <p:cNvCxnSpPr>
            <a:stCxn id="17" idx="1"/>
          </p:cNvCxnSpPr>
          <p:nvPr/>
        </p:nvCxnSpPr>
        <p:spPr>
          <a:xfrm flipH="1">
            <a:off x="7485690" y="4694747"/>
            <a:ext cx="1389063" cy="3127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23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Zetel kruiwerk spinnekop</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40</a:t>
            </a:fld>
            <a:endParaRPr lang="nl-BE"/>
          </a:p>
        </p:txBody>
      </p:sp>
      <p:pic>
        <p:nvPicPr>
          <p:cNvPr id="8" name="Picture 4" descr="w21045-24"/>
          <p:cNvPicPr>
            <a:picLocks noChangeAspect="1" noChangeArrowheads="1"/>
          </p:cNvPicPr>
          <p:nvPr/>
        </p:nvPicPr>
        <p:blipFill>
          <a:blip r:embed="rId3">
            <a:extLst>
              <a:ext uri="{28A0092B-C50C-407E-A947-70E740481C1C}">
                <a14:useLocalDpi xmlns:a14="http://schemas.microsoft.com/office/drawing/2010/main" val="0"/>
              </a:ext>
            </a:extLst>
          </a:blip>
          <a:srcRect l="4532" r="58157" b="16861"/>
          <a:stretch>
            <a:fillRect/>
          </a:stretch>
        </p:blipFill>
        <p:spPr bwMode="auto">
          <a:xfrm>
            <a:off x="5199063" y="1322897"/>
            <a:ext cx="2566987"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Burgwerd-Hemert De Hiemerter Mole foto 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2625" y="1322897"/>
            <a:ext cx="335915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vak 10"/>
          <p:cNvSpPr txBox="1">
            <a:spLocks noChangeArrowheads="1"/>
          </p:cNvSpPr>
          <p:nvPr/>
        </p:nvSpPr>
        <p:spPr bwMode="auto">
          <a:xfrm>
            <a:off x="8297863" y="4034347"/>
            <a:ext cx="3419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a:latin typeface="Arial" panose="020B0604020202020204" pitchFamily="34" charset="0"/>
                <a:cs typeface="Arial" panose="020B0604020202020204" pitchFamily="34" charset="0"/>
              </a:rPr>
              <a:t>Bovenzetel  en koker </a:t>
            </a:r>
          </a:p>
        </p:txBody>
      </p:sp>
      <p:cxnSp>
        <p:nvCxnSpPr>
          <p:cNvPr id="11" name="Rechte verbindingslijn met pijl 10"/>
          <p:cNvCxnSpPr/>
          <p:nvPr/>
        </p:nvCxnSpPr>
        <p:spPr>
          <a:xfrm flipH="1" flipV="1">
            <a:off x="9188450" y="3402522"/>
            <a:ext cx="282575" cy="6318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p:cNvCxnSpPr/>
          <p:nvPr/>
        </p:nvCxnSpPr>
        <p:spPr>
          <a:xfrm flipH="1" flipV="1">
            <a:off x="10294938" y="2804035"/>
            <a:ext cx="214312" cy="12303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kstvak 1"/>
          <p:cNvSpPr txBox="1">
            <a:spLocks noChangeArrowheads="1"/>
          </p:cNvSpPr>
          <p:nvPr/>
        </p:nvSpPr>
        <p:spPr bwMode="auto">
          <a:xfrm>
            <a:off x="8297863" y="4440747"/>
            <a:ext cx="34194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a:latin typeface="Arial" panose="020B0604020202020204" pitchFamily="34" charset="0"/>
                <a:cs typeface="Arial" panose="020B0604020202020204" pitchFamily="34" charset="0"/>
              </a:rPr>
              <a:t>Bovenzetel </a:t>
            </a:r>
          </a:p>
          <a:p>
            <a:pPr algn="ctr">
              <a:lnSpc>
                <a:spcPct val="100000"/>
              </a:lnSpc>
              <a:spcBef>
                <a:spcPct val="0"/>
              </a:spcBef>
              <a:buFontTx/>
              <a:buNone/>
            </a:pPr>
            <a:r>
              <a:rPr lang="nl-BE" altLang="nl-BE" sz="1600">
                <a:latin typeface="Arial" panose="020B0604020202020204" pitchFamily="34" charset="0"/>
                <a:cs typeface="Arial" panose="020B0604020202020204" pitchFamily="34" charset="0"/>
              </a:rPr>
              <a:t>bestaat uit steenburriebalken met elkaar verbonden door spoorblokken. Is enkel voor steun van de kast. Geen dragende functie</a:t>
            </a:r>
          </a:p>
        </p:txBody>
      </p:sp>
      <p:sp>
        <p:nvSpPr>
          <p:cNvPr id="14" name="Tekstvak 5"/>
          <p:cNvSpPr txBox="1">
            <a:spLocks noChangeArrowheads="1"/>
          </p:cNvSpPr>
          <p:nvPr/>
        </p:nvSpPr>
        <p:spPr bwMode="auto">
          <a:xfrm>
            <a:off x="5113338" y="5204335"/>
            <a:ext cx="31845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t>Omwille van de hoeken van de ruime ondertoren ligt de as (wieken) onder een grotere hoek</a:t>
            </a:r>
          </a:p>
        </p:txBody>
      </p:sp>
      <p:sp>
        <p:nvSpPr>
          <p:cNvPr id="15" name="Tekstvak 6"/>
          <p:cNvSpPr txBox="1">
            <a:spLocks noChangeArrowheads="1"/>
          </p:cNvSpPr>
          <p:nvPr/>
        </p:nvSpPr>
        <p:spPr bwMode="auto">
          <a:xfrm>
            <a:off x="260350" y="1322897"/>
            <a:ext cx="44021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Heeft wel twee zetels maar enkel de </a:t>
            </a:r>
            <a:r>
              <a:rPr lang="nl-BE" altLang="nl-BE" sz="1800" dirty="0" err="1">
                <a:latin typeface="Arial" panose="020B0604020202020204" pitchFamily="34" charset="0"/>
                <a:cs typeface="Arial" panose="020B0604020202020204" pitchFamily="34" charset="0"/>
              </a:rPr>
              <a:t>onderzetel</a:t>
            </a:r>
            <a:r>
              <a:rPr lang="nl-BE" altLang="nl-BE" sz="1800" dirty="0">
                <a:latin typeface="Arial" panose="020B0604020202020204" pitchFamily="34" charset="0"/>
                <a:cs typeface="Arial" panose="020B0604020202020204" pitchFamily="34" charset="0"/>
              </a:rPr>
              <a:t> heeft een dragende functie.</a:t>
            </a:r>
          </a:p>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Het bovenhuis is klein, huisvest enkel de aandrijving</a:t>
            </a:r>
          </a:p>
        </p:txBody>
      </p:sp>
      <p:sp>
        <p:nvSpPr>
          <p:cNvPr id="16" name="Tekstvak 1"/>
          <p:cNvSpPr txBox="1">
            <a:spLocks noChangeArrowheads="1"/>
          </p:cNvSpPr>
          <p:nvPr/>
        </p:nvSpPr>
        <p:spPr bwMode="auto">
          <a:xfrm>
            <a:off x="381000" y="5202747"/>
            <a:ext cx="3657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a:latin typeface="Arial" panose="020B0604020202020204" pitchFamily="34" charset="0"/>
                <a:cs typeface="Arial" panose="020B0604020202020204" pitchFamily="34" charset="0"/>
              </a:rPr>
              <a:t>De onderzetel rust op de ondertoren</a:t>
            </a:r>
          </a:p>
        </p:txBody>
      </p:sp>
      <p:pic>
        <p:nvPicPr>
          <p:cNvPr id="17" name="Afbeelding 5"/>
          <p:cNvPicPr>
            <a:picLocks noChangeAspect="1"/>
          </p:cNvPicPr>
          <p:nvPr/>
        </p:nvPicPr>
        <p:blipFill>
          <a:blip r:embed="rId5">
            <a:extLst>
              <a:ext uri="{28A0092B-C50C-407E-A947-70E740481C1C}">
                <a14:useLocalDpi xmlns:a14="http://schemas.microsoft.com/office/drawing/2010/main" val="0"/>
              </a:ext>
            </a:extLst>
          </a:blip>
          <a:srcRect l="48148" b="21838"/>
          <a:stretch>
            <a:fillRect/>
          </a:stretch>
        </p:blipFill>
        <p:spPr bwMode="auto">
          <a:xfrm>
            <a:off x="1143000" y="2546860"/>
            <a:ext cx="2133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112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err="1" smtClean="0">
                <a:latin typeface="AR JULIAN" panose="02000000000000000000" pitchFamily="2" charset="0"/>
              </a:rPr>
              <a:t>Zetelkruiwerk</a:t>
            </a:r>
            <a:r>
              <a:rPr lang="nl-BE" sz="3600" dirty="0" smtClean="0">
                <a:latin typeface="AR JULIAN" panose="02000000000000000000" pitchFamily="2" charset="0"/>
              </a:rPr>
              <a:t> weidemolentje</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41</a:t>
            </a:fld>
            <a:endParaRPr lang="nl-BE"/>
          </a:p>
        </p:txBody>
      </p:sp>
      <p:pic>
        <p:nvPicPr>
          <p:cNvPr id="8" name="Picture 9" descr="Foto=MFJ48S4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93" y="1129222"/>
            <a:ext cx="2698750" cy="359886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6" descr="Foto=XTF7URJ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0830" y="1129222"/>
            <a:ext cx="2700338" cy="20256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descr="Foto=GCDW6JCP"/>
          <p:cNvPicPr>
            <a:picLocks noChangeAspect="1" noChangeArrowheads="1"/>
          </p:cNvPicPr>
          <p:nvPr/>
        </p:nvPicPr>
        <p:blipFill>
          <a:blip r:embed="rId5">
            <a:extLst>
              <a:ext uri="{28A0092B-C50C-407E-A947-70E740481C1C}">
                <a14:useLocalDpi xmlns:a14="http://schemas.microsoft.com/office/drawing/2010/main" val="0"/>
              </a:ext>
            </a:extLst>
          </a:blip>
          <a:srcRect l="2016" t="2078" r="35773" b="4793"/>
          <a:stretch>
            <a:fillRect/>
          </a:stretch>
        </p:blipFill>
        <p:spPr bwMode="auto">
          <a:xfrm>
            <a:off x="6210005" y="1100647"/>
            <a:ext cx="1343025" cy="26797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Tekstvak 10"/>
          <p:cNvSpPr txBox="1"/>
          <p:nvPr/>
        </p:nvSpPr>
        <p:spPr>
          <a:xfrm>
            <a:off x="6210005" y="3885122"/>
            <a:ext cx="3203575" cy="1878012"/>
          </a:xfrm>
          <a:prstGeom prst="rect">
            <a:avLst/>
          </a:prstGeom>
          <a:noFill/>
        </p:spPr>
        <p:txBody>
          <a:bodyPr>
            <a:spAutoFit/>
          </a:bodyPr>
          <a:lstStyle/>
          <a:p>
            <a:pPr>
              <a:defRPr/>
            </a:pPr>
            <a:r>
              <a:rPr lang="nl-BE" dirty="0">
                <a:latin typeface="Arial" panose="020B0604020202020204" pitchFamily="34" charset="0"/>
                <a:cs typeface="Arial" panose="020B0604020202020204" pitchFamily="34" charset="0"/>
              </a:rPr>
              <a:t>Kruiwerk</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Zelfkruiend door windvaan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Ondertoren met zetel</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Onderzetel voorzien van kruineuten</a:t>
            </a:r>
          </a:p>
          <a:p>
            <a:pPr marL="285750" indent="-285750">
              <a:buFont typeface="Arial" panose="020B0604020202020204" pitchFamily="34" charset="0"/>
              <a:buChar char="•"/>
              <a:defRPr/>
            </a:pPr>
            <a:r>
              <a:rPr lang="nl-BE" sz="1400" dirty="0" err="1">
                <a:latin typeface="Arial" panose="020B0604020202020204" pitchFamily="34" charset="0"/>
                <a:cs typeface="Arial" panose="020B0604020202020204" pitchFamily="34" charset="0"/>
              </a:rPr>
              <a:t>Bovenzetel</a:t>
            </a:r>
            <a:r>
              <a:rPr lang="nl-BE" sz="1400" dirty="0">
                <a:latin typeface="Arial" panose="020B0604020202020204" pitchFamily="34" charset="0"/>
                <a:cs typeface="Arial" panose="020B0604020202020204" pitchFamily="34" charset="0"/>
              </a:rPr>
              <a:t> enkel om bovenhuis te steunen rond de koker.</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Molenhuis kruit op de </a:t>
            </a:r>
            <a:r>
              <a:rPr lang="nl-BE" sz="1400" dirty="0" err="1">
                <a:latin typeface="Arial" panose="020B0604020202020204" pitchFamily="34" charset="0"/>
                <a:cs typeface="Arial" panose="020B0604020202020204" pitchFamily="34" charset="0"/>
              </a:rPr>
              <a:t>onderzetel</a:t>
            </a:r>
            <a:endParaRPr lang="nl-BE" sz="1400" dirty="0">
              <a:latin typeface="Arial" panose="020B0604020202020204" pitchFamily="34" charset="0"/>
              <a:cs typeface="Arial" panose="020B0604020202020204" pitchFamily="34" charset="0"/>
            </a:endParaRPr>
          </a:p>
        </p:txBody>
      </p:sp>
      <p:sp>
        <p:nvSpPr>
          <p:cNvPr id="12" name="Tekstvak 9"/>
          <p:cNvSpPr txBox="1">
            <a:spLocks noChangeArrowheads="1"/>
          </p:cNvSpPr>
          <p:nvPr/>
        </p:nvSpPr>
        <p:spPr bwMode="auto">
          <a:xfrm>
            <a:off x="7729243" y="3280284"/>
            <a:ext cx="1874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latin typeface="Arial" panose="020B0604020202020204" pitchFamily="34" charset="0"/>
                <a:cs typeface="Arial" panose="020B0604020202020204" pitchFamily="34" charset="0"/>
              </a:rPr>
              <a:t>Ondertoren met zetel</a:t>
            </a:r>
          </a:p>
        </p:txBody>
      </p:sp>
      <p:cxnSp>
        <p:nvCxnSpPr>
          <p:cNvPr id="13" name="Rechte verbindingslijn met pijl 12"/>
          <p:cNvCxnSpPr>
            <a:stCxn id="12" idx="1"/>
          </p:cNvCxnSpPr>
          <p:nvPr/>
        </p:nvCxnSpPr>
        <p:spPr>
          <a:xfrm flipH="1" flipV="1">
            <a:off x="7021218" y="2330959"/>
            <a:ext cx="708025" cy="11033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kstvak 12"/>
          <p:cNvSpPr txBox="1">
            <a:spLocks noChangeArrowheads="1"/>
          </p:cNvSpPr>
          <p:nvPr/>
        </p:nvSpPr>
        <p:spPr bwMode="auto">
          <a:xfrm>
            <a:off x="7861005" y="1413384"/>
            <a:ext cx="1103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latin typeface="Arial" panose="020B0604020202020204" pitchFamily="34" charset="0"/>
                <a:cs typeface="Arial" panose="020B0604020202020204" pitchFamily="34" charset="0"/>
              </a:rPr>
              <a:t>Kruineuten</a:t>
            </a:r>
          </a:p>
        </p:txBody>
      </p:sp>
      <p:cxnSp>
        <p:nvCxnSpPr>
          <p:cNvPr id="15" name="Rechte verbindingslijn met pijl 14"/>
          <p:cNvCxnSpPr>
            <a:stCxn id="14" idx="2"/>
          </p:cNvCxnSpPr>
          <p:nvPr/>
        </p:nvCxnSpPr>
        <p:spPr>
          <a:xfrm>
            <a:off x="8411868" y="1721359"/>
            <a:ext cx="1601787" cy="2333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5" descr="LB8-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5368" y="3199322"/>
            <a:ext cx="1955800" cy="305911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 name="Tekstvak 16"/>
          <p:cNvSpPr txBox="1">
            <a:spLocks noChangeArrowheads="1"/>
          </p:cNvSpPr>
          <p:nvPr/>
        </p:nvSpPr>
        <p:spPr bwMode="auto">
          <a:xfrm>
            <a:off x="315618" y="4967797"/>
            <a:ext cx="29337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Waarom bevind de windvaan niet in het midden?</a:t>
            </a:r>
          </a:p>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      (zie slide 57)</a:t>
            </a:r>
          </a:p>
          <a:p>
            <a:pPr>
              <a:lnSpc>
                <a:spcPct val="100000"/>
              </a:lnSpc>
              <a:spcBef>
                <a:spcPct val="0"/>
              </a:spcBef>
              <a:buFontTx/>
              <a:buNone/>
            </a:pPr>
            <a:endParaRPr lang="nl-BE" altLang="nl-BE" sz="1000">
              <a:solidFill>
                <a:srgbClr val="FF0000"/>
              </a:solidFill>
              <a:latin typeface="Arial" panose="020B0604020202020204" pitchFamily="34" charset="0"/>
              <a:cs typeface="Arial" panose="020B0604020202020204" pitchFamily="34" charset="0"/>
            </a:endParaRPr>
          </a:p>
        </p:txBody>
      </p:sp>
      <p:sp>
        <p:nvSpPr>
          <p:cNvPr id="18" name="Tekstvak 17"/>
          <p:cNvSpPr txBox="1">
            <a:spLocks noChangeArrowheads="1"/>
          </p:cNvSpPr>
          <p:nvPr/>
        </p:nvSpPr>
        <p:spPr bwMode="auto">
          <a:xfrm>
            <a:off x="3598568" y="3142172"/>
            <a:ext cx="2698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Dit molentje heeft geen vang.</a:t>
            </a:r>
          </a:p>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Hoe wordt dit molentje gevangen? </a:t>
            </a:r>
          </a:p>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En weggezet?</a:t>
            </a:r>
          </a:p>
        </p:txBody>
      </p:sp>
      <p:pic>
        <p:nvPicPr>
          <p:cNvPr id="19" name="Afbeelding 18" descr="Afbeelding met buiten, gras, hek, brug&#10;&#10;Automatisch gegenereerde beschrijving"/>
          <p:cNvPicPr>
            <a:picLocks noChangeAspect="1"/>
          </p:cNvPicPr>
          <p:nvPr/>
        </p:nvPicPr>
        <p:blipFill>
          <a:blip r:embed="rId7">
            <a:extLst>
              <a:ext uri="{28A0092B-C50C-407E-A947-70E740481C1C}">
                <a14:useLocalDpi xmlns:a14="http://schemas.microsoft.com/office/drawing/2010/main" val="0"/>
              </a:ext>
            </a:extLst>
          </a:blip>
          <a:srcRect l="6650" t="49014" r="27882" b="18423"/>
          <a:stretch>
            <a:fillRect/>
          </a:stretch>
        </p:blipFill>
        <p:spPr bwMode="auto">
          <a:xfrm>
            <a:off x="3673180" y="1129222"/>
            <a:ext cx="2124075"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al 19"/>
          <p:cNvSpPr/>
          <p:nvPr/>
        </p:nvSpPr>
        <p:spPr>
          <a:xfrm>
            <a:off x="4420893" y="1686434"/>
            <a:ext cx="720725" cy="72072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21" name="Ovaal 20"/>
          <p:cNvSpPr/>
          <p:nvPr/>
        </p:nvSpPr>
        <p:spPr>
          <a:xfrm>
            <a:off x="607718" y="2508759"/>
            <a:ext cx="1079500" cy="10795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cxnSp>
        <p:nvCxnSpPr>
          <p:cNvPr id="22" name="Rechte verbindingslijn met pijl 21"/>
          <p:cNvCxnSpPr/>
          <p:nvPr/>
        </p:nvCxnSpPr>
        <p:spPr>
          <a:xfrm flipV="1">
            <a:off x="9364368" y="4234372"/>
            <a:ext cx="1228725" cy="9128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p:cNvCxnSpPr/>
          <p:nvPr/>
        </p:nvCxnSpPr>
        <p:spPr>
          <a:xfrm>
            <a:off x="9213555" y="5588509"/>
            <a:ext cx="1370013" cy="2190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Afbeelding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84280" y="3721609"/>
            <a:ext cx="22764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Rechte verbindingslijn 24"/>
          <p:cNvCxnSpPr/>
          <p:nvPr/>
        </p:nvCxnSpPr>
        <p:spPr>
          <a:xfrm>
            <a:off x="4528843" y="5104322"/>
            <a:ext cx="43497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p:cNvCxnSpPr/>
          <p:nvPr/>
        </p:nvCxnSpPr>
        <p:spPr>
          <a:xfrm flipV="1">
            <a:off x="4595518" y="5188459"/>
            <a:ext cx="279400" cy="2571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p:cNvCxnSpPr/>
          <p:nvPr/>
        </p:nvCxnSpPr>
        <p:spPr>
          <a:xfrm>
            <a:off x="3581105" y="4285172"/>
            <a:ext cx="708025" cy="0"/>
          </a:xfrm>
          <a:prstGeom prst="straightConnector1">
            <a:avLst/>
          </a:prstGeom>
          <a:ln w="762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p:cNvCxnSpPr/>
          <p:nvPr/>
        </p:nvCxnSpPr>
        <p:spPr>
          <a:xfrm>
            <a:off x="3581105" y="4723322"/>
            <a:ext cx="708025" cy="0"/>
          </a:xfrm>
          <a:prstGeom prst="straightConnector1">
            <a:avLst/>
          </a:prstGeom>
          <a:ln w="762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kstvak 28"/>
          <p:cNvSpPr txBox="1">
            <a:spLocks noChangeArrowheads="1"/>
          </p:cNvSpPr>
          <p:nvPr/>
        </p:nvSpPr>
        <p:spPr bwMode="auto">
          <a:xfrm>
            <a:off x="3577930" y="5698047"/>
            <a:ext cx="2254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latin typeface="Arial" panose="020B0604020202020204" pitchFamily="34" charset="0"/>
                <a:cs typeface="Arial" panose="020B0604020202020204" pitchFamily="34" charset="0"/>
              </a:rPr>
              <a:t>De vaan wordt evenwijdig met het gevlucht gezet</a:t>
            </a:r>
          </a:p>
        </p:txBody>
      </p:sp>
    </p:spTree>
    <p:extLst>
      <p:ext uri="{BB962C8B-B14F-4D97-AF65-F5344CB8AC3E}">
        <p14:creationId xmlns:p14="http://schemas.microsoft.com/office/powerpoint/2010/main" val="180485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ppt_x"/>
                                          </p:val>
                                        </p:tav>
                                        <p:tav tm="100000">
                                          <p:val>
                                            <p:strVal val="#ppt_x"/>
                                          </p:val>
                                        </p:tav>
                                      </p:tavLst>
                                    </p:anim>
                                    <p:anim calcmode="lin" valueType="num">
                                      <p:cBhvr additive="base">
                                        <p:cTn id="4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additive="base">
                                        <p:cTn id="73" dur="500" fill="hold"/>
                                        <p:tgtEl>
                                          <p:spTgt spid="24"/>
                                        </p:tgtEl>
                                        <p:attrNameLst>
                                          <p:attrName>ppt_x</p:attrName>
                                        </p:attrNameLst>
                                      </p:cBhvr>
                                      <p:tavLst>
                                        <p:tav tm="0">
                                          <p:val>
                                            <p:strVal val="#ppt_x"/>
                                          </p:val>
                                        </p:tav>
                                        <p:tav tm="100000">
                                          <p:val>
                                            <p:strVal val="#ppt_x"/>
                                          </p:val>
                                        </p:tav>
                                      </p:tavLst>
                                    </p:anim>
                                    <p:anim calcmode="lin" valueType="num">
                                      <p:cBhvr additive="base">
                                        <p:cTn id="7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fill="hold"/>
                                        <p:tgtEl>
                                          <p:spTgt spid="29"/>
                                        </p:tgtEl>
                                        <p:attrNameLst>
                                          <p:attrName>ppt_x</p:attrName>
                                        </p:attrNameLst>
                                      </p:cBhvr>
                                      <p:tavLst>
                                        <p:tav tm="0">
                                          <p:val>
                                            <p:strVal val="#ppt_x"/>
                                          </p:val>
                                        </p:tav>
                                        <p:tav tm="100000">
                                          <p:val>
                                            <p:strVal val="#ppt_x"/>
                                          </p:val>
                                        </p:tav>
                                      </p:tavLst>
                                    </p:anim>
                                    <p:anim calcmode="lin" valueType="num">
                                      <p:cBhvr additive="base">
                                        <p:cTn id="8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additive="base">
                                        <p:cTn id="85" dur="500" fill="hold"/>
                                        <p:tgtEl>
                                          <p:spTgt spid="26"/>
                                        </p:tgtEl>
                                        <p:attrNameLst>
                                          <p:attrName>ppt_x</p:attrName>
                                        </p:attrNameLst>
                                      </p:cBhvr>
                                      <p:tavLst>
                                        <p:tav tm="0">
                                          <p:val>
                                            <p:strVal val="#ppt_x"/>
                                          </p:val>
                                        </p:tav>
                                        <p:tav tm="100000">
                                          <p:val>
                                            <p:strVal val="#ppt_x"/>
                                          </p:val>
                                        </p:tav>
                                      </p:tavLst>
                                    </p:anim>
                                    <p:anim calcmode="lin" valueType="num">
                                      <p:cBhvr additive="base">
                                        <p:cTn id="86" dur="500" fill="hold"/>
                                        <p:tgtEl>
                                          <p:spTgt spid="26"/>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5"/>
                                        </p:tgtEl>
                                        <p:attrNameLst>
                                          <p:attrName>style.visibility</p:attrName>
                                        </p:attrNameLst>
                                      </p:cBhvr>
                                      <p:to>
                                        <p:strVal val="visible"/>
                                      </p:to>
                                    </p:set>
                                    <p:anim calcmode="lin" valueType="num">
                                      <p:cBhvr additive="base">
                                        <p:cTn id="89" dur="500" fill="hold"/>
                                        <p:tgtEl>
                                          <p:spTgt spid="25"/>
                                        </p:tgtEl>
                                        <p:attrNameLst>
                                          <p:attrName>ppt_x</p:attrName>
                                        </p:attrNameLst>
                                      </p:cBhvr>
                                      <p:tavLst>
                                        <p:tav tm="0">
                                          <p:val>
                                            <p:strVal val="#ppt_x"/>
                                          </p:val>
                                        </p:tav>
                                        <p:tav tm="100000">
                                          <p:val>
                                            <p:strVal val="#ppt_x"/>
                                          </p:val>
                                        </p:tav>
                                      </p:tavLst>
                                    </p:anim>
                                    <p:anim calcmode="lin" valueType="num">
                                      <p:cBhvr additive="base">
                                        <p:cTn id="90" dur="500" fill="hold"/>
                                        <p:tgtEl>
                                          <p:spTgt spid="25"/>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27"/>
                                        </p:tgtEl>
                                        <p:attrNameLst>
                                          <p:attrName>style.visibility</p:attrName>
                                        </p:attrNameLst>
                                      </p:cBhvr>
                                      <p:to>
                                        <p:strVal val="visible"/>
                                      </p:to>
                                    </p:set>
                                    <p:anim calcmode="lin" valueType="num">
                                      <p:cBhvr additive="base">
                                        <p:cTn id="93" dur="500" fill="hold"/>
                                        <p:tgtEl>
                                          <p:spTgt spid="27"/>
                                        </p:tgtEl>
                                        <p:attrNameLst>
                                          <p:attrName>ppt_x</p:attrName>
                                        </p:attrNameLst>
                                      </p:cBhvr>
                                      <p:tavLst>
                                        <p:tav tm="0">
                                          <p:val>
                                            <p:strVal val="#ppt_x"/>
                                          </p:val>
                                        </p:tav>
                                        <p:tav tm="100000">
                                          <p:val>
                                            <p:strVal val="#ppt_x"/>
                                          </p:val>
                                        </p:tav>
                                      </p:tavLst>
                                    </p:anim>
                                    <p:anim calcmode="lin" valueType="num">
                                      <p:cBhvr additive="base">
                                        <p:cTn id="94" dur="500" fill="hold"/>
                                        <p:tgtEl>
                                          <p:spTgt spid="27"/>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28"/>
                                        </p:tgtEl>
                                        <p:attrNameLst>
                                          <p:attrName>style.visibility</p:attrName>
                                        </p:attrNameLst>
                                      </p:cBhvr>
                                      <p:to>
                                        <p:strVal val="visible"/>
                                      </p:to>
                                    </p:set>
                                    <p:anim calcmode="lin" valueType="num">
                                      <p:cBhvr additive="base">
                                        <p:cTn id="97" dur="500" fill="hold"/>
                                        <p:tgtEl>
                                          <p:spTgt spid="28"/>
                                        </p:tgtEl>
                                        <p:attrNameLst>
                                          <p:attrName>ppt_x</p:attrName>
                                        </p:attrNameLst>
                                      </p:cBhvr>
                                      <p:tavLst>
                                        <p:tav tm="0">
                                          <p:val>
                                            <p:strVal val="#ppt_x"/>
                                          </p:val>
                                        </p:tav>
                                        <p:tav tm="100000">
                                          <p:val>
                                            <p:strVal val="#ppt_x"/>
                                          </p:val>
                                        </p:tav>
                                      </p:tavLst>
                                    </p:anim>
                                    <p:anim calcmode="lin" valueType="num">
                                      <p:cBhvr additive="base">
                                        <p:cTn id="9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7" grpId="0"/>
      <p:bldP spid="18" grpId="0"/>
      <p:bldP spid="20" grpId="0" animBg="1"/>
      <p:bldP spid="21" grpId="0" animBg="1"/>
      <p:bldP spid="2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Voeghouten kruiwerk</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42</a:t>
            </a:fld>
            <a:endParaRPr lang="nl-BE"/>
          </a:p>
        </p:txBody>
      </p:sp>
      <p:pic>
        <p:nvPicPr>
          <p:cNvPr id="8" name="Picture 1029" descr="Glimmen (212) De Witte Molen foto 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5947" y="1017670"/>
            <a:ext cx="3368041" cy="24062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kstvak 6"/>
          <p:cNvSpPr txBox="1">
            <a:spLocks noChangeArrowheads="1"/>
          </p:cNvSpPr>
          <p:nvPr/>
        </p:nvSpPr>
        <p:spPr bwMode="auto">
          <a:xfrm>
            <a:off x="238125" y="1079584"/>
            <a:ext cx="37909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nl-BE" altLang="nl-BE" dirty="0" smtClean="0">
                <a:latin typeface="Arial" panose="020B0604020202020204" pitchFamily="34" charset="0"/>
                <a:cs typeface="Arial" panose="020B0604020202020204" pitchFamily="34" charset="0"/>
              </a:rPr>
              <a:t>Is een </a:t>
            </a:r>
            <a:r>
              <a:rPr lang="nl-BE" altLang="nl-BE" dirty="0" err="1" smtClean="0">
                <a:latin typeface="Arial" panose="020B0604020202020204" pitchFamily="34" charset="0"/>
                <a:cs typeface="Arial" panose="020B0604020202020204" pitchFamily="34" charset="0"/>
              </a:rPr>
              <a:t>sleepkruiwerk</a:t>
            </a:r>
            <a:endParaRPr lang="nl-BE" altLang="nl-BE"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altLang="nl-BE" sz="1400" dirty="0" smtClean="0">
                <a:latin typeface="Arial" panose="020B0604020202020204" pitchFamily="34" charset="0"/>
                <a:cs typeface="Arial" panose="020B0604020202020204" pitchFamily="34" charset="0"/>
              </a:rPr>
              <a:t>Komt voor op niet al te grote bovenkruiers</a:t>
            </a:r>
          </a:p>
          <a:p>
            <a:pPr marL="285750" indent="-285750">
              <a:buFont typeface="Arial" panose="020B0604020202020204" pitchFamily="34" charset="0"/>
              <a:buChar char="•"/>
              <a:defRPr/>
            </a:pPr>
            <a:r>
              <a:rPr lang="nl-BE" altLang="nl-BE" sz="1400" dirty="0" smtClean="0">
                <a:latin typeface="Arial" panose="020B0604020202020204" pitchFamily="34" charset="0"/>
                <a:cs typeface="Arial" panose="020B0604020202020204" pitchFamily="34" charset="0"/>
              </a:rPr>
              <a:t>Vooral in Noord Nederland</a:t>
            </a:r>
          </a:p>
        </p:txBody>
      </p:sp>
      <p:sp>
        <p:nvSpPr>
          <p:cNvPr id="10" name="Tekstvak 7"/>
          <p:cNvSpPr txBox="1">
            <a:spLocks noChangeArrowheads="1"/>
          </p:cNvSpPr>
          <p:nvPr/>
        </p:nvSpPr>
        <p:spPr bwMode="auto">
          <a:xfrm>
            <a:off x="9525000" y="2129324"/>
            <a:ext cx="13335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err="1">
                <a:solidFill>
                  <a:schemeClr val="bg1"/>
                </a:solidFill>
                <a:latin typeface="Arial" panose="020B0604020202020204" pitchFamily="34" charset="0"/>
                <a:cs typeface="Arial" panose="020B0604020202020204" pitchFamily="34" charset="0"/>
              </a:rPr>
              <a:t>Boventafelement</a:t>
            </a:r>
            <a:endParaRPr lang="nl-BE" altLang="nl-BE" sz="1200" dirty="0">
              <a:solidFill>
                <a:schemeClr val="bg1"/>
              </a:solidFill>
              <a:latin typeface="Arial" panose="020B0604020202020204" pitchFamily="34" charset="0"/>
              <a:cs typeface="Arial" panose="020B0604020202020204" pitchFamily="34" charset="0"/>
            </a:endParaRPr>
          </a:p>
        </p:txBody>
      </p:sp>
      <p:sp>
        <p:nvSpPr>
          <p:cNvPr id="11" name="Tekstvak 11"/>
          <p:cNvSpPr txBox="1">
            <a:spLocks noChangeArrowheads="1"/>
          </p:cNvSpPr>
          <p:nvPr/>
        </p:nvSpPr>
        <p:spPr bwMode="auto">
          <a:xfrm>
            <a:off x="10217943" y="1253670"/>
            <a:ext cx="3905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latin typeface="Arial" panose="020B0604020202020204" pitchFamily="34" charset="0"/>
                <a:cs typeface="Arial" panose="020B0604020202020204" pitchFamily="34" charset="0"/>
              </a:rPr>
              <a:t>(1)</a:t>
            </a:r>
          </a:p>
        </p:txBody>
      </p:sp>
      <p:pic>
        <p:nvPicPr>
          <p:cNvPr id="12" name="Picture 2" descr="Voeghoutenkruiwe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25" y="2386097"/>
            <a:ext cx="3963988"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kstvak 7"/>
          <p:cNvSpPr txBox="1">
            <a:spLocks noChangeArrowheads="1"/>
          </p:cNvSpPr>
          <p:nvPr/>
        </p:nvSpPr>
        <p:spPr bwMode="auto">
          <a:xfrm>
            <a:off x="2625725" y="5242009"/>
            <a:ext cx="441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(3)</a:t>
            </a:r>
          </a:p>
        </p:txBody>
      </p:sp>
      <p:cxnSp>
        <p:nvCxnSpPr>
          <p:cNvPr id="14" name="Rechte verbindingslijn met pijl 13"/>
          <p:cNvCxnSpPr>
            <a:stCxn id="13" idx="0"/>
          </p:cNvCxnSpPr>
          <p:nvPr/>
        </p:nvCxnSpPr>
        <p:spPr>
          <a:xfrm flipV="1">
            <a:off x="2846388" y="4502234"/>
            <a:ext cx="92075" cy="7397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p:cNvCxnSpPr>
            <a:stCxn id="13" idx="0"/>
          </p:cNvCxnSpPr>
          <p:nvPr/>
        </p:nvCxnSpPr>
        <p:spPr>
          <a:xfrm flipV="1">
            <a:off x="2846388" y="3827547"/>
            <a:ext cx="688975" cy="14144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kstvak 14"/>
          <p:cNvSpPr txBox="1">
            <a:spLocks noChangeArrowheads="1"/>
          </p:cNvSpPr>
          <p:nvPr/>
        </p:nvSpPr>
        <p:spPr bwMode="auto">
          <a:xfrm>
            <a:off x="2447925" y="2386097"/>
            <a:ext cx="398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(4)</a:t>
            </a:r>
          </a:p>
        </p:txBody>
      </p:sp>
      <p:cxnSp>
        <p:nvCxnSpPr>
          <p:cNvPr id="17" name="Rechte verbindingslijn met pijl 16"/>
          <p:cNvCxnSpPr>
            <a:stCxn id="16" idx="2"/>
          </p:cNvCxnSpPr>
          <p:nvPr/>
        </p:nvCxnSpPr>
        <p:spPr>
          <a:xfrm flipH="1">
            <a:off x="1695450" y="2662322"/>
            <a:ext cx="952500" cy="58578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p:cNvCxnSpPr>
            <a:stCxn id="16" idx="2"/>
          </p:cNvCxnSpPr>
          <p:nvPr/>
        </p:nvCxnSpPr>
        <p:spPr>
          <a:xfrm>
            <a:off x="2647950" y="2662322"/>
            <a:ext cx="708025" cy="115093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kstvak 22"/>
          <p:cNvSpPr txBox="1">
            <a:spLocks noChangeArrowheads="1"/>
          </p:cNvSpPr>
          <p:nvPr/>
        </p:nvSpPr>
        <p:spPr bwMode="auto">
          <a:xfrm>
            <a:off x="3224213" y="5227722"/>
            <a:ext cx="396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(1)</a:t>
            </a:r>
          </a:p>
        </p:txBody>
      </p:sp>
      <p:cxnSp>
        <p:nvCxnSpPr>
          <p:cNvPr id="20" name="Rechte verbindingslijn met pijl 19"/>
          <p:cNvCxnSpPr>
            <a:stCxn id="19" idx="0"/>
          </p:cNvCxnSpPr>
          <p:nvPr/>
        </p:nvCxnSpPr>
        <p:spPr>
          <a:xfrm flipH="1" flipV="1">
            <a:off x="3224213" y="4549859"/>
            <a:ext cx="198437" cy="6778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p:cNvCxnSpPr>
            <a:stCxn id="19" idx="0"/>
          </p:cNvCxnSpPr>
          <p:nvPr/>
        </p:nvCxnSpPr>
        <p:spPr>
          <a:xfrm flipV="1">
            <a:off x="3422650" y="3925972"/>
            <a:ext cx="390525" cy="13017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kstvak 28"/>
          <p:cNvSpPr txBox="1">
            <a:spLocks noChangeArrowheads="1"/>
          </p:cNvSpPr>
          <p:nvPr/>
        </p:nvSpPr>
        <p:spPr bwMode="auto">
          <a:xfrm>
            <a:off x="4225925" y="1017671"/>
            <a:ext cx="39227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400" dirty="0">
                <a:latin typeface="Arial" panose="020B0604020202020204" pitchFamily="34" charset="0"/>
                <a:cs typeface="Arial" panose="020B0604020202020204" pitchFamily="34" charset="0"/>
              </a:rPr>
              <a:t>De voeghouten </a:t>
            </a:r>
            <a:r>
              <a:rPr lang="nl-BE" altLang="nl-BE" sz="1400" dirty="0">
                <a:solidFill>
                  <a:srgbClr val="FF0000"/>
                </a:solidFill>
                <a:latin typeface="Arial" panose="020B0604020202020204" pitchFamily="34" charset="0"/>
                <a:cs typeface="Arial" panose="020B0604020202020204" pitchFamily="34" charset="0"/>
              </a:rPr>
              <a:t>(1)</a:t>
            </a:r>
            <a:r>
              <a:rPr lang="nl-BE" altLang="nl-BE" sz="1400" dirty="0">
                <a:latin typeface="Arial" panose="020B0604020202020204" pitchFamily="34" charset="0"/>
                <a:cs typeface="Arial" panose="020B0604020202020204" pitchFamily="34" charset="0"/>
              </a:rPr>
              <a:t>, burgemeester en eventueel de wethouders, worden over de kruivloer </a:t>
            </a:r>
            <a:r>
              <a:rPr lang="nl-BE" altLang="nl-BE" sz="1400" dirty="0">
                <a:solidFill>
                  <a:srgbClr val="FF0000"/>
                </a:solidFill>
                <a:latin typeface="Arial" panose="020B0604020202020204" pitchFamily="34" charset="0"/>
                <a:cs typeface="Arial" panose="020B0604020202020204" pitchFamily="34" charset="0"/>
              </a:rPr>
              <a:t>(2)</a:t>
            </a:r>
            <a:r>
              <a:rPr lang="nl-BE" altLang="nl-BE" sz="1400" dirty="0">
                <a:latin typeface="Arial" panose="020B0604020202020204" pitchFamily="34" charset="0"/>
                <a:cs typeface="Arial" panose="020B0604020202020204" pitchFamily="34" charset="0"/>
              </a:rPr>
              <a:t> geschoven</a:t>
            </a:r>
          </a:p>
          <a:p>
            <a:pPr>
              <a:lnSpc>
                <a:spcPct val="100000"/>
              </a:lnSpc>
              <a:spcBef>
                <a:spcPct val="0"/>
              </a:spcBef>
            </a:pPr>
            <a:r>
              <a:rPr lang="nl-BE" altLang="nl-BE" sz="1400" dirty="0">
                <a:latin typeface="Arial" panose="020B0604020202020204" pitchFamily="34" charset="0"/>
                <a:cs typeface="Arial" panose="020B0604020202020204" pitchFamily="34" charset="0"/>
              </a:rPr>
              <a:t>Om te sporen hebben de voeghouten kepen </a:t>
            </a:r>
            <a:r>
              <a:rPr lang="nl-BE" altLang="nl-BE" sz="1400" dirty="0">
                <a:solidFill>
                  <a:srgbClr val="FF0000"/>
                </a:solidFill>
                <a:latin typeface="Arial" panose="020B0604020202020204" pitchFamily="34" charset="0"/>
                <a:cs typeface="Arial" panose="020B0604020202020204" pitchFamily="34" charset="0"/>
              </a:rPr>
              <a:t>(3)</a:t>
            </a:r>
          </a:p>
          <a:p>
            <a:pPr>
              <a:lnSpc>
                <a:spcPct val="100000"/>
              </a:lnSpc>
              <a:spcBef>
                <a:spcPct val="0"/>
              </a:spcBef>
            </a:pPr>
            <a:r>
              <a:rPr lang="nl-BE" altLang="nl-BE" sz="1400" dirty="0">
                <a:latin typeface="Arial" panose="020B0604020202020204" pitchFamily="34" charset="0"/>
                <a:cs typeface="Arial" panose="020B0604020202020204" pitchFamily="34" charset="0"/>
              </a:rPr>
              <a:t>Keerklampen </a:t>
            </a:r>
            <a:r>
              <a:rPr lang="nl-BE" altLang="nl-BE" sz="1400" dirty="0">
                <a:solidFill>
                  <a:srgbClr val="FF0000"/>
                </a:solidFill>
                <a:latin typeface="Arial" panose="020B0604020202020204" pitchFamily="34" charset="0"/>
                <a:cs typeface="Arial" panose="020B0604020202020204" pitchFamily="34" charset="0"/>
              </a:rPr>
              <a:t>(4)</a:t>
            </a:r>
            <a:r>
              <a:rPr lang="nl-BE" altLang="nl-BE" sz="1400" dirty="0">
                <a:latin typeface="Arial" panose="020B0604020202020204" pitchFamily="34" charset="0"/>
                <a:cs typeface="Arial" panose="020B0604020202020204" pitchFamily="34" charset="0"/>
              </a:rPr>
              <a:t> voorkomen overkruien</a:t>
            </a:r>
          </a:p>
          <a:p>
            <a:pPr>
              <a:lnSpc>
                <a:spcPct val="100000"/>
              </a:lnSpc>
              <a:spcBef>
                <a:spcPct val="0"/>
              </a:spcBef>
            </a:pPr>
            <a:r>
              <a:rPr lang="nl-BE" altLang="nl-BE" sz="1400" dirty="0">
                <a:latin typeface="Arial" panose="020B0604020202020204" pitchFamily="34" charset="0"/>
                <a:cs typeface="Arial" panose="020B0604020202020204" pitchFamily="34" charset="0"/>
              </a:rPr>
              <a:t>Domphaken bij kleinere molens voorkomen opwippen van de kap</a:t>
            </a:r>
          </a:p>
        </p:txBody>
      </p:sp>
      <p:sp>
        <p:nvSpPr>
          <p:cNvPr id="23" name="Tekstvak 22"/>
          <p:cNvSpPr txBox="1"/>
          <p:nvPr/>
        </p:nvSpPr>
        <p:spPr>
          <a:xfrm>
            <a:off x="4244975" y="2943810"/>
            <a:ext cx="3657600" cy="1230312"/>
          </a:xfrm>
          <a:prstGeom prst="rect">
            <a:avLst/>
          </a:prstGeom>
          <a:noFill/>
        </p:spPr>
        <p:txBody>
          <a:bodyPr>
            <a:spAutoFit/>
          </a:bodyPr>
          <a:lstStyle/>
          <a:p>
            <a:pPr>
              <a:defRPr/>
            </a:pPr>
            <a:r>
              <a:rPr lang="nl-BE" dirty="0">
                <a:latin typeface="Arial" panose="020B0604020202020204" pitchFamily="34" charset="0"/>
                <a:cs typeface="Arial" panose="020B0604020202020204" pitchFamily="34" charset="0"/>
              </a:rPr>
              <a:t>Voordelen: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Eenvoudige constructie</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Goedkope uitvoering</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Molen staat niet te raggen tijdens draaien</a:t>
            </a:r>
          </a:p>
        </p:txBody>
      </p:sp>
      <p:sp>
        <p:nvSpPr>
          <p:cNvPr id="24" name="Tekstvak 30"/>
          <p:cNvSpPr txBox="1">
            <a:spLocks noChangeArrowheads="1"/>
          </p:cNvSpPr>
          <p:nvPr/>
        </p:nvSpPr>
        <p:spPr bwMode="auto">
          <a:xfrm>
            <a:off x="4202113" y="5472112"/>
            <a:ext cx="3475038"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t>Smeren:</a:t>
            </a:r>
          </a:p>
          <a:p>
            <a:pPr marL="285750" indent="-285750">
              <a:lnSpc>
                <a:spcPct val="100000"/>
              </a:lnSpc>
              <a:spcBef>
                <a:spcPct val="0"/>
              </a:spcBef>
            </a:pPr>
            <a:r>
              <a:rPr lang="nl-BE" altLang="nl-BE" sz="1400" dirty="0">
                <a:latin typeface="Arial" panose="020B0604020202020204" pitchFamily="34" charset="0"/>
                <a:cs typeface="Arial" panose="020B0604020202020204" pitchFamily="34" charset="0"/>
              </a:rPr>
              <a:t>Groene zeep of reuzel met grafiet op kruivloer </a:t>
            </a:r>
          </a:p>
        </p:txBody>
      </p:sp>
      <p:sp>
        <p:nvSpPr>
          <p:cNvPr id="25" name="Tekstvak 24"/>
          <p:cNvSpPr txBox="1"/>
          <p:nvPr/>
        </p:nvSpPr>
        <p:spPr>
          <a:xfrm>
            <a:off x="4252913" y="4284161"/>
            <a:ext cx="3194050" cy="1077912"/>
          </a:xfrm>
          <a:prstGeom prst="rect">
            <a:avLst/>
          </a:prstGeom>
          <a:noFill/>
        </p:spPr>
        <p:txBody>
          <a:bodyPr>
            <a:spAutoFit/>
          </a:bodyPr>
          <a:lstStyle/>
          <a:p>
            <a:pPr>
              <a:defRPr/>
            </a:pPr>
            <a:r>
              <a:rPr lang="nl-BE" dirty="0">
                <a:solidFill>
                  <a:srgbClr val="FF0000"/>
                </a:solidFill>
                <a:latin typeface="Arial" panose="020B0604020202020204" pitchFamily="34" charset="0"/>
                <a:cs typeface="Arial" panose="020B0604020202020204" pitchFamily="34" charset="0"/>
              </a:rPr>
              <a:t>Nadelen:</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Kruid zwaar</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Smeermiddel trek vervuiling aan</a:t>
            </a:r>
          </a:p>
          <a:p>
            <a:pPr>
              <a:defRPr/>
            </a:pPr>
            <a:endParaRPr lang="nl-BE" dirty="0"/>
          </a:p>
        </p:txBody>
      </p:sp>
      <p:sp>
        <p:nvSpPr>
          <p:cNvPr id="26" name="Tekstvak 25"/>
          <p:cNvSpPr txBox="1">
            <a:spLocks noChangeArrowheads="1"/>
          </p:cNvSpPr>
          <p:nvPr/>
        </p:nvSpPr>
        <p:spPr bwMode="auto">
          <a:xfrm>
            <a:off x="10009981" y="1647908"/>
            <a:ext cx="4032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latin typeface="Arial" panose="020B0604020202020204" pitchFamily="34" charset="0"/>
                <a:cs typeface="Arial" panose="020B0604020202020204" pitchFamily="34" charset="0"/>
              </a:rPr>
              <a:t>(4)</a:t>
            </a:r>
          </a:p>
        </p:txBody>
      </p:sp>
      <p:sp>
        <p:nvSpPr>
          <p:cNvPr id="27" name="Tekstvak 26"/>
          <p:cNvSpPr txBox="1">
            <a:spLocks noChangeArrowheads="1"/>
          </p:cNvSpPr>
          <p:nvPr/>
        </p:nvSpPr>
        <p:spPr bwMode="auto">
          <a:xfrm>
            <a:off x="8345488" y="1701014"/>
            <a:ext cx="4016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(2)</a:t>
            </a:r>
          </a:p>
        </p:txBody>
      </p:sp>
      <p:cxnSp>
        <p:nvCxnSpPr>
          <p:cNvPr id="28" name="Rechte verbindingslijn met pijl 27"/>
          <p:cNvCxnSpPr>
            <a:stCxn id="19" idx="0"/>
          </p:cNvCxnSpPr>
          <p:nvPr/>
        </p:nvCxnSpPr>
        <p:spPr>
          <a:xfrm flipV="1">
            <a:off x="3422650" y="4183147"/>
            <a:ext cx="68263" cy="10445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980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ppt_x"/>
                                          </p:val>
                                        </p:tav>
                                        <p:tav tm="100000">
                                          <p:val>
                                            <p:strVal val="#ppt_x"/>
                                          </p:val>
                                        </p:tav>
                                      </p:tavLst>
                                    </p:anim>
                                    <p:anim calcmode="lin" valueType="num">
                                      <p:cBhvr additive="base">
                                        <p:cTn id="64" dur="500" fill="hold"/>
                                        <p:tgtEl>
                                          <p:spTgt spid="1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ppt_x"/>
                                          </p:val>
                                        </p:tav>
                                        <p:tav tm="100000">
                                          <p:val>
                                            <p:strVal val="#ppt_x"/>
                                          </p:val>
                                        </p:tav>
                                      </p:tavLst>
                                    </p:anim>
                                    <p:anim calcmode="lin" valueType="num">
                                      <p:cBhvr additive="base">
                                        <p:cTn id="7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fill="hold"/>
                                        <p:tgtEl>
                                          <p:spTgt spid="25"/>
                                        </p:tgtEl>
                                        <p:attrNameLst>
                                          <p:attrName>ppt_x</p:attrName>
                                        </p:attrNameLst>
                                      </p:cBhvr>
                                      <p:tavLst>
                                        <p:tav tm="0">
                                          <p:val>
                                            <p:strVal val="#ppt_x"/>
                                          </p:val>
                                        </p:tav>
                                        <p:tav tm="100000">
                                          <p:val>
                                            <p:strVal val="#ppt_x"/>
                                          </p:val>
                                        </p:tav>
                                      </p:tavLst>
                                    </p:anim>
                                    <p:anim calcmode="lin" valueType="num">
                                      <p:cBhvr additive="base">
                                        <p:cTn id="8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additive="base">
                                        <p:cTn id="85" dur="500" fill="hold"/>
                                        <p:tgtEl>
                                          <p:spTgt spid="24"/>
                                        </p:tgtEl>
                                        <p:attrNameLst>
                                          <p:attrName>ppt_x</p:attrName>
                                        </p:attrNameLst>
                                      </p:cBhvr>
                                      <p:tavLst>
                                        <p:tav tm="0">
                                          <p:val>
                                            <p:strVal val="#ppt_x"/>
                                          </p:val>
                                        </p:tav>
                                        <p:tav tm="100000">
                                          <p:val>
                                            <p:strVal val="#ppt_x"/>
                                          </p:val>
                                        </p:tav>
                                      </p:tavLst>
                                    </p:anim>
                                    <p:anim calcmode="lin" valueType="num">
                                      <p:cBhvr additive="base">
                                        <p:cTn id="8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P spid="19" grpId="0"/>
      <p:bldP spid="22" grpId="0"/>
      <p:bldP spid="23" grpId="0"/>
      <p:bldP spid="24" grpId="0"/>
      <p:bldP spid="25" grpId="0"/>
      <p:bldP spid="26" grpId="0"/>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Neuten kruiwerk</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43</a:t>
            </a:fld>
            <a:endParaRPr lang="nl-BE"/>
          </a:p>
        </p:txBody>
      </p:sp>
      <p:sp>
        <p:nvSpPr>
          <p:cNvPr id="8" name="Tekstvak 6"/>
          <p:cNvSpPr txBox="1">
            <a:spLocks noChangeArrowheads="1"/>
          </p:cNvSpPr>
          <p:nvPr/>
        </p:nvSpPr>
        <p:spPr bwMode="auto">
          <a:xfrm>
            <a:off x="111125" y="1174466"/>
            <a:ext cx="3194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smtClean="0">
                <a:latin typeface="Arial" panose="020B0604020202020204" pitchFamily="34" charset="0"/>
                <a:cs typeface="Arial" panose="020B0604020202020204" pitchFamily="34" charset="0"/>
              </a:rPr>
              <a:t>Is ook een </a:t>
            </a:r>
            <a:r>
              <a:rPr lang="nl-BE" altLang="nl-BE" sz="1800" dirty="0" err="1" smtClean="0">
                <a:latin typeface="Arial" panose="020B0604020202020204" pitchFamily="34" charset="0"/>
                <a:cs typeface="Arial" panose="020B0604020202020204" pitchFamily="34" charset="0"/>
              </a:rPr>
              <a:t>sleepkruiwerk</a:t>
            </a:r>
            <a:endParaRPr lang="nl-BE" altLang="nl-BE" sz="1800" dirty="0">
              <a:latin typeface="Arial" panose="020B0604020202020204" pitchFamily="34" charset="0"/>
              <a:cs typeface="Arial" panose="020B0604020202020204" pitchFamily="34" charset="0"/>
            </a:endParaRPr>
          </a:p>
        </p:txBody>
      </p:sp>
      <p:sp>
        <p:nvSpPr>
          <p:cNvPr id="9" name="Tekstvak 8"/>
          <p:cNvSpPr txBox="1"/>
          <p:nvPr/>
        </p:nvSpPr>
        <p:spPr>
          <a:xfrm>
            <a:off x="111125" y="1888841"/>
            <a:ext cx="3644900" cy="2738438"/>
          </a:xfrm>
          <a:prstGeom prst="rect">
            <a:avLst/>
          </a:prstGeom>
          <a:noFill/>
        </p:spPr>
        <p:txBody>
          <a:bodyPr>
            <a:spAutoFit/>
          </a:bodyPr>
          <a:lstStyle/>
          <a:p>
            <a:pPr>
              <a:defRPr/>
            </a:pPr>
            <a:r>
              <a:rPr lang="nl-BE" dirty="0">
                <a:latin typeface="Arial" panose="020B0604020202020204" pitchFamily="34" charset="0"/>
                <a:cs typeface="Arial" panose="020B0604020202020204" pitchFamily="34" charset="0"/>
              </a:rPr>
              <a:t>Werking:</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Op het boventafelement of muurring </a:t>
            </a:r>
            <a:r>
              <a:rPr lang="nl-BE" sz="1400" dirty="0">
                <a:solidFill>
                  <a:srgbClr val="FF0000"/>
                </a:solidFill>
                <a:latin typeface="Arial" panose="020B0604020202020204" pitchFamily="34" charset="0"/>
                <a:cs typeface="Arial" panose="020B0604020202020204" pitchFamily="34" charset="0"/>
              </a:rPr>
              <a:t>(1)</a:t>
            </a:r>
            <a:r>
              <a:rPr lang="nl-BE" sz="1400" dirty="0">
                <a:latin typeface="Arial" panose="020B0604020202020204" pitchFamily="34" charset="0"/>
                <a:cs typeface="Arial" panose="020B0604020202020204" pitchFamily="34" charset="0"/>
              </a:rPr>
              <a:t> komt de kruivloer </a:t>
            </a:r>
            <a:r>
              <a:rPr lang="nl-BE" sz="1400" dirty="0">
                <a:solidFill>
                  <a:srgbClr val="FF0000"/>
                </a:solidFill>
                <a:latin typeface="Arial" panose="020B0604020202020204" pitchFamily="34" charset="0"/>
                <a:cs typeface="Arial" panose="020B0604020202020204" pitchFamily="34" charset="0"/>
              </a:rPr>
              <a:t>(2)</a:t>
            </a:r>
            <a:endParaRPr lang="nl-BE"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Op de kruivloer komen de kruineuten </a:t>
            </a:r>
            <a:r>
              <a:rPr lang="nl-BE" sz="1400" dirty="0">
                <a:solidFill>
                  <a:srgbClr val="FF0000"/>
                </a:solidFill>
                <a:latin typeface="Arial" panose="020B0604020202020204" pitchFamily="34" charset="0"/>
                <a:cs typeface="Arial" panose="020B0604020202020204" pitchFamily="34" charset="0"/>
              </a:rPr>
              <a:t>(3)</a:t>
            </a:r>
            <a:endParaRPr lang="nl-BE"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Boven op de neuten komt de overring </a:t>
            </a:r>
            <a:r>
              <a:rPr lang="nl-BE" sz="1400" dirty="0">
                <a:solidFill>
                  <a:srgbClr val="FF0000"/>
                </a:solidFill>
                <a:latin typeface="Arial" panose="020B0604020202020204" pitchFamily="34" charset="0"/>
                <a:cs typeface="Arial" panose="020B0604020202020204" pitchFamily="34" charset="0"/>
              </a:rPr>
              <a:t>(4)</a:t>
            </a:r>
            <a:r>
              <a:rPr lang="nl-BE" sz="1400" dirty="0">
                <a:latin typeface="Arial" panose="020B0604020202020204" pitchFamily="34" charset="0"/>
                <a:cs typeface="Arial" panose="020B0604020202020204" pitchFamily="34" charset="0"/>
              </a:rPr>
              <a:t> met de kapconstructie.</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Deze wordt door het kruisysteem over de kruineuten gesleept</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Om ‘overkruien’ te voorkomen wordt alles binnen een keerkuip</a:t>
            </a:r>
            <a:r>
              <a:rPr lang="nl-BE" sz="1400" dirty="0">
                <a:solidFill>
                  <a:srgbClr val="FF0000"/>
                </a:solidFill>
                <a:latin typeface="Arial" panose="020B0604020202020204" pitchFamily="34" charset="0"/>
                <a:cs typeface="Arial" panose="020B0604020202020204" pitchFamily="34" charset="0"/>
              </a:rPr>
              <a:t>(5)</a:t>
            </a:r>
            <a:r>
              <a:rPr lang="nl-BE" sz="1400" dirty="0">
                <a:latin typeface="Arial" panose="020B0604020202020204" pitchFamily="34" charset="0"/>
                <a:cs typeface="Arial" panose="020B0604020202020204" pitchFamily="34" charset="0"/>
              </a:rPr>
              <a:t> opgesloten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De keerkuip wordt voorzien van “keerneuten”</a:t>
            </a:r>
            <a:r>
              <a:rPr lang="nl-BE" sz="1400" dirty="0">
                <a:solidFill>
                  <a:srgbClr val="FF0000"/>
                </a:solidFill>
                <a:latin typeface="Arial" panose="020B0604020202020204" pitchFamily="34" charset="0"/>
                <a:cs typeface="Arial" panose="020B0604020202020204" pitchFamily="34" charset="0"/>
              </a:rPr>
              <a:t>(6)</a:t>
            </a:r>
            <a:r>
              <a:rPr lang="nl-BE" sz="1400" dirty="0">
                <a:latin typeface="Arial" panose="020B0604020202020204" pitchFamily="34" charset="0"/>
                <a:cs typeface="Arial" panose="020B0604020202020204" pitchFamily="34" charset="0"/>
              </a:rPr>
              <a:t> </a:t>
            </a:r>
          </a:p>
        </p:txBody>
      </p:sp>
      <p:pic>
        <p:nvPicPr>
          <p:cNvPr id="10" name="Picture 5" descr="keerkuip6"/>
          <p:cNvPicPr>
            <a:picLocks noChangeAspect="1" noChangeArrowheads="1"/>
          </p:cNvPicPr>
          <p:nvPr/>
        </p:nvPicPr>
        <p:blipFill>
          <a:blip r:embed="rId3">
            <a:extLst>
              <a:ext uri="{28A0092B-C50C-407E-A947-70E740481C1C}">
                <a14:useLocalDpi xmlns:a14="http://schemas.microsoft.com/office/drawing/2010/main" val="0"/>
              </a:ext>
            </a:extLst>
          </a:blip>
          <a:srcRect t="36800" b="18948"/>
          <a:stretch>
            <a:fillRect/>
          </a:stretch>
        </p:blipFill>
        <p:spPr bwMode="auto">
          <a:xfrm>
            <a:off x="6110288" y="1441166"/>
            <a:ext cx="573722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Tekstvak 5"/>
          <p:cNvSpPr txBox="1">
            <a:spLocks noChangeArrowheads="1"/>
          </p:cNvSpPr>
          <p:nvPr/>
        </p:nvSpPr>
        <p:spPr bwMode="auto">
          <a:xfrm>
            <a:off x="10096500" y="1441166"/>
            <a:ext cx="463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 (5)</a:t>
            </a:r>
          </a:p>
        </p:txBody>
      </p:sp>
      <p:sp>
        <p:nvSpPr>
          <p:cNvPr id="12" name="Tekstvak 10"/>
          <p:cNvSpPr txBox="1">
            <a:spLocks noChangeArrowheads="1"/>
          </p:cNvSpPr>
          <p:nvPr/>
        </p:nvSpPr>
        <p:spPr bwMode="auto">
          <a:xfrm>
            <a:off x="6584950" y="1623729"/>
            <a:ext cx="479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 (6)</a:t>
            </a:r>
          </a:p>
        </p:txBody>
      </p:sp>
      <p:sp>
        <p:nvSpPr>
          <p:cNvPr id="13" name="Tekstvak 17"/>
          <p:cNvSpPr txBox="1">
            <a:spLocks noChangeArrowheads="1"/>
          </p:cNvSpPr>
          <p:nvPr/>
        </p:nvSpPr>
        <p:spPr bwMode="auto">
          <a:xfrm>
            <a:off x="7539038" y="1806291"/>
            <a:ext cx="444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(3)</a:t>
            </a:r>
          </a:p>
        </p:txBody>
      </p:sp>
      <p:sp>
        <p:nvSpPr>
          <p:cNvPr id="14" name="Tekstvak 20"/>
          <p:cNvSpPr txBox="1">
            <a:spLocks noChangeArrowheads="1"/>
          </p:cNvSpPr>
          <p:nvPr/>
        </p:nvSpPr>
        <p:spPr bwMode="auto">
          <a:xfrm>
            <a:off x="8375650" y="2611154"/>
            <a:ext cx="469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(1)</a:t>
            </a:r>
          </a:p>
        </p:txBody>
      </p:sp>
      <p:sp>
        <p:nvSpPr>
          <p:cNvPr id="15" name="Tekstvak 14"/>
          <p:cNvSpPr txBox="1"/>
          <p:nvPr/>
        </p:nvSpPr>
        <p:spPr>
          <a:xfrm>
            <a:off x="111125" y="4633629"/>
            <a:ext cx="3532188" cy="1262062"/>
          </a:xfrm>
          <a:prstGeom prst="rect">
            <a:avLst/>
          </a:prstGeom>
          <a:noFill/>
        </p:spPr>
        <p:txBody>
          <a:bodyPr>
            <a:spAutoFit/>
          </a:bodyPr>
          <a:lstStyle/>
          <a:p>
            <a:pPr>
              <a:defRPr/>
            </a:pPr>
            <a:r>
              <a:rPr lang="nl-BE" dirty="0">
                <a:latin typeface="Arial" panose="020B0604020202020204" pitchFamily="34" charset="0"/>
                <a:cs typeface="Arial" panose="020B0604020202020204" pitchFamily="34" charset="0"/>
              </a:rPr>
              <a:t>Smeren: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Met groene zeep, reuzel en grafietvet</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Onderkant van de overring </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Achterkant van de overring, tussen overring en keerkuip</a:t>
            </a:r>
            <a:r>
              <a:rPr lang="nl-BE" sz="1600" dirty="0">
                <a:latin typeface="Arial" panose="020B0604020202020204" pitchFamily="34" charset="0"/>
                <a:cs typeface="Arial" panose="020B0604020202020204" pitchFamily="34" charset="0"/>
              </a:rPr>
              <a:t>.</a:t>
            </a:r>
          </a:p>
        </p:txBody>
      </p:sp>
      <p:sp>
        <p:nvSpPr>
          <p:cNvPr id="16" name="Tekstvak 15"/>
          <p:cNvSpPr txBox="1"/>
          <p:nvPr/>
        </p:nvSpPr>
        <p:spPr>
          <a:xfrm>
            <a:off x="8451850" y="3754154"/>
            <a:ext cx="3654425" cy="862012"/>
          </a:xfrm>
          <a:prstGeom prst="rect">
            <a:avLst/>
          </a:prstGeom>
          <a:noFill/>
        </p:spPr>
        <p:txBody>
          <a:bodyPr>
            <a:spAutoFit/>
          </a:bodyPr>
          <a:lstStyle/>
          <a:p>
            <a:pPr>
              <a:defRPr/>
            </a:pPr>
            <a:r>
              <a:rPr lang="nl-BE" dirty="0">
                <a:latin typeface="Arial" panose="020B0604020202020204" pitchFamily="34" charset="0"/>
                <a:cs typeface="Arial" panose="020B0604020202020204" pitchFamily="34" charset="0"/>
              </a:rPr>
              <a:t>Voordeel:</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Stevige constructie</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Goedkoop</a:t>
            </a:r>
          </a:p>
        </p:txBody>
      </p:sp>
      <p:sp>
        <p:nvSpPr>
          <p:cNvPr id="17" name="Tekstvak 16"/>
          <p:cNvSpPr txBox="1"/>
          <p:nvPr/>
        </p:nvSpPr>
        <p:spPr>
          <a:xfrm>
            <a:off x="8464550" y="4800316"/>
            <a:ext cx="3727450" cy="1384300"/>
          </a:xfrm>
          <a:prstGeom prst="rect">
            <a:avLst/>
          </a:prstGeom>
          <a:noFill/>
        </p:spPr>
        <p:txBody>
          <a:bodyPr>
            <a:spAutoFit/>
          </a:bodyPr>
          <a:lstStyle/>
          <a:p>
            <a:pPr>
              <a:defRPr/>
            </a:pPr>
            <a:r>
              <a:rPr lang="nl-BE" dirty="0">
                <a:solidFill>
                  <a:srgbClr val="FF0000"/>
                </a:solidFill>
                <a:latin typeface="Arial" panose="020B0604020202020204" pitchFamily="34" charset="0"/>
                <a:cs typeface="Arial" panose="020B0604020202020204" pitchFamily="34" charset="0"/>
              </a:rPr>
              <a:t>Nadeel:</a:t>
            </a:r>
          </a:p>
          <a:p>
            <a:pPr marL="285750" indent="-285750">
              <a:buFont typeface="Arial" panose="020B0604020202020204" pitchFamily="34" charset="0"/>
              <a:buChar char="•"/>
              <a:defRPr/>
            </a:pPr>
            <a:r>
              <a:rPr lang="nl-BE" sz="1600" dirty="0">
                <a:solidFill>
                  <a:srgbClr val="FF0000"/>
                </a:solidFill>
                <a:latin typeface="Arial" panose="020B0604020202020204" pitchFamily="34" charset="0"/>
                <a:cs typeface="Arial" panose="020B0604020202020204" pitchFamily="34" charset="0"/>
              </a:rPr>
              <a:t>Kruid vrij zwaar</a:t>
            </a:r>
          </a:p>
          <a:p>
            <a:pPr marL="285750" indent="-285750">
              <a:buFont typeface="Arial" panose="020B0604020202020204" pitchFamily="34" charset="0"/>
              <a:buChar char="•"/>
              <a:defRPr/>
            </a:pPr>
            <a:r>
              <a:rPr lang="nl-BE" sz="1600" dirty="0">
                <a:solidFill>
                  <a:srgbClr val="FF0000"/>
                </a:solidFill>
                <a:latin typeface="Arial" panose="020B0604020202020204" pitchFamily="34" charset="0"/>
                <a:cs typeface="Arial" panose="020B0604020202020204" pitchFamily="34" charset="0"/>
              </a:rPr>
              <a:t>Na lange stilstand in “nesten zitten” </a:t>
            </a:r>
          </a:p>
          <a:p>
            <a:pPr>
              <a:defRPr/>
            </a:pPr>
            <a:r>
              <a:rPr lang="nl-BE" sz="1600" dirty="0">
                <a:solidFill>
                  <a:srgbClr val="FF0000"/>
                </a:solidFill>
                <a:latin typeface="Arial" panose="020B0604020202020204" pitchFamily="34" charset="0"/>
                <a:cs typeface="Arial" panose="020B0604020202020204" pitchFamily="34" charset="0"/>
              </a:rPr>
              <a:t>     </a:t>
            </a:r>
            <a:r>
              <a:rPr lang="nl-BE" sz="1400" dirty="0">
                <a:solidFill>
                  <a:srgbClr val="FF0000"/>
                </a:solidFill>
                <a:latin typeface="Arial" panose="020B0604020202020204" pitchFamily="34" charset="0"/>
                <a:cs typeface="Arial" panose="020B0604020202020204" pitchFamily="34" charset="0"/>
              </a:rPr>
              <a:t>(doorhangen)</a:t>
            </a:r>
          </a:p>
          <a:p>
            <a:pPr>
              <a:defRPr/>
            </a:pPr>
            <a:endParaRPr lang="nl-BE" dirty="0"/>
          </a:p>
        </p:txBody>
      </p:sp>
      <p:sp>
        <p:nvSpPr>
          <p:cNvPr id="18" name="Tekstvak 6"/>
          <p:cNvSpPr txBox="1">
            <a:spLocks noChangeArrowheads="1"/>
          </p:cNvSpPr>
          <p:nvPr/>
        </p:nvSpPr>
        <p:spPr bwMode="auto">
          <a:xfrm>
            <a:off x="8845550" y="2063466"/>
            <a:ext cx="446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(2)</a:t>
            </a:r>
          </a:p>
        </p:txBody>
      </p:sp>
      <p:pic>
        <p:nvPicPr>
          <p:cNvPr id="19" name="Afbeelding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75" y="3960529"/>
            <a:ext cx="4300538"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kstvak 19"/>
          <p:cNvSpPr txBox="1">
            <a:spLocks noChangeArrowheads="1"/>
          </p:cNvSpPr>
          <p:nvPr/>
        </p:nvSpPr>
        <p:spPr bwMode="auto">
          <a:xfrm>
            <a:off x="4613275" y="5384516"/>
            <a:ext cx="2271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Boventafelement (1) </a:t>
            </a:r>
          </a:p>
        </p:txBody>
      </p:sp>
      <p:sp>
        <p:nvSpPr>
          <p:cNvPr id="21" name="Tekstvak 20"/>
          <p:cNvSpPr txBox="1">
            <a:spLocks noChangeArrowheads="1"/>
          </p:cNvSpPr>
          <p:nvPr/>
        </p:nvSpPr>
        <p:spPr bwMode="auto">
          <a:xfrm>
            <a:off x="4613275" y="4800316"/>
            <a:ext cx="1817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Kruivloer (2)</a:t>
            </a:r>
          </a:p>
        </p:txBody>
      </p:sp>
      <p:sp>
        <p:nvSpPr>
          <p:cNvPr id="22" name="Tekstvak 21"/>
          <p:cNvSpPr txBox="1">
            <a:spLocks noChangeArrowheads="1"/>
          </p:cNvSpPr>
          <p:nvPr/>
        </p:nvSpPr>
        <p:spPr bwMode="auto">
          <a:xfrm>
            <a:off x="5424488" y="4381216"/>
            <a:ext cx="1095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Kruineut(3)</a:t>
            </a:r>
          </a:p>
        </p:txBody>
      </p:sp>
      <p:cxnSp>
        <p:nvCxnSpPr>
          <p:cNvPr id="23" name="Rechte verbindingslijn met pijl 22"/>
          <p:cNvCxnSpPr/>
          <p:nvPr/>
        </p:nvCxnSpPr>
        <p:spPr>
          <a:xfrm flipH="1">
            <a:off x="5121275" y="4525679"/>
            <a:ext cx="320675" cy="762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kstvak 23"/>
          <p:cNvSpPr txBox="1">
            <a:spLocks noChangeArrowheads="1"/>
          </p:cNvSpPr>
          <p:nvPr/>
        </p:nvSpPr>
        <p:spPr bwMode="auto">
          <a:xfrm>
            <a:off x="4684713" y="4031966"/>
            <a:ext cx="11811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Overring (4)</a:t>
            </a:r>
          </a:p>
        </p:txBody>
      </p:sp>
      <p:sp>
        <p:nvSpPr>
          <p:cNvPr id="25" name="Tekstvak 24"/>
          <p:cNvSpPr txBox="1">
            <a:spLocks noChangeArrowheads="1"/>
          </p:cNvSpPr>
          <p:nvPr/>
        </p:nvSpPr>
        <p:spPr bwMode="auto">
          <a:xfrm>
            <a:off x="6110288" y="4031966"/>
            <a:ext cx="12350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Keerneut (6)</a:t>
            </a:r>
          </a:p>
        </p:txBody>
      </p:sp>
      <p:cxnSp>
        <p:nvCxnSpPr>
          <p:cNvPr id="26" name="Rechte verbindingslijn met pijl 25"/>
          <p:cNvCxnSpPr/>
          <p:nvPr/>
        </p:nvCxnSpPr>
        <p:spPr>
          <a:xfrm flipH="1" flipV="1">
            <a:off x="5865813" y="4139916"/>
            <a:ext cx="244475"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kstvak 26"/>
          <p:cNvSpPr txBox="1">
            <a:spLocks noChangeArrowheads="1"/>
          </p:cNvSpPr>
          <p:nvPr/>
        </p:nvSpPr>
        <p:spPr bwMode="auto">
          <a:xfrm>
            <a:off x="7345363" y="4031966"/>
            <a:ext cx="4159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(4)</a:t>
            </a:r>
          </a:p>
        </p:txBody>
      </p:sp>
      <p:sp>
        <p:nvSpPr>
          <p:cNvPr id="28" name="Tekstvak 27"/>
          <p:cNvSpPr txBox="1">
            <a:spLocks noChangeArrowheads="1"/>
          </p:cNvSpPr>
          <p:nvPr/>
        </p:nvSpPr>
        <p:spPr bwMode="auto">
          <a:xfrm>
            <a:off x="7345363" y="4381216"/>
            <a:ext cx="590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(3)</a:t>
            </a:r>
          </a:p>
        </p:txBody>
      </p:sp>
      <p:sp>
        <p:nvSpPr>
          <p:cNvPr id="29" name="Tekstvak 28"/>
          <p:cNvSpPr txBox="1">
            <a:spLocks noChangeArrowheads="1"/>
          </p:cNvSpPr>
          <p:nvPr/>
        </p:nvSpPr>
        <p:spPr bwMode="auto">
          <a:xfrm>
            <a:off x="7345363" y="4733641"/>
            <a:ext cx="606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(2)</a:t>
            </a:r>
          </a:p>
        </p:txBody>
      </p:sp>
      <p:sp>
        <p:nvSpPr>
          <p:cNvPr id="30" name="Tekstvak 29"/>
          <p:cNvSpPr txBox="1">
            <a:spLocks noChangeArrowheads="1"/>
          </p:cNvSpPr>
          <p:nvPr/>
        </p:nvSpPr>
        <p:spPr bwMode="auto">
          <a:xfrm>
            <a:off x="7345363" y="5384516"/>
            <a:ext cx="49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(1)</a:t>
            </a:r>
          </a:p>
        </p:txBody>
      </p:sp>
      <p:sp>
        <p:nvSpPr>
          <p:cNvPr id="31" name="Tekstvak 30"/>
          <p:cNvSpPr txBox="1">
            <a:spLocks noChangeArrowheads="1"/>
          </p:cNvSpPr>
          <p:nvPr/>
        </p:nvSpPr>
        <p:spPr bwMode="auto">
          <a:xfrm>
            <a:off x="7842250" y="4381216"/>
            <a:ext cx="465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(5)</a:t>
            </a:r>
          </a:p>
        </p:txBody>
      </p:sp>
      <p:sp>
        <p:nvSpPr>
          <p:cNvPr id="32" name="Tekstvak 31"/>
          <p:cNvSpPr txBox="1">
            <a:spLocks noChangeArrowheads="1"/>
          </p:cNvSpPr>
          <p:nvPr/>
        </p:nvSpPr>
        <p:spPr bwMode="auto">
          <a:xfrm>
            <a:off x="7345363" y="5813141"/>
            <a:ext cx="123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Keerkuip (5)</a:t>
            </a:r>
          </a:p>
        </p:txBody>
      </p:sp>
      <p:cxnSp>
        <p:nvCxnSpPr>
          <p:cNvPr id="33" name="Rechte verbindingslijn met pijl 32"/>
          <p:cNvCxnSpPr>
            <a:stCxn id="32" idx="0"/>
          </p:cNvCxnSpPr>
          <p:nvPr/>
        </p:nvCxnSpPr>
        <p:spPr>
          <a:xfrm flipH="1" flipV="1">
            <a:off x="7951788" y="4800316"/>
            <a:ext cx="0" cy="10128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4" name="Afbeelding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1288" y="1441166"/>
            <a:ext cx="20605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kstvak 34"/>
          <p:cNvSpPr txBox="1">
            <a:spLocks noChangeArrowheads="1"/>
          </p:cNvSpPr>
          <p:nvPr/>
        </p:nvSpPr>
        <p:spPr bwMode="auto">
          <a:xfrm>
            <a:off x="7586663" y="3523966"/>
            <a:ext cx="396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(6)</a:t>
            </a:r>
          </a:p>
        </p:txBody>
      </p:sp>
      <p:cxnSp>
        <p:nvCxnSpPr>
          <p:cNvPr id="36" name="Rechte verbindingslijn met pijl 35"/>
          <p:cNvCxnSpPr>
            <a:stCxn id="35" idx="2"/>
          </p:cNvCxnSpPr>
          <p:nvPr/>
        </p:nvCxnSpPr>
        <p:spPr>
          <a:xfrm>
            <a:off x="7785100" y="3800191"/>
            <a:ext cx="0" cy="2794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910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fill="hold"/>
                                        <p:tgtEl>
                                          <p:spTgt spid="27"/>
                                        </p:tgtEl>
                                        <p:attrNameLst>
                                          <p:attrName>ppt_x</p:attrName>
                                        </p:attrNameLst>
                                      </p:cBhvr>
                                      <p:tavLst>
                                        <p:tav tm="0">
                                          <p:val>
                                            <p:strVal val="#ppt_x"/>
                                          </p:val>
                                        </p:tav>
                                        <p:tav tm="100000">
                                          <p:val>
                                            <p:strVal val="#ppt_x"/>
                                          </p:val>
                                        </p:tav>
                                      </p:tavLst>
                                    </p:anim>
                                    <p:anim calcmode="lin" valueType="num">
                                      <p:cBhvr additive="base">
                                        <p:cTn id="5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500" fill="hold"/>
                                        <p:tgtEl>
                                          <p:spTgt spid="31"/>
                                        </p:tgtEl>
                                        <p:attrNameLst>
                                          <p:attrName>ppt_x</p:attrName>
                                        </p:attrNameLst>
                                      </p:cBhvr>
                                      <p:tavLst>
                                        <p:tav tm="0">
                                          <p:val>
                                            <p:strVal val="#ppt_x"/>
                                          </p:val>
                                        </p:tav>
                                        <p:tav tm="100000">
                                          <p:val>
                                            <p:strVal val="#ppt_x"/>
                                          </p:val>
                                        </p:tav>
                                      </p:tavLst>
                                    </p:anim>
                                    <p:anim calcmode="lin" valueType="num">
                                      <p:cBhvr additive="base">
                                        <p:cTn id="68" dur="500" fill="hold"/>
                                        <p:tgtEl>
                                          <p:spTgt spid="31"/>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500" fill="hold"/>
                                        <p:tgtEl>
                                          <p:spTgt spid="33"/>
                                        </p:tgtEl>
                                        <p:attrNameLst>
                                          <p:attrName>ppt_x</p:attrName>
                                        </p:attrNameLst>
                                      </p:cBhvr>
                                      <p:tavLst>
                                        <p:tav tm="0">
                                          <p:val>
                                            <p:strVal val="#ppt_x"/>
                                          </p:val>
                                        </p:tav>
                                        <p:tav tm="100000">
                                          <p:val>
                                            <p:strVal val="#ppt_x"/>
                                          </p:val>
                                        </p:tav>
                                      </p:tavLst>
                                    </p:anim>
                                    <p:anim calcmode="lin" valueType="num">
                                      <p:cBhvr additive="base">
                                        <p:cTn id="72" dur="500" fill="hold"/>
                                        <p:tgtEl>
                                          <p:spTgt spid="33"/>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additive="base">
                                        <p:cTn id="75" dur="500" fill="hold"/>
                                        <p:tgtEl>
                                          <p:spTgt spid="32"/>
                                        </p:tgtEl>
                                        <p:attrNameLst>
                                          <p:attrName>ppt_x</p:attrName>
                                        </p:attrNameLst>
                                      </p:cBhvr>
                                      <p:tavLst>
                                        <p:tav tm="0">
                                          <p:val>
                                            <p:strVal val="#ppt_x"/>
                                          </p:val>
                                        </p:tav>
                                        <p:tav tm="100000">
                                          <p:val>
                                            <p:strVal val="#ppt_x"/>
                                          </p:val>
                                        </p:tav>
                                      </p:tavLst>
                                    </p:anim>
                                    <p:anim calcmode="lin" valueType="num">
                                      <p:cBhvr additive="base">
                                        <p:cTn id="7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500" fill="hold"/>
                                        <p:tgtEl>
                                          <p:spTgt spid="26"/>
                                        </p:tgtEl>
                                        <p:attrNameLst>
                                          <p:attrName>ppt_x</p:attrName>
                                        </p:attrNameLst>
                                      </p:cBhvr>
                                      <p:tavLst>
                                        <p:tav tm="0">
                                          <p:val>
                                            <p:strVal val="#ppt_x"/>
                                          </p:val>
                                        </p:tav>
                                        <p:tav tm="100000">
                                          <p:val>
                                            <p:strVal val="#ppt_x"/>
                                          </p:val>
                                        </p:tav>
                                      </p:tavLst>
                                    </p:anim>
                                    <p:anim calcmode="lin" valueType="num">
                                      <p:cBhvr additive="base">
                                        <p:cTn id="82" dur="500" fill="hold"/>
                                        <p:tgtEl>
                                          <p:spTgt spid="26"/>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additive="base">
                                        <p:cTn id="85" dur="500" fill="hold"/>
                                        <p:tgtEl>
                                          <p:spTgt spid="25"/>
                                        </p:tgtEl>
                                        <p:attrNameLst>
                                          <p:attrName>ppt_x</p:attrName>
                                        </p:attrNameLst>
                                      </p:cBhvr>
                                      <p:tavLst>
                                        <p:tav tm="0">
                                          <p:val>
                                            <p:strVal val="#ppt_x"/>
                                          </p:val>
                                        </p:tav>
                                        <p:tav tm="100000">
                                          <p:val>
                                            <p:strVal val="#ppt_x"/>
                                          </p:val>
                                        </p:tav>
                                      </p:tavLst>
                                    </p:anim>
                                    <p:anim calcmode="lin" valueType="num">
                                      <p:cBhvr additive="base">
                                        <p:cTn id="86" dur="500" fill="hold"/>
                                        <p:tgtEl>
                                          <p:spTgt spid="25"/>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2"/>
                                        </p:tgtEl>
                                        <p:attrNameLst>
                                          <p:attrName>style.visibility</p:attrName>
                                        </p:attrNameLst>
                                      </p:cBhvr>
                                      <p:to>
                                        <p:strVal val="visible"/>
                                      </p:to>
                                    </p:set>
                                    <p:anim calcmode="lin" valueType="num">
                                      <p:cBhvr additive="base">
                                        <p:cTn id="89" dur="500" fill="hold"/>
                                        <p:tgtEl>
                                          <p:spTgt spid="12"/>
                                        </p:tgtEl>
                                        <p:attrNameLst>
                                          <p:attrName>ppt_x</p:attrName>
                                        </p:attrNameLst>
                                      </p:cBhvr>
                                      <p:tavLst>
                                        <p:tav tm="0">
                                          <p:val>
                                            <p:strVal val="#ppt_x"/>
                                          </p:val>
                                        </p:tav>
                                        <p:tav tm="100000">
                                          <p:val>
                                            <p:strVal val="#ppt_x"/>
                                          </p:val>
                                        </p:tav>
                                      </p:tavLst>
                                    </p:anim>
                                    <p:anim calcmode="lin" valueType="num">
                                      <p:cBhvr additive="base">
                                        <p:cTn id="90" dur="500" fill="hold"/>
                                        <p:tgtEl>
                                          <p:spTgt spid="12"/>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36"/>
                                        </p:tgtEl>
                                        <p:attrNameLst>
                                          <p:attrName>style.visibility</p:attrName>
                                        </p:attrNameLst>
                                      </p:cBhvr>
                                      <p:to>
                                        <p:strVal val="visible"/>
                                      </p:to>
                                    </p:set>
                                    <p:anim calcmode="lin" valueType="num">
                                      <p:cBhvr additive="base">
                                        <p:cTn id="93" dur="500" fill="hold"/>
                                        <p:tgtEl>
                                          <p:spTgt spid="36"/>
                                        </p:tgtEl>
                                        <p:attrNameLst>
                                          <p:attrName>ppt_x</p:attrName>
                                        </p:attrNameLst>
                                      </p:cBhvr>
                                      <p:tavLst>
                                        <p:tav tm="0">
                                          <p:val>
                                            <p:strVal val="#ppt_x"/>
                                          </p:val>
                                        </p:tav>
                                        <p:tav tm="100000">
                                          <p:val>
                                            <p:strVal val="#ppt_x"/>
                                          </p:val>
                                        </p:tav>
                                      </p:tavLst>
                                    </p:anim>
                                    <p:anim calcmode="lin" valueType="num">
                                      <p:cBhvr additive="base">
                                        <p:cTn id="94" dur="500" fill="hold"/>
                                        <p:tgtEl>
                                          <p:spTgt spid="36"/>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35"/>
                                        </p:tgtEl>
                                        <p:attrNameLst>
                                          <p:attrName>style.visibility</p:attrName>
                                        </p:attrNameLst>
                                      </p:cBhvr>
                                      <p:to>
                                        <p:strVal val="visible"/>
                                      </p:to>
                                    </p:set>
                                    <p:anim calcmode="lin" valueType="num">
                                      <p:cBhvr additive="base">
                                        <p:cTn id="97" dur="500" fill="hold"/>
                                        <p:tgtEl>
                                          <p:spTgt spid="35"/>
                                        </p:tgtEl>
                                        <p:attrNameLst>
                                          <p:attrName>ppt_x</p:attrName>
                                        </p:attrNameLst>
                                      </p:cBhvr>
                                      <p:tavLst>
                                        <p:tav tm="0">
                                          <p:val>
                                            <p:strVal val="#ppt_x"/>
                                          </p:val>
                                        </p:tav>
                                        <p:tav tm="100000">
                                          <p:val>
                                            <p:strVal val="#ppt_x"/>
                                          </p:val>
                                        </p:tav>
                                      </p:tavLst>
                                    </p:anim>
                                    <p:anim calcmode="lin" valueType="num">
                                      <p:cBhvr additive="base">
                                        <p:cTn id="9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15"/>
                                        </p:tgtEl>
                                        <p:attrNameLst>
                                          <p:attrName>style.visibility</p:attrName>
                                        </p:attrNameLst>
                                      </p:cBhvr>
                                      <p:to>
                                        <p:strVal val="visible"/>
                                      </p:to>
                                    </p:set>
                                    <p:anim calcmode="lin" valueType="num">
                                      <p:cBhvr additive="base">
                                        <p:cTn id="103" dur="500" fill="hold"/>
                                        <p:tgtEl>
                                          <p:spTgt spid="15"/>
                                        </p:tgtEl>
                                        <p:attrNameLst>
                                          <p:attrName>ppt_x</p:attrName>
                                        </p:attrNameLst>
                                      </p:cBhvr>
                                      <p:tavLst>
                                        <p:tav tm="0">
                                          <p:val>
                                            <p:strVal val="#ppt_x"/>
                                          </p:val>
                                        </p:tav>
                                        <p:tav tm="100000">
                                          <p:val>
                                            <p:strVal val="#ppt_x"/>
                                          </p:val>
                                        </p:tav>
                                      </p:tavLst>
                                    </p:anim>
                                    <p:anim calcmode="lin" valueType="num">
                                      <p:cBhvr additive="base">
                                        <p:cTn id="10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2" fill="hold" grpId="0" nodeType="clickEffect">
                                  <p:stCondLst>
                                    <p:cond delay="0"/>
                                  </p:stCondLst>
                                  <p:childTnLst>
                                    <p:set>
                                      <p:cBhvr>
                                        <p:cTn id="108" dur="1" fill="hold">
                                          <p:stCondLst>
                                            <p:cond delay="0"/>
                                          </p:stCondLst>
                                        </p:cTn>
                                        <p:tgtEl>
                                          <p:spTgt spid="16"/>
                                        </p:tgtEl>
                                        <p:attrNameLst>
                                          <p:attrName>style.visibility</p:attrName>
                                        </p:attrNameLst>
                                      </p:cBhvr>
                                      <p:to>
                                        <p:strVal val="visible"/>
                                      </p:to>
                                    </p:set>
                                    <p:anim calcmode="lin" valueType="num">
                                      <p:cBhvr additive="base">
                                        <p:cTn id="109" dur="500" fill="hold"/>
                                        <p:tgtEl>
                                          <p:spTgt spid="16"/>
                                        </p:tgtEl>
                                        <p:attrNameLst>
                                          <p:attrName>ppt_x</p:attrName>
                                        </p:attrNameLst>
                                      </p:cBhvr>
                                      <p:tavLst>
                                        <p:tav tm="0">
                                          <p:val>
                                            <p:strVal val="1+#ppt_w/2"/>
                                          </p:val>
                                        </p:tav>
                                        <p:tav tm="100000">
                                          <p:val>
                                            <p:strVal val="#ppt_x"/>
                                          </p:val>
                                        </p:tav>
                                      </p:tavLst>
                                    </p:anim>
                                    <p:anim calcmode="lin" valueType="num">
                                      <p:cBhvr additive="base">
                                        <p:cTn id="11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2" fill="hold" grpId="0" nodeType="clickEffect">
                                  <p:stCondLst>
                                    <p:cond delay="0"/>
                                  </p:stCondLst>
                                  <p:childTnLst>
                                    <p:set>
                                      <p:cBhvr>
                                        <p:cTn id="114" dur="1" fill="hold">
                                          <p:stCondLst>
                                            <p:cond delay="0"/>
                                          </p:stCondLst>
                                        </p:cTn>
                                        <p:tgtEl>
                                          <p:spTgt spid="17"/>
                                        </p:tgtEl>
                                        <p:attrNameLst>
                                          <p:attrName>style.visibility</p:attrName>
                                        </p:attrNameLst>
                                      </p:cBhvr>
                                      <p:to>
                                        <p:strVal val="visible"/>
                                      </p:to>
                                    </p:set>
                                    <p:anim calcmode="lin" valueType="num">
                                      <p:cBhvr additive="base">
                                        <p:cTn id="115" dur="500" fill="hold"/>
                                        <p:tgtEl>
                                          <p:spTgt spid="17"/>
                                        </p:tgtEl>
                                        <p:attrNameLst>
                                          <p:attrName>ppt_x</p:attrName>
                                        </p:attrNameLst>
                                      </p:cBhvr>
                                      <p:tavLst>
                                        <p:tav tm="0">
                                          <p:val>
                                            <p:strVal val="1+#ppt_w/2"/>
                                          </p:val>
                                        </p:tav>
                                        <p:tav tm="100000">
                                          <p:val>
                                            <p:strVal val="#ppt_x"/>
                                          </p:val>
                                        </p:tav>
                                      </p:tavLst>
                                    </p:anim>
                                    <p:anim calcmode="lin" valueType="num">
                                      <p:cBhvr additive="base">
                                        <p:cTn id="1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20" grpId="0"/>
      <p:bldP spid="21" grpId="0"/>
      <p:bldP spid="22" grpId="0"/>
      <p:bldP spid="24" grpId="0"/>
      <p:bldP spid="25" grpId="0"/>
      <p:bldP spid="27" grpId="0"/>
      <p:bldP spid="28" grpId="0"/>
      <p:bldP spid="29" grpId="0"/>
      <p:bldP spid="30" grpId="0"/>
      <p:bldP spid="31" grpId="0"/>
      <p:bldP spid="32" grpId="0"/>
      <p:bldP spid="3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Houten </a:t>
            </a:r>
            <a:r>
              <a:rPr lang="nl-BE" sz="3600" dirty="0" err="1" smtClean="0">
                <a:latin typeface="AR JULIAN" panose="02000000000000000000" pitchFamily="2" charset="0"/>
              </a:rPr>
              <a:t>rollenkruiwerk</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44</a:t>
            </a:fld>
            <a:endParaRPr lang="nl-BE"/>
          </a:p>
        </p:txBody>
      </p:sp>
      <p:pic>
        <p:nvPicPr>
          <p:cNvPr id="8" name="Picture 2" descr="Oosterend (216) Noorden kap kruik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3616" y="1087521"/>
            <a:ext cx="3973513" cy="2232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kstvak 8"/>
          <p:cNvSpPr txBox="1">
            <a:spLocks noChangeArrowheads="1"/>
          </p:cNvSpPr>
          <p:nvPr/>
        </p:nvSpPr>
        <p:spPr bwMode="auto">
          <a:xfrm>
            <a:off x="23741" y="1387558"/>
            <a:ext cx="51212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600">
                <a:latin typeface="Arial" panose="020B0604020202020204" pitchFamily="34" charset="0"/>
                <a:cs typeface="Arial" panose="020B0604020202020204" pitchFamily="34" charset="0"/>
              </a:rPr>
              <a:t>Iepenhouten conische rollen</a:t>
            </a:r>
            <a:r>
              <a:rPr lang="nl-BE" altLang="nl-BE" sz="1600">
                <a:solidFill>
                  <a:srgbClr val="FF0000"/>
                </a:solidFill>
                <a:latin typeface="Arial" panose="020B0604020202020204" pitchFamily="34" charset="0"/>
                <a:cs typeface="Arial" panose="020B0604020202020204" pitchFamily="34" charset="0"/>
              </a:rPr>
              <a:t> (1)</a:t>
            </a:r>
            <a:r>
              <a:rPr lang="nl-BE" altLang="nl-BE" sz="1600">
                <a:latin typeface="Arial" panose="020B0604020202020204" pitchFamily="34" charset="0"/>
                <a:cs typeface="Arial" panose="020B0604020202020204" pitchFamily="34" charset="0"/>
              </a:rPr>
              <a:t> in rollenwagen </a:t>
            </a:r>
            <a:r>
              <a:rPr lang="nl-BE" altLang="nl-BE" sz="1600">
                <a:solidFill>
                  <a:srgbClr val="FF0000"/>
                </a:solidFill>
                <a:latin typeface="Arial" panose="020B0604020202020204" pitchFamily="34" charset="0"/>
                <a:cs typeface="Arial" panose="020B0604020202020204" pitchFamily="34" charset="0"/>
              </a:rPr>
              <a:t>(2)</a:t>
            </a:r>
            <a:r>
              <a:rPr lang="nl-BE" altLang="nl-BE" sz="1600">
                <a:latin typeface="Arial" panose="020B0604020202020204" pitchFamily="34" charset="0"/>
                <a:cs typeface="Arial" panose="020B0604020202020204" pitchFamily="34" charset="0"/>
              </a:rPr>
              <a:t> tussen kruivloer </a:t>
            </a:r>
            <a:r>
              <a:rPr lang="nl-BE" altLang="nl-BE" sz="1600">
                <a:solidFill>
                  <a:srgbClr val="FF0000"/>
                </a:solidFill>
                <a:latin typeface="Arial" panose="020B0604020202020204" pitchFamily="34" charset="0"/>
                <a:cs typeface="Arial" panose="020B0604020202020204" pitchFamily="34" charset="0"/>
              </a:rPr>
              <a:t>(3)</a:t>
            </a:r>
            <a:r>
              <a:rPr lang="nl-BE" altLang="nl-BE" sz="1600">
                <a:latin typeface="Arial" panose="020B0604020202020204" pitchFamily="34" charset="0"/>
                <a:cs typeface="Arial" panose="020B0604020202020204" pitchFamily="34" charset="0"/>
              </a:rPr>
              <a:t> en overring </a:t>
            </a:r>
            <a:r>
              <a:rPr lang="nl-BE" altLang="nl-BE" sz="1600">
                <a:solidFill>
                  <a:srgbClr val="FF0000"/>
                </a:solidFill>
                <a:latin typeface="Arial" panose="020B0604020202020204" pitchFamily="34" charset="0"/>
                <a:cs typeface="Arial" panose="020B0604020202020204" pitchFamily="34" charset="0"/>
              </a:rPr>
              <a:t>(4)</a:t>
            </a:r>
            <a:endParaRPr lang="nl-BE" altLang="nl-BE" sz="1600">
              <a:latin typeface="Arial" panose="020B0604020202020204" pitchFamily="34" charset="0"/>
              <a:cs typeface="Arial" panose="020B0604020202020204" pitchFamily="34" charset="0"/>
            </a:endParaRPr>
          </a:p>
          <a:p>
            <a:pPr>
              <a:lnSpc>
                <a:spcPct val="100000"/>
              </a:lnSpc>
              <a:spcBef>
                <a:spcPct val="0"/>
              </a:spcBef>
            </a:pPr>
            <a:r>
              <a:rPr lang="nl-BE" altLang="nl-BE" sz="1600">
                <a:latin typeface="Arial" panose="020B0604020202020204" pitchFamily="34" charset="0"/>
                <a:cs typeface="Arial" panose="020B0604020202020204" pitchFamily="34" charset="0"/>
              </a:rPr>
              <a:t>Op het boventafelement </a:t>
            </a:r>
            <a:r>
              <a:rPr lang="nl-BE" altLang="nl-BE" sz="1600">
                <a:solidFill>
                  <a:srgbClr val="FF0000"/>
                </a:solidFill>
                <a:latin typeface="Arial" panose="020B0604020202020204" pitchFamily="34" charset="0"/>
                <a:cs typeface="Arial" panose="020B0604020202020204" pitchFamily="34" charset="0"/>
              </a:rPr>
              <a:t>(5)</a:t>
            </a:r>
            <a:r>
              <a:rPr lang="nl-BE" altLang="nl-BE" sz="1600">
                <a:latin typeface="Arial" panose="020B0604020202020204" pitchFamily="34" charset="0"/>
                <a:cs typeface="Arial" panose="020B0604020202020204" pitchFamily="34" charset="0"/>
              </a:rPr>
              <a:t> of muurring komt een kruivloer</a:t>
            </a:r>
          </a:p>
          <a:p>
            <a:pPr>
              <a:lnSpc>
                <a:spcPct val="100000"/>
              </a:lnSpc>
              <a:spcBef>
                <a:spcPct val="0"/>
              </a:spcBef>
            </a:pPr>
            <a:r>
              <a:rPr lang="nl-BE" altLang="nl-BE" sz="1600">
                <a:latin typeface="Arial" panose="020B0604020202020204" pitchFamily="34" charset="0"/>
                <a:cs typeface="Arial" panose="020B0604020202020204" pitchFamily="34" charset="0"/>
              </a:rPr>
              <a:t>Boven op de rollen ligt de overring met de dakconstructie </a:t>
            </a:r>
            <a:r>
              <a:rPr lang="nl-BE" altLang="nl-BE" sz="1600">
                <a:solidFill>
                  <a:srgbClr val="FF0000"/>
                </a:solidFill>
                <a:latin typeface="Arial" panose="020B0604020202020204" pitchFamily="34" charset="0"/>
                <a:cs typeface="Arial" panose="020B0604020202020204" pitchFamily="34" charset="0"/>
              </a:rPr>
              <a:t>(6)</a:t>
            </a:r>
            <a:endParaRPr lang="nl-BE" altLang="nl-BE" sz="1600">
              <a:latin typeface="Arial" panose="020B0604020202020204" pitchFamily="34" charset="0"/>
              <a:cs typeface="Arial" panose="020B0604020202020204" pitchFamily="34" charset="0"/>
            </a:endParaRPr>
          </a:p>
          <a:p>
            <a:pPr>
              <a:lnSpc>
                <a:spcPct val="100000"/>
              </a:lnSpc>
              <a:spcBef>
                <a:spcPct val="0"/>
              </a:spcBef>
            </a:pPr>
            <a:r>
              <a:rPr lang="nl-BE" altLang="nl-BE" sz="1600">
                <a:latin typeface="Arial" panose="020B0604020202020204" pitchFamily="34" charset="0"/>
                <a:cs typeface="Arial" panose="020B0604020202020204" pitchFamily="34" charset="0"/>
              </a:rPr>
              <a:t>Kruivloer en overring lopen schuin</a:t>
            </a:r>
          </a:p>
          <a:p>
            <a:pPr>
              <a:lnSpc>
                <a:spcPct val="100000"/>
              </a:lnSpc>
              <a:spcBef>
                <a:spcPct val="0"/>
              </a:spcBef>
            </a:pPr>
            <a:r>
              <a:rPr lang="nl-BE" altLang="nl-BE" sz="1600">
                <a:latin typeface="Arial" panose="020B0604020202020204" pitchFamily="34" charset="0"/>
                <a:cs typeface="Arial" panose="020B0604020202020204" pitchFamily="34" charset="0"/>
              </a:rPr>
              <a:t>Een zware keerkuip </a:t>
            </a:r>
            <a:r>
              <a:rPr lang="nl-BE" altLang="nl-BE" sz="1600">
                <a:solidFill>
                  <a:srgbClr val="FF0000"/>
                </a:solidFill>
                <a:latin typeface="Arial" panose="020B0604020202020204" pitchFamily="34" charset="0"/>
                <a:cs typeface="Arial" panose="020B0604020202020204" pitchFamily="34" charset="0"/>
              </a:rPr>
              <a:t>(7)</a:t>
            </a:r>
            <a:r>
              <a:rPr lang="nl-BE" altLang="nl-BE" sz="1600">
                <a:latin typeface="Arial" panose="020B0604020202020204" pitchFamily="34" charset="0"/>
                <a:cs typeface="Arial" panose="020B0604020202020204" pitchFamily="34" charset="0"/>
              </a:rPr>
              <a:t> met keerneuten </a:t>
            </a:r>
            <a:r>
              <a:rPr lang="nl-BE" altLang="nl-BE" sz="1600">
                <a:solidFill>
                  <a:srgbClr val="FF0000"/>
                </a:solidFill>
                <a:latin typeface="Arial" panose="020B0604020202020204" pitchFamily="34" charset="0"/>
                <a:cs typeface="Arial" panose="020B0604020202020204" pitchFamily="34" charset="0"/>
              </a:rPr>
              <a:t>(8) </a:t>
            </a:r>
            <a:r>
              <a:rPr lang="nl-BE" altLang="nl-BE" sz="1600">
                <a:latin typeface="Arial" panose="020B0604020202020204" pitchFamily="34" charset="0"/>
                <a:cs typeface="Arial" panose="020B0604020202020204" pitchFamily="34" charset="0"/>
              </a:rPr>
              <a:t>voorkomen overkruien</a:t>
            </a:r>
          </a:p>
          <a:p>
            <a:pPr>
              <a:lnSpc>
                <a:spcPct val="100000"/>
              </a:lnSpc>
              <a:spcBef>
                <a:spcPct val="0"/>
              </a:spcBef>
            </a:pPr>
            <a:r>
              <a:rPr lang="nl-BE" altLang="nl-BE" sz="1600">
                <a:latin typeface="Arial" panose="020B0604020202020204" pitchFamily="34" charset="0"/>
                <a:cs typeface="Arial" panose="020B0604020202020204" pitchFamily="34" charset="0"/>
              </a:rPr>
              <a:t>Beschadigde rollen kunnen vervangen worden in de rollensluis </a:t>
            </a:r>
            <a:r>
              <a:rPr lang="nl-BE" altLang="nl-BE" sz="1600">
                <a:solidFill>
                  <a:srgbClr val="FF0000"/>
                </a:solidFill>
                <a:latin typeface="Arial" panose="020B0604020202020204" pitchFamily="34" charset="0"/>
                <a:cs typeface="Arial" panose="020B0604020202020204" pitchFamily="34" charset="0"/>
              </a:rPr>
              <a:t>(10)</a:t>
            </a:r>
            <a:endParaRPr lang="nl-BE" altLang="nl-BE" sz="1600">
              <a:latin typeface="Arial" panose="020B0604020202020204" pitchFamily="34" charset="0"/>
              <a:cs typeface="Arial" panose="020B0604020202020204" pitchFamily="34" charset="0"/>
            </a:endParaRPr>
          </a:p>
        </p:txBody>
      </p:sp>
      <p:pic>
        <p:nvPicPr>
          <p:cNvPr id="10" name="Picture 4" descr="P101009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9779" y="2787733"/>
            <a:ext cx="2376487"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vak 9"/>
          <p:cNvSpPr txBox="1">
            <a:spLocks noChangeArrowheads="1"/>
          </p:cNvSpPr>
          <p:nvPr/>
        </p:nvSpPr>
        <p:spPr bwMode="auto">
          <a:xfrm>
            <a:off x="5611741" y="3691021"/>
            <a:ext cx="1628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nl-BE" altLang="nl-BE" sz="1600">
                <a:solidFill>
                  <a:schemeClr val="bg1"/>
                </a:solidFill>
                <a:latin typeface="Arial" panose="020B0604020202020204" pitchFamily="34" charset="0"/>
                <a:cs typeface="Arial" panose="020B0604020202020204" pitchFamily="34" charset="0"/>
              </a:rPr>
              <a:t>Rollensluis</a:t>
            </a:r>
            <a:r>
              <a:rPr lang="nl-BE" altLang="nl-BE" sz="1600">
                <a:latin typeface="Arial" panose="020B0604020202020204" pitchFamily="34" charset="0"/>
                <a:cs typeface="Arial" panose="020B0604020202020204" pitchFamily="34" charset="0"/>
              </a:rPr>
              <a:t> </a:t>
            </a:r>
            <a:r>
              <a:rPr lang="nl-BE" altLang="nl-BE" sz="1600">
                <a:solidFill>
                  <a:srgbClr val="FF0000"/>
                </a:solidFill>
                <a:latin typeface="Arial" panose="020B0604020202020204" pitchFamily="34" charset="0"/>
                <a:cs typeface="Arial" panose="020B0604020202020204" pitchFamily="34" charset="0"/>
              </a:rPr>
              <a:t>(10)</a:t>
            </a:r>
            <a:endParaRPr lang="nl-BE" altLang="nl-BE" sz="1600">
              <a:latin typeface="Arial" panose="020B0604020202020204" pitchFamily="34" charset="0"/>
              <a:cs typeface="Arial" panose="020B0604020202020204" pitchFamily="34" charset="0"/>
            </a:endParaRPr>
          </a:p>
        </p:txBody>
      </p:sp>
      <p:sp>
        <p:nvSpPr>
          <p:cNvPr id="12" name="Tekstvak 23"/>
          <p:cNvSpPr txBox="1">
            <a:spLocks noChangeArrowheads="1"/>
          </p:cNvSpPr>
          <p:nvPr/>
        </p:nvSpPr>
        <p:spPr bwMode="auto">
          <a:xfrm>
            <a:off x="10264704" y="2401971"/>
            <a:ext cx="1597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chemeClr val="bg1"/>
                </a:solidFill>
                <a:latin typeface="Arial" panose="020B0604020202020204" pitchFamily="34" charset="0"/>
                <a:cs typeface="Arial" panose="020B0604020202020204" pitchFamily="34" charset="0"/>
              </a:rPr>
              <a:t>Boventafelement</a:t>
            </a:r>
          </a:p>
        </p:txBody>
      </p:sp>
      <p:sp>
        <p:nvSpPr>
          <p:cNvPr id="13" name="Tekstvak 12"/>
          <p:cNvSpPr txBox="1"/>
          <p:nvPr/>
        </p:nvSpPr>
        <p:spPr>
          <a:xfrm>
            <a:off x="180904" y="5184858"/>
            <a:ext cx="3929062" cy="862013"/>
          </a:xfrm>
          <a:prstGeom prst="rect">
            <a:avLst/>
          </a:prstGeom>
          <a:noFill/>
        </p:spPr>
        <p:txBody>
          <a:bodyPr>
            <a:spAutoFit/>
          </a:bodyPr>
          <a:lstStyle/>
          <a:p>
            <a:pPr>
              <a:defRPr/>
            </a:pPr>
            <a:r>
              <a:rPr lang="nl-BE" dirty="0">
                <a:solidFill>
                  <a:srgbClr val="FF0000"/>
                </a:solidFill>
                <a:latin typeface="Arial" panose="020B0604020202020204" pitchFamily="34" charset="0"/>
                <a:cs typeface="Arial" panose="020B0604020202020204" pitchFamily="34" charset="0"/>
              </a:rPr>
              <a:t>Nadeel:</a:t>
            </a:r>
          </a:p>
          <a:p>
            <a:pPr marL="285750" indent="-285750">
              <a:buFont typeface="Arial" panose="020B0604020202020204" pitchFamily="34" charset="0"/>
              <a:buChar char="•"/>
              <a:defRPr/>
            </a:pPr>
            <a:r>
              <a:rPr lang="nl-BE" sz="1600" dirty="0">
                <a:solidFill>
                  <a:srgbClr val="FF0000"/>
                </a:solidFill>
                <a:latin typeface="Arial" panose="020B0604020202020204" pitchFamily="34" charset="0"/>
                <a:cs typeface="Arial" panose="020B0604020202020204" pitchFamily="34" charset="0"/>
              </a:rPr>
              <a:t>Kapotte rollen vooral onder de windpeluw (veel druk)*</a:t>
            </a:r>
          </a:p>
        </p:txBody>
      </p:sp>
      <p:sp>
        <p:nvSpPr>
          <p:cNvPr id="14" name="Tekstvak 27"/>
          <p:cNvSpPr txBox="1">
            <a:spLocks noChangeArrowheads="1"/>
          </p:cNvSpPr>
          <p:nvPr/>
        </p:nvSpPr>
        <p:spPr bwMode="auto">
          <a:xfrm>
            <a:off x="4211566" y="6108783"/>
            <a:ext cx="3316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rPr>
              <a:t>*Vanaf 1850 werden er gietijzeren rollen gemaakt</a:t>
            </a:r>
          </a:p>
        </p:txBody>
      </p:sp>
      <p:sp>
        <p:nvSpPr>
          <p:cNvPr id="15" name="Tekstvak 14"/>
          <p:cNvSpPr txBox="1"/>
          <p:nvPr/>
        </p:nvSpPr>
        <p:spPr>
          <a:xfrm>
            <a:off x="109466" y="4103771"/>
            <a:ext cx="3265488" cy="1108075"/>
          </a:xfrm>
          <a:prstGeom prst="rect">
            <a:avLst/>
          </a:prstGeom>
          <a:noFill/>
        </p:spPr>
        <p:txBody>
          <a:bodyPr>
            <a:spAutoFit/>
          </a:bodyPr>
          <a:lstStyle/>
          <a:p>
            <a:pPr>
              <a:defRPr/>
            </a:pPr>
            <a:r>
              <a:rPr lang="nl-BE" dirty="0">
                <a:latin typeface="Arial" panose="020B0604020202020204" pitchFamily="34" charset="0"/>
                <a:cs typeface="Arial" panose="020B0604020202020204" pitchFamily="34" charset="0"/>
              </a:rPr>
              <a:t>Onderhoud:</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Smeren keerneuten/rollenwagen</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Kruivloer schoonhouden</a:t>
            </a:r>
            <a:endParaRPr lang="nl-BE" dirty="0">
              <a:latin typeface="Arial" panose="020B0604020202020204" pitchFamily="34" charset="0"/>
              <a:cs typeface="Arial" panose="020B0604020202020204" pitchFamily="34" charset="0"/>
            </a:endParaRPr>
          </a:p>
        </p:txBody>
      </p:sp>
      <p:pic>
        <p:nvPicPr>
          <p:cNvPr id="16" name="Afbeelding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12091" y="3660858"/>
            <a:ext cx="28257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kstvak 16"/>
          <p:cNvSpPr txBox="1">
            <a:spLocks noChangeArrowheads="1"/>
          </p:cNvSpPr>
          <p:nvPr/>
        </p:nvSpPr>
        <p:spPr bwMode="auto">
          <a:xfrm>
            <a:off x="9242354" y="4249821"/>
            <a:ext cx="1162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Overring (4)</a:t>
            </a:r>
          </a:p>
        </p:txBody>
      </p:sp>
      <p:sp>
        <p:nvSpPr>
          <p:cNvPr id="18" name="Tekstvak 17"/>
          <p:cNvSpPr txBox="1">
            <a:spLocks noChangeArrowheads="1"/>
          </p:cNvSpPr>
          <p:nvPr/>
        </p:nvSpPr>
        <p:spPr bwMode="auto">
          <a:xfrm>
            <a:off x="9355066" y="4884821"/>
            <a:ext cx="755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Rol (1)</a:t>
            </a:r>
          </a:p>
        </p:txBody>
      </p:sp>
      <p:sp>
        <p:nvSpPr>
          <p:cNvPr id="19" name="Tekstvak 18"/>
          <p:cNvSpPr txBox="1">
            <a:spLocks noChangeArrowheads="1"/>
          </p:cNvSpPr>
          <p:nvPr/>
        </p:nvSpPr>
        <p:spPr bwMode="auto">
          <a:xfrm>
            <a:off x="9126466" y="5519821"/>
            <a:ext cx="1277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Kruivloer (3)</a:t>
            </a:r>
          </a:p>
        </p:txBody>
      </p:sp>
      <p:sp>
        <p:nvSpPr>
          <p:cNvPr id="20" name="Tekstvak 19"/>
          <p:cNvSpPr txBox="1">
            <a:spLocks noChangeArrowheads="1"/>
          </p:cNvSpPr>
          <p:nvPr/>
        </p:nvSpPr>
        <p:spPr bwMode="auto">
          <a:xfrm>
            <a:off x="9116941" y="6108783"/>
            <a:ext cx="1898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Boventafelement (5)</a:t>
            </a:r>
          </a:p>
        </p:txBody>
      </p:sp>
      <p:sp>
        <p:nvSpPr>
          <p:cNvPr id="21" name="Tekstvak 20"/>
          <p:cNvSpPr txBox="1">
            <a:spLocks noChangeArrowheads="1"/>
          </p:cNvSpPr>
          <p:nvPr/>
        </p:nvSpPr>
        <p:spPr bwMode="auto">
          <a:xfrm>
            <a:off x="10358366" y="4876883"/>
            <a:ext cx="1528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Rollenwagen (2)</a:t>
            </a:r>
          </a:p>
        </p:txBody>
      </p:sp>
      <p:sp>
        <p:nvSpPr>
          <p:cNvPr id="22" name="Tekstvak 21"/>
          <p:cNvSpPr txBox="1">
            <a:spLocks noChangeArrowheads="1"/>
          </p:cNvSpPr>
          <p:nvPr/>
        </p:nvSpPr>
        <p:spPr bwMode="auto">
          <a:xfrm>
            <a:off x="9126466" y="3797383"/>
            <a:ext cx="17637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Dakconstructie (6)</a:t>
            </a:r>
          </a:p>
        </p:txBody>
      </p:sp>
      <p:sp>
        <p:nvSpPr>
          <p:cNvPr id="23" name="Tekstvak 22"/>
          <p:cNvSpPr txBox="1">
            <a:spLocks noChangeArrowheads="1"/>
          </p:cNvSpPr>
          <p:nvPr/>
        </p:nvSpPr>
        <p:spPr bwMode="auto">
          <a:xfrm>
            <a:off x="7538966" y="4195846"/>
            <a:ext cx="1117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Kruineut (8)</a:t>
            </a:r>
          </a:p>
        </p:txBody>
      </p:sp>
      <p:cxnSp>
        <p:nvCxnSpPr>
          <p:cNvPr id="24" name="Rechte verbindingslijn met pijl 23"/>
          <p:cNvCxnSpPr/>
          <p:nvPr/>
        </p:nvCxnSpPr>
        <p:spPr>
          <a:xfrm>
            <a:off x="8627991" y="4349833"/>
            <a:ext cx="363538" cy="3730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kstvak 24"/>
          <p:cNvSpPr txBox="1">
            <a:spLocks noChangeArrowheads="1"/>
          </p:cNvSpPr>
          <p:nvPr/>
        </p:nvSpPr>
        <p:spPr bwMode="auto">
          <a:xfrm>
            <a:off x="7581829" y="5827796"/>
            <a:ext cx="117951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Keerkuip (7)</a:t>
            </a:r>
          </a:p>
        </p:txBody>
      </p:sp>
      <p:cxnSp>
        <p:nvCxnSpPr>
          <p:cNvPr id="26" name="Rechte verbindingslijn met pijl 25"/>
          <p:cNvCxnSpPr>
            <a:stCxn id="25" idx="0"/>
          </p:cNvCxnSpPr>
          <p:nvPr/>
        </p:nvCxnSpPr>
        <p:spPr>
          <a:xfrm flipV="1">
            <a:off x="8172379" y="5413458"/>
            <a:ext cx="484187" cy="41433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kstvak 24"/>
          <p:cNvSpPr txBox="1">
            <a:spLocks noChangeArrowheads="1"/>
          </p:cNvSpPr>
          <p:nvPr/>
        </p:nvSpPr>
        <p:spPr bwMode="auto">
          <a:xfrm>
            <a:off x="10628241" y="1805071"/>
            <a:ext cx="942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chemeClr val="bg1"/>
                </a:solidFill>
                <a:latin typeface="Arial" panose="020B0604020202020204" pitchFamily="34" charset="0"/>
                <a:cs typeface="Arial" panose="020B0604020202020204" pitchFamily="34" charset="0"/>
              </a:rPr>
              <a:t>Overring</a:t>
            </a:r>
          </a:p>
        </p:txBody>
      </p:sp>
      <p:sp>
        <p:nvSpPr>
          <p:cNvPr id="28" name="Tekstvak 27"/>
          <p:cNvSpPr txBox="1">
            <a:spLocks noChangeArrowheads="1"/>
          </p:cNvSpPr>
          <p:nvPr/>
        </p:nvSpPr>
        <p:spPr bwMode="auto">
          <a:xfrm>
            <a:off x="9242354" y="2043196"/>
            <a:ext cx="1273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chemeClr val="bg1"/>
                </a:solidFill>
                <a:latin typeface="Arial" panose="020B0604020202020204" pitchFamily="34" charset="0"/>
                <a:cs typeface="Arial" panose="020B0604020202020204" pitchFamily="34" charset="0"/>
              </a:rPr>
              <a:t>Rollenwagen</a:t>
            </a:r>
          </a:p>
        </p:txBody>
      </p:sp>
      <p:sp>
        <p:nvSpPr>
          <p:cNvPr id="29" name="Tekstvak 29"/>
          <p:cNvSpPr txBox="1">
            <a:spLocks noChangeArrowheads="1"/>
          </p:cNvSpPr>
          <p:nvPr/>
        </p:nvSpPr>
        <p:spPr bwMode="auto">
          <a:xfrm>
            <a:off x="8251754" y="2279733"/>
            <a:ext cx="955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chemeClr val="bg1"/>
                </a:solidFill>
                <a:latin typeface="Arial" panose="020B0604020202020204" pitchFamily="34" charset="0"/>
                <a:cs typeface="Arial" panose="020B0604020202020204" pitchFamily="34" charset="0"/>
              </a:rPr>
              <a:t>Kruivloer</a:t>
            </a:r>
          </a:p>
        </p:txBody>
      </p:sp>
      <p:pic>
        <p:nvPicPr>
          <p:cNvPr id="30" name="Afbeelding 2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49779" y="4557796"/>
            <a:ext cx="2389187"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Afbeelding 3"/>
          <p:cNvPicPr>
            <a:picLocks noChangeAspect="1"/>
          </p:cNvPicPr>
          <p:nvPr/>
        </p:nvPicPr>
        <p:blipFill>
          <a:blip r:embed="rId7">
            <a:extLst>
              <a:ext uri="{28A0092B-C50C-407E-A947-70E740481C1C}">
                <a14:useLocalDpi xmlns:a14="http://schemas.microsoft.com/office/drawing/2010/main" val="0"/>
              </a:ext>
            </a:extLst>
          </a:blip>
          <a:srcRect b="10287"/>
          <a:stretch>
            <a:fillRect/>
          </a:stretch>
        </p:blipFill>
        <p:spPr bwMode="auto">
          <a:xfrm>
            <a:off x="5170416" y="1085933"/>
            <a:ext cx="2352675"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Rechte verbindingslijn 31"/>
          <p:cNvCxnSpPr/>
          <p:nvPr/>
        </p:nvCxnSpPr>
        <p:spPr>
          <a:xfrm>
            <a:off x="9242354" y="4722896"/>
            <a:ext cx="10223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p:cNvCxnSpPr/>
          <p:nvPr/>
        </p:nvCxnSpPr>
        <p:spPr>
          <a:xfrm>
            <a:off x="9242354" y="4722896"/>
            <a:ext cx="0" cy="28733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Rechte verbindingslijn met pijl 33"/>
          <p:cNvCxnSpPr/>
          <p:nvPr/>
        </p:nvCxnSpPr>
        <p:spPr>
          <a:xfrm>
            <a:off x="10264704" y="4722896"/>
            <a:ext cx="0" cy="28733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kstvak 1"/>
          <p:cNvSpPr txBox="1">
            <a:spLocks noChangeArrowheads="1"/>
          </p:cNvSpPr>
          <p:nvPr/>
        </p:nvSpPr>
        <p:spPr bwMode="auto">
          <a:xfrm>
            <a:off x="168204" y="1017671"/>
            <a:ext cx="3617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Rollen kruiwerk</a:t>
            </a:r>
          </a:p>
        </p:txBody>
      </p:sp>
    </p:spTree>
    <p:extLst>
      <p:ext uri="{BB962C8B-B14F-4D97-AF65-F5344CB8AC3E}">
        <p14:creationId xmlns:p14="http://schemas.microsoft.com/office/powerpoint/2010/main" val="357710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ppt_x"/>
                                          </p:val>
                                        </p:tav>
                                        <p:tav tm="100000">
                                          <p:val>
                                            <p:strVal val="#ppt_x"/>
                                          </p:val>
                                        </p:tav>
                                      </p:tavLst>
                                    </p:anim>
                                    <p:anim calcmode="lin" valueType="num">
                                      <p:cBhvr additive="base">
                                        <p:cTn id="6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additive="base">
                                        <p:cTn id="81" dur="500" fill="hold"/>
                                        <p:tgtEl>
                                          <p:spTgt spid="23"/>
                                        </p:tgtEl>
                                        <p:attrNameLst>
                                          <p:attrName>ppt_x</p:attrName>
                                        </p:attrNameLst>
                                      </p:cBhvr>
                                      <p:tavLst>
                                        <p:tav tm="0">
                                          <p:val>
                                            <p:strVal val="#ppt_x"/>
                                          </p:val>
                                        </p:tav>
                                        <p:tav tm="100000">
                                          <p:val>
                                            <p:strVal val="#ppt_x"/>
                                          </p:val>
                                        </p:tav>
                                      </p:tavLst>
                                    </p:anim>
                                    <p:anim calcmode="lin" valueType="num">
                                      <p:cBhvr additive="base">
                                        <p:cTn id="82" dur="500" fill="hold"/>
                                        <p:tgtEl>
                                          <p:spTgt spid="23"/>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additive="base">
                                        <p:cTn id="85" dur="500" fill="hold"/>
                                        <p:tgtEl>
                                          <p:spTgt spid="24"/>
                                        </p:tgtEl>
                                        <p:attrNameLst>
                                          <p:attrName>ppt_x</p:attrName>
                                        </p:attrNameLst>
                                      </p:cBhvr>
                                      <p:tavLst>
                                        <p:tav tm="0">
                                          <p:val>
                                            <p:strVal val="#ppt_x"/>
                                          </p:val>
                                        </p:tav>
                                        <p:tav tm="100000">
                                          <p:val>
                                            <p:strVal val="#ppt_x"/>
                                          </p:val>
                                        </p:tav>
                                      </p:tavLst>
                                    </p:anim>
                                    <p:anim calcmode="lin" valueType="num">
                                      <p:cBhvr additive="base">
                                        <p:cTn id="8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1"/>
                                        </p:tgtEl>
                                        <p:attrNameLst>
                                          <p:attrName>style.visibility</p:attrName>
                                        </p:attrNameLst>
                                      </p:cBhvr>
                                      <p:to>
                                        <p:strVal val="visible"/>
                                      </p:to>
                                    </p:set>
                                    <p:anim calcmode="lin" valueType="num">
                                      <p:cBhvr additive="base">
                                        <p:cTn id="91" dur="500" fill="hold"/>
                                        <p:tgtEl>
                                          <p:spTgt spid="11"/>
                                        </p:tgtEl>
                                        <p:attrNameLst>
                                          <p:attrName>ppt_x</p:attrName>
                                        </p:attrNameLst>
                                      </p:cBhvr>
                                      <p:tavLst>
                                        <p:tav tm="0">
                                          <p:val>
                                            <p:strVal val="#ppt_x"/>
                                          </p:val>
                                        </p:tav>
                                        <p:tav tm="100000">
                                          <p:val>
                                            <p:strVal val="#ppt_x"/>
                                          </p:val>
                                        </p:tav>
                                      </p:tavLst>
                                    </p:anim>
                                    <p:anim calcmode="lin" valueType="num">
                                      <p:cBhvr additive="base">
                                        <p:cTn id="92" dur="500" fill="hold"/>
                                        <p:tgtEl>
                                          <p:spTgt spid="11"/>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10"/>
                                        </p:tgtEl>
                                        <p:attrNameLst>
                                          <p:attrName>style.visibility</p:attrName>
                                        </p:attrNameLst>
                                      </p:cBhvr>
                                      <p:to>
                                        <p:strVal val="visible"/>
                                      </p:to>
                                    </p:set>
                                    <p:anim calcmode="lin" valueType="num">
                                      <p:cBhvr additive="base">
                                        <p:cTn id="95" dur="500" fill="hold"/>
                                        <p:tgtEl>
                                          <p:spTgt spid="10"/>
                                        </p:tgtEl>
                                        <p:attrNameLst>
                                          <p:attrName>ppt_x</p:attrName>
                                        </p:attrNameLst>
                                      </p:cBhvr>
                                      <p:tavLst>
                                        <p:tav tm="0">
                                          <p:val>
                                            <p:strVal val="#ppt_x"/>
                                          </p:val>
                                        </p:tav>
                                        <p:tav tm="100000">
                                          <p:val>
                                            <p:strVal val="#ppt_x"/>
                                          </p:val>
                                        </p:tav>
                                      </p:tavLst>
                                    </p:anim>
                                    <p:anim calcmode="lin" valueType="num">
                                      <p:cBhvr additive="base">
                                        <p:cTn id="9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15"/>
                                        </p:tgtEl>
                                        <p:attrNameLst>
                                          <p:attrName>style.visibility</p:attrName>
                                        </p:attrNameLst>
                                      </p:cBhvr>
                                      <p:to>
                                        <p:strVal val="visible"/>
                                      </p:to>
                                    </p:set>
                                    <p:anim calcmode="lin" valueType="num">
                                      <p:cBhvr additive="base">
                                        <p:cTn id="101" dur="500" fill="hold"/>
                                        <p:tgtEl>
                                          <p:spTgt spid="15"/>
                                        </p:tgtEl>
                                        <p:attrNameLst>
                                          <p:attrName>ppt_x</p:attrName>
                                        </p:attrNameLst>
                                      </p:cBhvr>
                                      <p:tavLst>
                                        <p:tav tm="0">
                                          <p:val>
                                            <p:strVal val="#ppt_x"/>
                                          </p:val>
                                        </p:tav>
                                        <p:tav tm="100000">
                                          <p:val>
                                            <p:strVal val="#ppt_x"/>
                                          </p:val>
                                        </p:tav>
                                      </p:tavLst>
                                    </p:anim>
                                    <p:anim calcmode="lin" valueType="num">
                                      <p:cBhvr additive="base">
                                        <p:cTn id="10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13"/>
                                        </p:tgtEl>
                                        <p:attrNameLst>
                                          <p:attrName>style.visibility</p:attrName>
                                        </p:attrNameLst>
                                      </p:cBhvr>
                                      <p:to>
                                        <p:strVal val="visible"/>
                                      </p:to>
                                    </p:set>
                                    <p:anim calcmode="lin" valueType="num">
                                      <p:cBhvr additive="base">
                                        <p:cTn id="107" dur="500" fill="hold"/>
                                        <p:tgtEl>
                                          <p:spTgt spid="13"/>
                                        </p:tgtEl>
                                        <p:attrNameLst>
                                          <p:attrName>ppt_x</p:attrName>
                                        </p:attrNameLst>
                                      </p:cBhvr>
                                      <p:tavLst>
                                        <p:tav tm="0">
                                          <p:val>
                                            <p:strVal val="#ppt_x"/>
                                          </p:val>
                                        </p:tav>
                                        <p:tav tm="100000">
                                          <p:val>
                                            <p:strVal val="#ppt_x"/>
                                          </p:val>
                                        </p:tav>
                                      </p:tavLst>
                                    </p:anim>
                                    <p:anim calcmode="lin" valueType="num">
                                      <p:cBhvr additive="base">
                                        <p:cTn id="108" dur="500" fill="hold"/>
                                        <p:tgtEl>
                                          <p:spTgt spid="13"/>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4"/>
                                        </p:tgtEl>
                                        <p:attrNameLst>
                                          <p:attrName>style.visibility</p:attrName>
                                        </p:attrNameLst>
                                      </p:cBhvr>
                                      <p:to>
                                        <p:strVal val="visible"/>
                                      </p:to>
                                    </p:set>
                                    <p:anim calcmode="lin" valueType="num">
                                      <p:cBhvr additive="base">
                                        <p:cTn id="111" dur="500" fill="hold"/>
                                        <p:tgtEl>
                                          <p:spTgt spid="14"/>
                                        </p:tgtEl>
                                        <p:attrNameLst>
                                          <p:attrName>ppt_x</p:attrName>
                                        </p:attrNameLst>
                                      </p:cBhvr>
                                      <p:tavLst>
                                        <p:tav tm="0">
                                          <p:val>
                                            <p:strVal val="#ppt_x"/>
                                          </p:val>
                                        </p:tav>
                                        <p:tav tm="100000">
                                          <p:val>
                                            <p:strVal val="#ppt_x"/>
                                          </p:val>
                                        </p:tav>
                                      </p:tavLst>
                                    </p:anim>
                                    <p:anim calcmode="lin" valueType="num">
                                      <p:cBhvr additive="base">
                                        <p:cTn id="112" dur="500" fill="hold"/>
                                        <p:tgtEl>
                                          <p:spTgt spid="14"/>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30"/>
                                        </p:tgtEl>
                                        <p:attrNameLst>
                                          <p:attrName>style.visibility</p:attrName>
                                        </p:attrNameLst>
                                      </p:cBhvr>
                                      <p:to>
                                        <p:strVal val="visible"/>
                                      </p:to>
                                    </p:set>
                                    <p:anim calcmode="lin" valueType="num">
                                      <p:cBhvr additive="base">
                                        <p:cTn id="115" dur="500" fill="hold"/>
                                        <p:tgtEl>
                                          <p:spTgt spid="30"/>
                                        </p:tgtEl>
                                        <p:attrNameLst>
                                          <p:attrName>ppt_x</p:attrName>
                                        </p:attrNameLst>
                                      </p:cBhvr>
                                      <p:tavLst>
                                        <p:tav tm="0">
                                          <p:val>
                                            <p:strVal val="#ppt_x"/>
                                          </p:val>
                                        </p:tav>
                                        <p:tav tm="100000">
                                          <p:val>
                                            <p:strVal val="#ppt_x"/>
                                          </p:val>
                                        </p:tav>
                                      </p:tavLst>
                                    </p:anim>
                                    <p:anim calcmode="lin" valueType="num">
                                      <p:cBhvr additive="base">
                                        <p:cTn id="11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7" grpId="0"/>
      <p:bldP spid="18" grpId="0"/>
      <p:bldP spid="19" grpId="0"/>
      <p:bldP spid="20" grpId="0"/>
      <p:bldP spid="21" grpId="0"/>
      <p:bldP spid="22" grpId="0"/>
      <p:bldP spid="23" grpId="0"/>
      <p:bldP spid="25" grpId="0"/>
      <p:bldP spid="27" grpId="0"/>
      <p:bldP spid="28" grpId="0"/>
      <p:bldP spid="2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Engels kruiwerk</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45</a:t>
            </a:fld>
            <a:endParaRPr lang="nl-BE"/>
          </a:p>
        </p:txBody>
      </p:sp>
      <p:sp>
        <p:nvSpPr>
          <p:cNvPr id="8" name="Rechthoek 6"/>
          <p:cNvSpPr>
            <a:spLocks noChangeArrowheads="1"/>
          </p:cNvSpPr>
          <p:nvPr/>
        </p:nvSpPr>
        <p:spPr bwMode="auto">
          <a:xfrm>
            <a:off x="300998" y="1013159"/>
            <a:ext cx="1762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Rollen kruiwerk</a:t>
            </a:r>
          </a:p>
        </p:txBody>
      </p:sp>
      <p:sp>
        <p:nvSpPr>
          <p:cNvPr id="9" name="Tekstvak 8"/>
          <p:cNvSpPr txBox="1"/>
          <p:nvPr/>
        </p:nvSpPr>
        <p:spPr>
          <a:xfrm>
            <a:off x="300998" y="1505284"/>
            <a:ext cx="4659312" cy="2832100"/>
          </a:xfrm>
          <a:prstGeom prst="rect">
            <a:avLst/>
          </a:prstGeom>
          <a:noFill/>
        </p:spPr>
        <p:txBody>
          <a:bodyPr>
            <a:spAutoFit/>
          </a:bodyPr>
          <a:lstStyle/>
          <a:p>
            <a:pPr>
              <a:defRPr/>
            </a:pPr>
            <a:r>
              <a:rPr lang="nl-BE" sz="1600" dirty="0">
                <a:latin typeface="Arial" panose="020B0604020202020204" pitchFamily="34" charset="0"/>
                <a:cs typeface="Arial" panose="020B0604020202020204" pitchFamily="34" charset="0"/>
              </a:rPr>
              <a:t>Werking:</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Op de molenromp/boventafelement </a:t>
            </a:r>
            <a:r>
              <a:rPr lang="nl-BE" sz="1600" dirty="0">
                <a:solidFill>
                  <a:srgbClr val="FF0000"/>
                </a:solidFill>
                <a:latin typeface="Arial" panose="020B0604020202020204" pitchFamily="34" charset="0"/>
                <a:cs typeface="Arial" panose="020B0604020202020204" pitchFamily="34" charset="0"/>
              </a:rPr>
              <a:t>(1)</a:t>
            </a:r>
            <a:r>
              <a:rPr lang="nl-BE" sz="1600" dirty="0">
                <a:latin typeface="Arial" panose="020B0604020202020204" pitchFamily="34" charset="0"/>
                <a:cs typeface="Arial" panose="020B0604020202020204" pitchFamily="34" charset="0"/>
              </a:rPr>
              <a:t> ligt de kruivloer </a:t>
            </a:r>
            <a:r>
              <a:rPr lang="nl-BE" sz="1600" dirty="0">
                <a:solidFill>
                  <a:srgbClr val="FF0000"/>
                </a:solidFill>
                <a:latin typeface="Arial" panose="020B0604020202020204" pitchFamily="34" charset="0"/>
                <a:cs typeface="Arial" panose="020B0604020202020204" pitchFamily="34" charset="0"/>
              </a:rPr>
              <a:t>(2)</a:t>
            </a:r>
            <a:r>
              <a:rPr lang="nl-BE" sz="16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Gietijzeren rollen </a:t>
            </a:r>
            <a:r>
              <a:rPr lang="nl-BE" sz="1600" dirty="0">
                <a:solidFill>
                  <a:srgbClr val="FF0000"/>
                </a:solidFill>
                <a:latin typeface="Arial" panose="020B0604020202020204" pitchFamily="34" charset="0"/>
                <a:cs typeface="Arial" panose="020B0604020202020204" pitchFamily="34" charset="0"/>
              </a:rPr>
              <a:t>(3)</a:t>
            </a:r>
            <a:r>
              <a:rPr lang="nl-BE" sz="1600" dirty="0">
                <a:latin typeface="Arial" panose="020B0604020202020204" pitchFamily="34" charset="0"/>
                <a:cs typeface="Arial" panose="020B0604020202020204" pitchFamily="34" charset="0"/>
              </a:rPr>
              <a:t>, soms conisch, met flenzen lopen tussen twee metalen ringen </a:t>
            </a:r>
            <a:r>
              <a:rPr lang="nl-BE" sz="1600" dirty="0">
                <a:solidFill>
                  <a:srgbClr val="FF0000"/>
                </a:solidFill>
                <a:latin typeface="Arial" panose="020B0604020202020204" pitchFamily="34" charset="0"/>
                <a:cs typeface="Arial" panose="020B0604020202020204" pitchFamily="34" charset="0"/>
              </a:rPr>
              <a:t>(4)</a:t>
            </a:r>
            <a:r>
              <a:rPr lang="nl-BE" sz="16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Rollen opgesloten in rollenwagen</a:t>
            </a:r>
            <a:r>
              <a:rPr lang="nl-BE" sz="1600" dirty="0">
                <a:solidFill>
                  <a:srgbClr val="FF0000"/>
                </a:solidFill>
                <a:latin typeface="Arial" panose="020B0604020202020204" pitchFamily="34" charset="0"/>
                <a:cs typeface="Arial" panose="020B0604020202020204" pitchFamily="34" charset="0"/>
              </a:rPr>
              <a:t> (5)</a:t>
            </a:r>
            <a:endParaRPr lang="nl-B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Op de rollen ligt de </a:t>
            </a:r>
            <a:r>
              <a:rPr lang="nl-BE" sz="1600" dirty="0" err="1">
                <a:latin typeface="Arial" panose="020B0604020202020204" pitchFamily="34" charset="0"/>
                <a:cs typeface="Arial" panose="020B0604020202020204" pitchFamily="34" charset="0"/>
              </a:rPr>
              <a:t>overring</a:t>
            </a:r>
            <a:r>
              <a:rPr lang="nl-BE" sz="1600" dirty="0">
                <a:latin typeface="Arial" panose="020B0604020202020204" pitchFamily="34" charset="0"/>
                <a:cs typeface="Arial" panose="020B0604020202020204" pitchFamily="34" charset="0"/>
              </a:rPr>
              <a:t> </a:t>
            </a:r>
            <a:r>
              <a:rPr lang="nl-BE" sz="1600" dirty="0">
                <a:solidFill>
                  <a:srgbClr val="FF0000"/>
                </a:solidFill>
                <a:latin typeface="Arial" panose="020B0604020202020204" pitchFamily="34" charset="0"/>
                <a:cs typeface="Arial" panose="020B0604020202020204" pitchFamily="34" charset="0"/>
              </a:rPr>
              <a:t>(6)</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Op de overring de dakconstructie </a:t>
            </a:r>
            <a:r>
              <a:rPr lang="nl-BE" sz="1600" dirty="0">
                <a:solidFill>
                  <a:srgbClr val="FF0000"/>
                </a:solidFill>
                <a:latin typeface="Arial" panose="020B0604020202020204" pitchFamily="34" charset="0"/>
                <a:cs typeface="Arial" panose="020B0604020202020204" pitchFamily="34" charset="0"/>
              </a:rPr>
              <a:t>(7)</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Flenzen van de rollen voorkomen overkruien</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Lichte keerkuip </a:t>
            </a:r>
            <a:r>
              <a:rPr lang="nl-BE" sz="1600" dirty="0">
                <a:solidFill>
                  <a:srgbClr val="FF0000"/>
                </a:solidFill>
                <a:latin typeface="Arial" panose="020B0604020202020204" pitchFamily="34" charset="0"/>
                <a:cs typeface="Arial" panose="020B0604020202020204" pitchFamily="34" charset="0"/>
              </a:rPr>
              <a:t>(8)</a:t>
            </a:r>
            <a:r>
              <a:rPr lang="nl-BE" sz="1600" dirty="0">
                <a:latin typeface="Arial" panose="020B0604020202020204" pitchFamily="34" charset="0"/>
                <a:cs typeface="Arial" panose="020B0604020202020204" pitchFamily="34" charset="0"/>
              </a:rPr>
              <a:t> voor bescherming tegen vogels</a:t>
            </a:r>
          </a:p>
        </p:txBody>
      </p:sp>
      <p:sp>
        <p:nvSpPr>
          <p:cNvPr id="10" name="Tekstvak 9"/>
          <p:cNvSpPr txBox="1"/>
          <p:nvPr/>
        </p:nvSpPr>
        <p:spPr>
          <a:xfrm>
            <a:off x="300998" y="4743784"/>
            <a:ext cx="2498725" cy="584200"/>
          </a:xfrm>
          <a:prstGeom prst="rect">
            <a:avLst/>
          </a:prstGeom>
          <a:noFill/>
        </p:spPr>
        <p:txBody>
          <a:bodyPr>
            <a:spAutoFit/>
          </a:bodyPr>
          <a:lstStyle/>
          <a:p>
            <a:pPr>
              <a:defRPr/>
            </a:pPr>
            <a:r>
              <a:rPr lang="nl-BE" sz="1600" dirty="0">
                <a:latin typeface="Arial" panose="020B0604020202020204" pitchFamily="34" charset="0"/>
                <a:cs typeface="Arial" panose="020B0604020202020204" pitchFamily="34" charset="0"/>
              </a:rPr>
              <a:t>Smeren:</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Enkel de asjes</a:t>
            </a:r>
          </a:p>
        </p:txBody>
      </p:sp>
      <p:sp>
        <p:nvSpPr>
          <p:cNvPr id="11" name="Tekstvak 10"/>
          <p:cNvSpPr txBox="1"/>
          <p:nvPr/>
        </p:nvSpPr>
        <p:spPr>
          <a:xfrm>
            <a:off x="4976185" y="3141996"/>
            <a:ext cx="2730500" cy="984250"/>
          </a:xfrm>
          <a:prstGeom prst="rect">
            <a:avLst/>
          </a:prstGeom>
          <a:noFill/>
        </p:spPr>
        <p:txBody>
          <a:bodyPr>
            <a:spAutoFit/>
          </a:bodyPr>
          <a:lstStyle/>
          <a:p>
            <a:pPr>
              <a:defRPr/>
            </a:pPr>
            <a:r>
              <a:rPr lang="nl-BE" sz="1600" dirty="0">
                <a:latin typeface="Arial" panose="020B0604020202020204" pitchFamily="34" charset="0"/>
                <a:cs typeface="Arial" panose="020B0604020202020204" pitchFamily="34" charset="0"/>
              </a:rPr>
              <a:t>Voordeel:</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Kruid erg licht</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Weinig onderhoud</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Geen zware keerkuip nodig</a:t>
            </a:r>
          </a:p>
        </p:txBody>
      </p:sp>
      <p:sp>
        <p:nvSpPr>
          <p:cNvPr id="12" name="Tekstvak 11"/>
          <p:cNvSpPr txBox="1"/>
          <p:nvPr/>
        </p:nvSpPr>
        <p:spPr>
          <a:xfrm>
            <a:off x="4960310" y="4423109"/>
            <a:ext cx="2589213" cy="554037"/>
          </a:xfrm>
          <a:prstGeom prst="rect">
            <a:avLst/>
          </a:prstGeom>
          <a:noFill/>
        </p:spPr>
        <p:txBody>
          <a:bodyPr>
            <a:spAutoFit/>
          </a:bodyPr>
          <a:lstStyle/>
          <a:p>
            <a:pPr>
              <a:defRPr/>
            </a:pPr>
            <a:r>
              <a:rPr lang="nl-BE" sz="1600" dirty="0">
                <a:solidFill>
                  <a:srgbClr val="FF0000"/>
                </a:solidFill>
                <a:latin typeface="Arial" panose="020B0604020202020204" pitchFamily="34" charset="0"/>
                <a:cs typeface="Arial" panose="020B0604020202020204" pitchFamily="34" charset="0"/>
              </a:rPr>
              <a:t>Nadeel:</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Raggen bij harde wind</a:t>
            </a:r>
          </a:p>
        </p:txBody>
      </p:sp>
      <p:pic>
        <p:nvPicPr>
          <p:cNvPr id="13"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0810" y="2972134"/>
            <a:ext cx="3203575"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kstvak 6"/>
          <p:cNvSpPr txBox="1">
            <a:spLocks noChangeArrowheads="1"/>
          </p:cNvSpPr>
          <p:nvPr/>
        </p:nvSpPr>
        <p:spPr bwMode="auto">
          <a:xfrm>
            <a:off x="8705223" y="5393071"/>
            <a:ext cx="1466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Molenromp (1)</a:t>
            </a:r>
          </a:p>
        </p:txBody>
      </p:sp>
      <p:sp>
        <p:nvSpPr>
          <p:cNvPr id="15" name="Tekstvak 14"/>
          <p:cNvSpPr txBox="1">
            <a:spLocks noChangeArrowheads="1"/>
          </p:cNvSpPr>
          <p:nvPr/>
        </p:nvSpPr>
        <p:spPr bwMode="auto">
          <a:xfrm>
            <a:off x="8878260" y="4161171"/>
            <a:ext cx="733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Rol (3)</a:t>
            </a:r>
          </a:p>
        </p:txBody>
      </p:sp>
      <p:sp>
        <p:nvSpPr>
          <p:cNvPr id="16" name="Tekstvak 15"/>
          <p:cNvSpPr txBox="1">
            <a:spLocks noChangeArrowheads="1"/>
          </p:cNvSpPr>
          <p:nvPr/>
        </p:nvSpPr>
        <p:spPr bwMode="auto">
          <a:xfrm>
            <a:off x="10059360" y="4161171"/>
            <a:ext cx="1457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Metalen ring (4) </a:t>
            </a:r>
          </a:p>
        </p:txBody>
      </p:sp>
      <p:cxnSp>
        <p:nvCxnSpPr>
          <p:cNvPr id="17" name="Rechte verbindingslijn met pijl 16"/>
          <p:cNvCxnSpPr>
            <a:stCxn id="16" idx="1"/>
          </p:cNvCxnSpPr>
          <p:nvPr/>
        </p:nvCxnSpPr>
        <p:spPr>
          <a:xfrm flipH="1" flipV="1">
            <a:off x="9281485" y="4091321"/>
            <a:ext cx="777875" cy="22383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p:cNvCxnSpPr>
            <a:stCxn id="16" idx="1"/>
          </p:cNvCxnSpPr>
          <p:nvPr/>
        </p:nvCxnSpPr>
        <p:spPr>
          <a:xfrm flipH="1">
            <a:off x="9292598" y="4315159"/>
            <a:ext cx="766762" cy="2159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kstvak 18"/>
          <p:cNvSpPr txBox="1">
            <a:spLocks noChangeArrowheads="1"/>
          </p:cNvSpPr>
          <p:nvPr/>
        </p:nvSpPr>
        <p:spPr bwMode="auto">
          <a:xfrm>
            <a:off x="8694110" y="3596021"/>
            <a:ext cx="1208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Overring (6)</a:t>
            </a:r>
          </a:p>
        </p:txBody>
      </p:sp>
      <p:sp>
        <p:nvSpPr>
          <p:cNvPr id="20" name="Tekstvak 19"/>
          <p:cNvSpPr txBox="1">
            <a:spLocks noChangeArrowheads="1"/>
          </p:cNvSpPr>
          <p:nvPr/>
        </p:nvSpPr>
        <p:spPr bwMode="auto">
          <a:xfrm>
            <a:off x="8694110" y="3110246"/>
            <a:ext cx="172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Dakconstructie (7)</a:t>
            </a:r>
          </a:p>
        </p:txBody>
      </p:sp>
      <p:sp>
        <p:nvSpPr>
          <p:cNvPr id="21" name="Tekstvak 20"/>
          <p:cNvSpPr txBox="1">
            <a:spLocks noChangeArrowheads="1"/>
          </p:cNvSpPr>
          <p:nvPr/>
        </p:nvSpPr>
        <p:spPr bwMode="auto">
          <a:xfrm>
            <a:off x="7249485" y="5393071"/>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Keerkuip (8)</a:t>
            </a:r>
          </a:p>
        </p:txBody>
      </p:sp>
      <p:cxnSp>
        <p:nvCxnSpPr>
          <p:cNvPr id="22" name="Rechte verbindingslijn met pijl 21"/>
          <p:cNvCxnSpPr>
            <a:stCxn id="21" idx="0"/>
          </p:cNvCxnSpPr>
          <p:nvPr/>
        </p:nvCxnSpPr>
        <p:spPr>
          <a:xfrm flipV="1">
            <a:off x="7859085" y="4315159"/>
            <a:ext cx="439738" cy="10779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3" name="Afbeelding 8"/>
          <p:cNvPicPr>
            <a:picLocks noChangeAspect="1"/>
          </p:cNvPicPr>
          <p:nvPr/>
        </p:nvPicPr>
        <p:blipFill>
          <a:blip r:embed="rId4">
            <a:extLst>
              <a:ext uri="{28A0092B-C50C-407E-A947-70E740481C1C}">
                <a14:useLocalDpi xmlns:a14="http://schemas.microsoft.com/office/drawing/2010/main" val="0"/>
              </a:ext>
            </a:extLst>
          </a:blip>
          <a:srcRect t="23137" r="10068" b="28160"/>
          <a:stretch>
            <a:fillRect/>
          </a:stretch>
        </p:blipFill>
        <p:spPr bwMode="auto">
          <a:xfrm>
            <a:off x="6636710" y="1005221"/>
            <a:ext cx="44831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hthoek 10"/>
          <p:cNvSpPr>
            <a:spLocks noChangeArrowheads="1"/>
          </p:cNvSpPr>
          <p:nvPr/>
        </p:nvSpPr>
        <p:spPr bwMode="auto">
          <a:xfrm>
            <a:off x="6636710" y="1751346"/>
            <a:ext cx="12207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chemeClr val="bg1"/>
                </a:solidFill>
                <a:latin typeface="Arial" panose="020B0604020202020204" pitchFamily="34" charset="0"/>
                <a:cs typeface="Arial" panose="020B0604020202020204" pitchFamily="34" charset="0"/>
              </a:rPr>
              <a:t>Rollenwagen</a:t>
            </a:r>
          </a:p>
        </p:txBody>
      </p:sp>
      <p:sp>
        <p:nvSpPr>
          <p:cNvPr id="25" name="Rechthoek 15"/>
          <p:cNvSpPr>
            <a:spLocks noChangeArrowheads="1"/>
          </p:cNvSpPr>
          <p:nvPr/>
        </p:nvSpPr>
        <p:spPr bwMode="auto">
          <a:xfrm>
            <a:off x="10072060" y="1257634"/>
            <a:ext cx="8715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chemeClr val="bg1"/>
                </a:solidFill>
                <a:latin typeface="Arial" panose="020B0604020202020204" pitchFamily="34" charset="0"/>
                <a:cs typeface="Arial" panose="020B0604020202020204" pitchFamily="34" charset="0"/>
              </a:rPr>
              <a:t>Overring</a:t>
            </a:r>
          </a:p>
        </p:txBody>
      </p:sp>
      <p:sp>
        <p:nvSpPr>
          <p:cNvPr id="26" name="Rechthoek 17"/>
          <p:cNvSpPr>
            <a:spLocks noChangeArrowheads="1"/>
          </p:cNvSpPr>
          <p:nvPr/>
        </p:nvSpPr>
        <p:spPr bwMode="auto">
          <a:xfrm>
            <a:off x="10062535" y="1981534"/>
            <a:ext cx="890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chemeClr val="bg1"/>
                </a:solidFill>
                <a:latin typeface="Arial" panose="020B0604020202020204" pitchFamily="34" charset="0"/>
                <a:cs typeface="Arial" panose="020B0604020202020204" pitchFamily="34" charset="0"/>
              </a:rPr>
              <a:t>Kruivloer</a:t>
            </a:r>
          </a:p>
        </p:txBody>
      </p:sp>
      <p:sp>
        <p:nvSpPr>
          <p:cNvPr id="27" name="Tekstvak 18"/>
          <p:cNvSpPr txBox="1">
            <a:spLocks noChangeArrowheads="1"/>
          </p:cNvSpPr>
          <p:nvPr/>
        </p:nvSpPr>
        <p:spPr bwMode="auto">
          <a:xfrm>
            <a:off x="7549523" y="1109996"/>
            <a:ext cx="1493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chemeClr val="bg1"/>
                </a:solidFill>
                <a:latin typeface="Arial" panose="020B0604020202020204" pitchFamily="34" charset="0"/>
                <a:cs typeface="Arial" panose="020B0604020202020204" pitchFamily="34" charset="0"/>
              </a:rPr>
              <a:t>Metalen ringen</a:t>
            </a:r>
          </a:p>
        </p:txBody>
      </p:sp>
      <p:cxnSp>
        <p:nvCxnSpPr>
          <p:cNvPr id="28" name="Rechte verbindingslijn met pijl 27"/>
          <p:cNvCxnSpPr/>
          <p:nvPr/>
        </p:nvCxnSpPr>
        <p:spPr>
          <a:xfrm>
            <a:off x="8298823" y="1417971"/>
            <a:ext cx="982662" cy="28733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p:cNvCxnSpPr>
            <a:stCxn id="27" idx="2"/>
          </p:cNvCxnSpPr>
          <p:nvPr/>
        </p:nvCxnSpPr>
        <p:spPr>
          <a:xfrm>
            <a:off x="8295648" y="1417971"/>
            <a:ext cx="936625" cy="50323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0" name="Tekstvak 24"/>
          <p:cNvSpPr txBox="1">
            <a:spLocks noChangeArrowheads="1"/>
          </p:cNvSpPr>
          <p:nvPr/>
        </p:nvSpPr>
        <p:spPr bwMode="auto">
          <a:xfrm>
            <a:off x="6636710" y="2289509"/>
            <a:ext cx="1739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chemeClr val="bg1"/>
                </a:solidFill>
                <a:latin typeface="Arial" panose="020B0604020202020204" pitchFamily="34" charset="0"/>
                <a:cs typeface="Arial" panose="020B0604020202020204" pitchFamily="34" charset="0"/>
              </a:rPr>
              <a:t>Boventafelement</a:t>
            </a:r>
          </a:p>
        </p:txBody>
      </p:sp>
      <p:sp>
        <p:nvSpPr>
          <p:cNvPr id="31" name="Tekstvak 30"/>
          <p:cNvSpPr txBox="1">
            <a:spLocks noChangeArrowheads="1"/>
          </p:cNvSpPr>
          <p:nvPr/>
        </p:nvSpPr>
        <p:spPr bwMode="auto">
          <a:xfrm>
            <a:off x="10059360" y="3818271"/>
            <a:ext cx="1589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Rollenwagen (5)</a:t>
            </a:r>
          </a:p>
        </p:txBody>
      </p:sp>
      <p:cxnSp>
        <p:nvCxnSpPr>
          <p:cNvPr id="32" name="Rechte verbindingslijn 31"/>
          <p:cNvCxnSpPr/>
          <p:nvPr/>
        </p:nvCxnSpPr>
        <p:spPr>
          <a:xfrm flipH="1">
            <a:off x="8878260" y="3972259"/>
            <a:ext cx="122396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p:cNvCxnSpPr/>
          <p:nvPr/>
        </p:nvCxnSpPr>
        <p:spPr>
          <a:xfrm>
            <a:off x="8878260" y="3972259"/>
            <a:ext cx="0" cy="3238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Rechte verbindingslijn met pijl 33"/>
          <p:cNvCxnSpPr>
            <a:endCxn id="15" idx="3"/>
          </p:cNvCxnSpPr>
          <p:nvPr/>
        </p:nvCxnSpPr>
        <p:spPr>
          <a:xfrm>
            <a:off x="9611685" y="3972259"/>
            <a:ext cx="0" cy="3238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41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500" fill="hold"/>
                                        <p:tgtEl>
                                          <p:spTgt spid="31"/>
                                        </p:tgtEl>
                                        <p:attrNameLst>
                                          <p:attrName>ppt_x</p:attrName>
                                        </p:attrNameLst>
                                      </p:cBhvr>
                                      <p:tavLst>
                                        <p:tav tm="0">
                                          <p:val>
                                            <p:strVal val="#ppt_x"/>
                                          </p:val>
                                        </p:tav>
                                        <p:tav tm="100000">
                                          <p:val>
                                            <p:strVal val="#ppt_x"/>
                                          </p:val>
                                        </p:tav>
                                      </p:tavLst>
                                    </p:anim>
                                    <p:anim calcmode="lin" valueType="num">
                                      <p:cBhvr additive="base">
                                        <p:cTn id="58" dur="500" fill="hold"/>
                                        <p:tgtEl>
                                          <p:spTgt spid="3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additive="base">
                                        <p:cTn id="61" dur="500" fill="hold"/>
                                        <p:tgtEl>
                                          <p:spTgt spid="32"/>
                                        </p:tgtEl>
                                        <p:attrNameLst>
                                          <p:attrName>ppt_x</p:attrName>
                                        </p:attrNameLst>
                                      </p:cBhvr>
                                      <p:tavLst>
                                        <p:tav tm="0">
                                          <p:val>
                                            <p:strVal val="#ppt_x"/>
                                          </p:val>
                                        </p:tav>
                                        <p:tav tm="100000">
                                          <p:val>
                                            <p:strVal val="#ppt_x"/>
                                          </p:val>
                                        </p:tav>
                                      </p:tavLst>
                                    </p:anim>
                                    <p:anim calcmode="lin" valueType="num">
                                      <p:cBhvr additive="base">
                                        <p:cTn id="62" dur="500" fill="hold"/>
                                        <p:tgtEl>
                                          <p:spTgt spid="32"/>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4"/>
                                        </p:tgtEl>
                                        <p:attrNameLst>
                                          <p:attrName>style.visibility</p:attrName>
                                        </p:attrNameLst>
                                      </p:cBhvr>
                                      <p:to>
                                        <p:strVal val="visible"/>
                                      </p:to>
                                    </p:set>
                                    <p:anim calcmode="lin" valueType="num">
                                      <p:cBhvr additive="base">
                                        <p:cTn id="65" dur="500" fill="hold"/>
                                        <p:tgtEl>
                                          <p:spTgt spid="34"/>
                                        </p:tgtEl>
                                        <p:attrNameLst>
                                          <p:attrName>ppt_x</p:attrName>
                                        </p:attrNameLst>
                                      </p:cBhvr>
                                      <p:tavLst>
                                        <p:tav tm="0">
                                          <p:val>
                                            <p:strVal val="#ppt_x"/>
                                          </p:val>
                                        </p:tav>
                                        <p:tav tm="100000">
                                          <p:val>
                                            <p:strVal val="#ppt_x"/>
                                          </p:val>
                                        </p:tav>
                                      </p:tavLst>
                                    </p:anim>
                                    <p:anim calcmode="lin" valueType="num">
                                      <p:cBhvr additive="base">
                                        <p:cTn id="66" dur="500" fill="hold"/>
                                        <p:tgtEl>
                                          <p:spTgt spid="3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anim calcmode="lin" valueType="num">
                                      <p:cBhvr additive="base">
                                        <p:cTn id="69" dur="500" fill="hold"/>
                                        <p:tgtEl>
                                          <p:spTgt spid="33"/>
                                        </p:tgtEl>
                                        <p:attrNameLst>
                                          <p:attrName>ppt_x</p:attrName>
                                        </p:attrNameLst>
                                      </p:cBhvr>
                                      <p:tavLst>
                                        <p:tav tm="0">
                                          <p:val>
                                            <p:strVal val="#ppt_x"/>
                                          </p:val>
                                        </p:tav>
                                        <p:tav tm="100000">
                                          <p:val>
                                            <p:strVal val="#ppt_x"/>
                                          </p:val>
                                        </p:tav>
                                      </p:tavLst>
                                    </p:anim>
                                    <p:anim calcmode="lin" valueType="num">
                                      <p:cBhvr additive="base">
                                        <p:cTn id="7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ppt_x"/>
                                          </p:val>
                                        </p:tav>
                                        <p:tav tm="100000">
                                          <p:val>
                                            <p:strVal val="#ppt_x"/>
                                          </p:val>
                                        </p:tav>
                                      </p:tavLst>
                                    </p:anim>
                                    <p:anim calcmode="lin" valueType="num">
                                      <p:cBhvr additive="base">
                                        <p:cTn id="76" dur="500" fill="hold"/>
                                        <p:tgtEl>
                                          <p:spTgt spid="1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fill="hold"/>
                                        <p:tgtEl>
                                          <p:spTgt spid="25"/>
                                        </p:tgtEl>
                                        <p:attrNameLst>
                                          <p:attrName>ppt_x</p:attrName>
                                        </p:attrNameLst>
                                      </p:cBhvr>
                                      <p:tavLst>
                                        <p:tav tm="0">
                                          <p:val>
                                            <p:strVal val="#ppt_x"/>
                                          </p:val>
                                        </p:tav>
                                        <p:tav tm="100000">
                                          <p:val>
                                            <p:strVal val="#ppt_x"/>
                                          </p:val>
                                        </p:tav>
                                      </p:tavLst>
                                    </p:anim>
                                    <p:anim calcmode="lin" valueType="num">
                                      <p:cBhvr additive="base">
                                        <p:cTn id="8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additive="base">
                                        <p:cTn id="91" dur="500" fill="hold"/>
                                        <p:tgtEl>
                                          <p:spTgt spid="22"/>
                                        </p:tgtEl>
                                        <p:attrNameLst>
                                          <p:attrName>ppt_x</p:attrName>
                                        </p:attrNameLst>
                                      </p:cBhvr>
                                      <p:tavLst>
                                        <p:tav tm="0">
                                          <p:val>
                                            <p:strVal val="#ppt_x"/>
                                          </p:val>
                                        </p:tav>
                                        <p:tav tm="100000">
                                          <p:val>
                                            <p:strVal val="#ppt_x"/>
                                          </p:val>
                                        </p:tav>
                                      </p:tavLst>
                                    </p:anim>
                                    <p:anim calcmode="lin" valueType="num">
                                      <p:cBhvr additive="base">
                                        <p:cTn id="92" dur="500" fill="hold"/>
                                        <p:tgtEl>
                                          <p:spTgt spid="22"/>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additive="base">
                                        <p:cTn id="95" dur="500" fill="hold"/>
                                        <p:tgtEl>
                                          <p:spTgt spid="21"/>
                                        </p:tgtEl>
                                        <p:attrNameLst>
                                          <p:attrName>ppt_x</p:attrName>
                                        </p:attrNameLst>
                                      </p:cBhvr>
                                      <p:tavLst>
                                        <p:tav tm="0">
                                          <p:val>
                                            <p:strVal val="#ppt_x"/>
                                          </p:val>
                                        </p:tav>
                                        <p:tav tm="100000">
                                          <p:val>
                                            <p:strVal val="#ppt_x"/>
                                          </p:val>
                                        </p:tav>
                                      </p:tavLst>
                                    </p:anim>
                                    <p:anim calcmode="lin" valueType="num">
                                      <p:cBhvr additive="base">
                                        <p:cTn id="9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10"/>
                                        </p:tgtEl>
                                        <p:attrNameLst>
                                          <p:attrName>style.visibility</p:attrName>
                                        </p:attrNameLst>
                                      </p:cBhvr>
                                      <p:to>
                                        <p:strVal val="visible"/>
                                      </p:to>
                                    </p:set>
                                    <p:anim calcmode="lin" valueType="num">
                                      <p:cBhvr additive="base">
                                        <p:cTn id="101" dur="500" fill="hold"/>
                                        <p:tgtEl>
                                          <p:spTgt spid="10"/>
                                        </p:tgtEl>
                                        <p:attrNameLst>
                                          <p:attrName>ppt_x</p:attrName>
                                        </p:attrNameLst>
                                      </p:cBhvr>
                                      <p:tavLst>
                                        <p:tav tm="0">
                                          <p:val>
                                            <p:strVal val="#ppt_x"/>
                                          </p:val>
                                        </p:tav>
                                        <p:tav tm="100000">
                                          <p:val>
                                            <p:strVal val="#ppt_x"/>
                                          </p:val>
                                        </p:tav>
                                      </p:tavLst>
                                    </p:anim>
                                    <p:anim calcmode="lin" valueType="num">
                                      <p:cBhvr additive="base">
                                        <p:cTn id="10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11"/>
                                        </p:tgtEl>
                                        <p:attrNameLst>
                                          <p:attrName>style.visibility</p:attrName>
                                        </p:attrNameLst>
                                      </p:cBhvr>
                                      <p:to>
                                        <p:strVal val="visible"/>
                                      </p:to>
                                    </p:set>
                                    <p:anim calcmode="lin" valueType="num">
                                      <p:cBhvr additive="base">
                                        <p:cTn id="107" dur="500" fill="hold"/>
                                        <p:tgtEl>
                                          <p:spTgt spid="11"/>
                                        </p:tgtEl>
                                        <p:attrNameLst>
                                          <p:attrName>ppt_x</p:attrName>
                                        </p:attrNameLst>
                                      </p:cBhvr>
                                      <p:tavLst>
                                        <p:tav tm="0">
                                          <p:val>
                                            <p:strVal val="#ppt_x"/>
                                          </p:val>
                                        </p:tav>
                                        <p:tav tm="100000">
                                          <p:val>
                                            <p:strVal val="#ppt_x"/>
                                          </p:val>
                                        </p:tav>
                                      </p:tavLst>
                                    </p:anim>
                                    <p:anim calcmode="lin" valueType="num">
                                      <p:cBhvr additive="base">
                                        <p:cTn id="10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12"/>
                                        </p:tgtEl>
                                        <p:attrNameLst>
                                          <p:attrName>style.visibility</p:attrName>
                                        </p:attrNameLst>
                                      </p:cBhvr>
                                      <p:to>
                                        <p:strVal val="visible"/>
                                      </p:to>
                                    </p:set>
                                    <p:anim calcmode="lin" valueType="num">
                                      <p:cBhvr additive="base">
                                        <p:cTn id="113" dur="500" fill="hold"/>
                                        <p:tgtEl>
                                          <p:spTgt spid="12"/>
                                        </p:tgtEl>
                                        <p:attrNameLst>
                                          <p:attrName>ppt_x</p:attrName>
                                        </p:attrNameLst>
                                      </p:cBhvr>
                                      <p:tavLst>
                                        <p:tav tm="0">
                                          <p:val>
                                            <p:strVal val="#ppt_x"/>
                                          </p:val>
                                        </p:tav>
                                        <p:tav tm="100000">
                                          <p:val>
                                            <p:strVal val="#ppt_x"/>
                                          </p:val>
                                        </p:tav>
                                      </p:tavLst>
                                    </p:anim>
                                    <p:anim calcmode="lin" valueType="num">
                                      <p:cBhvr additive="base">
                                        <p:cTn id="1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P spid="16" grpId="0"/>
      <p:bldP spid="19" grpId="0"/>
      <p:bldP spid="20" grpId="0"/>
      <p:bldP spid="21" grpId="0"/>
      <p:bldP spid="24" grpId="0"/>
      <p:bldP spid="25" grpId="0"/>
      <p:bldP spid="26" grpId="0"/>
      <p:bldP spid="27" grpId="0"/>
      <p:bldP spid="30" grpId="0"/>
      <p:bldP spid="3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Onderkruier Paltrok</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46</a:t>
            </a:fld>
            <a:endParaRPr lang="nl-BE"/>
          </a:p>
        </p:txBody>
      </p:sp>
      <p:sp>
        <p:nvSpPr>
          <p:cNvPr id="8" name="Tekstvak 6"/>
          <p:cNvSpPr txBox="1">
            <a:spLocks noChangeArrowheads="1"/>
          </p:cNvSpPr>
          <p:nvPr/>
        </p:nvSpPr>
        <p:spPr bwMode="auto">
          <a:xfrm>
            <a:off x="283487" y="1026615"/>
            <a:ext cx="11680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De paltrok is een onderkruier. Hij heeft een </a:t>
            </a:r>
            <a:r>
              <a:rPr lang="nl-BE" altLang="nl-BE" sz="1800" dirty="0" err="1">
                <a:latin typeface="Arial" panose="020B0604020202020204" pitchFamily="34" charset="0"/>
                <a:cs typeface="Arial" panose="020B0604020202020204" pitchFamily="34" charset="0"/>
              </a:rPr>
              <a:t>rollenkruiwerk</a:t>
            </a:r>
            <a:r>
              <a:rPr lang="nl-BE" altLang="nl-BE" sz="1800" dirty="0">
                <a:latin typeface="Arial" panose="020B0604020202020204" pitchFamily="34" charset="0"/>
                <a:cs typeface="Arial" panose="020B0604020202020204" pitchFamily="34" charset="0"/>
              </a:rPr>
              <a:t> maar hij kruit ook op een pen zoals de standerdmolen.</a:t>
            </a:r>
          </a:p>
        </p:txBody>
      </p:sp>
      <p:pic>
        <p:nvPicPr>
          <p:cNvPr id="9" name="Afbeelding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8282" y="2989262"/>
            <a:ext cx="9178925"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vak 9"/>
          <p:cNvSpPr txBox="1">
            <a:spLocks noChangeArrowheads="1"/>
          </p:cNvSpPr>
          <p:nvPr/>
        </p:nvSpPr>
        <p:spPr bwMode="auto">
          <a:xfrm>
            <a:off x="3981145" y="6073775"/>
            <a:ext cx="395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(1)</a:t>
            </a:r>
          </a:p>
        </p:txBody>
      </p:sp>
      <p:sp>
        <p:nvSpPr>
          <p:cNvPr id="11" name="Tekstvak 10"/>
          <p:cNvSpPr txBox="1">
            <a:spLocks noChangeArrowheads="1"/>
          </p:cNvSpPr>
          <p:nvPr/>
        </p:nvSpPr>
        <p:spPr bwMode="auto">
          <a:xfrm>
            <a:off x="8157857" y="4483100"/>
            <a:ext cx="382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(7)</a:t>
            </a:r>
          </a:p>
        </p:txBody>
      </p:sp>
      <p:sp>
        <p:nvSpPr>
          <p:cNvPr id="12" name="Tekstvak 11"/>
          <p:cNvSpPr txBox="1">
            <a:spLocks noChangeArrowheads="1"/>
          </p:cNvSpPr>
          <p:nvPr/>
        </p:nvSpPr>
        <p:spPr bwMode="auto">
          <a:xfrm>
            <a:off x="6498920" y="6080125"/>
            <a:ext cx="446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(2)</a:t>
            </a:r>
          </a:p>
        </p:txBody>
      </p:sp>
      <p:sp>
        <p:nvSpPr>
          <p:cNvPr id="13" name="Tekstvak 12"/>
          <p:cNvSpPr txBox="1"/>
          <p:nvPr/>
        </p:nvSpPr>
        <p:spPr>
          <a:xfrm>
            <a:off x="727987" y="1377453"/>
            <a:ext cx="11464925" cy="2308225"/>
          </a:xfrm>
          <a:prstGeom prst="rect">
            <a:avLst/>
          </a:prstGeom>
          <a:noFill/>
        </p:spPr>
        <p:txBody>
          <a:bodyPr>
            <a:spAutoFit/>
          </a:bodyPr>
          <a:lstStyle/>
          <a:p>
            <a:pPr>
              <a:defRPr/>
            </a:pPr>
            <a:r>
              <a:rPr lang="nl-BE" sz="1600" dirty="0">
                <a:latin typeface="Arial" panose="020B0604020202020204" pitchFamily="34" charset="0"/>
                <a:cs typeface="Arial" panose="020B0604020202020204" pitchFamily="34" charset="0"/>
              </a:rPr>
              <a:t>Werking:</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Het kruiwerk is opgebouwd op een ringmuur </a:t>
            </a:r>
            <a:r>
              <a:rPr lang="nl-BE" sz="1600" dirty="0">
                <a:solidFill>
                  <a:srgbClr val="FF0000"/>
                </a:solidFill>
                <a:latin typeface="Arial" panose="020B0604020202020204" pitchFamily="34" charset="0"/>
                <a:cs typeface="Arial" panose="020B0604020202020204" pitchFamily="34" charset="0"/>
              </a:rPr>
              <a:t>(1)</a:t>
            </a:r>
            <a:r>
              <a:rPr lang="nl-BE" sz="1600" dirty="0">
                <a:latin typeface="Arial" panose="020B0604020202020204" pitchFamily="34" charset="0"/>
                <a:cs typeface="Arial" panose="020B0604020202020204" pitchFamily="34" charset="0"/>
              </a:rPr>
              <a:t> en op een </a:t>
            </a:r>
            <a:r>
              <a:rPr lang="nl-BE" sz="1600" dirty="0" err="1">
                <a:latin typeface="Arial" panose="020B0604020202020204" pitchFamily="34" charset="0"/>
                <a:cs typeface="Arial" panose="020B0604020202020204" pitchFamily="34" charset="0"/>
              </a:rPr>
              <a:t>stiep</a:t>
            </a:r>
            <a:r>
              <a:rPr lang="nl-BE" sz="1600" dirty="0">
                <a:latin typeface="Arial" panose="020B0604020202020204" pitchFamily="34" charset="0"/>
                <a:cs typeface="Arial" panose="020B0604020202020204" pitchFamily="34" charset="0"/>
              </a:rPr>
              <a:t> </a:t>
            </a:r>
            <a:r>
              <a:rPr lang="nl-BE" sz="1600" dirty="0">
                <a:solidFill>
                  <a:srgbClr val="FF0000"/>
                </a:solidFill>
                <a:latin typeface="Arial" panose="020B0604020202020204" pitchFamily="34" charset="0"/>
                <a:cs typeface="Arial" panose="020B0604020202020204" pitchFamily="34" charset="0"/>
              </a:rPr>
              <a:t>(2)</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Samen met de 2  kruisbalken </a:t>
            </a:r>
            <a:r>
              <a:rPr lang="nl-BE" sz="1600" dirty="0">
                <a:solidFill>
                  <a:srgbClr val="FF0000"/>
                </a:solidFill>
                <a:latin typeface="Arial" panose="020B0604020202020204" pitchFamily="34" charset="0"/>
                <a:cs typeface="Arial" panose="020B0604020202020204" pitchFamily="34" charset="0"/>
              </a:rPr>
              <a:t>(3)</a:t>
            </a:r>
            <a:r>
              <a:rPr lang="nl-BE" sz="1600" dirty="0">
                <a:latin typeface="Arial" panose="020B0604020202020204" pitchFamily="34" charset="0"/>
                <a:cs typeface="Arial" panose="020B0604020202020204" pitchFamily="34" charset="0"/>
              </a:rPr>
              <a:t> </a:t>
            </a:r>
            <a:r>
              <a:rPr lang="nl-BE" sz="1600" dirty="0" smtClean="0">
                <a:latin typeface="Arial" panose="020B0604020202020204" pitchFamily="34" charset="0"/>
                <a:cs typeface="Arial" panose="020B0604020202020204" pitchFamily="34" charset="0"/>
              </a:rPr>
              <a:t>4 </a:t>
            </a:r>
            <a:r>
              <a:rPr lang="nl-BE" sz="1600" dirty="0">
                <a:latin typeface="Arial" panose="020B0604020202020204" pitchFamily="34" charset="0"/>
                <a:cs typeface="Arial" panose="020B0604020202020204" pitchFamily="34" charset="0"/>
              </a:rPr>
              <a:t>zwaardbalken en 4 spruiten vormen ze de basis van het kruiwerk</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Op deze basis komt de kruiring </a:t>
            </a:r>
            <a:r>
              <a:rPr lang="nl-BE" sz="1600" dirty="0">
                <a:solidFill>
                  <a:srgbClr val="FF0000"/>
                </a:solidFill>
                <a:latin typeface="Arial" panose="020B0604020202020204" pitchFamily="34" charset="0"/>
                <a:cs typeface="Arial" panose="020B0604020202020204" pitchFamily="34" charset="0"/>
              </a:rPr>
              <a:t>(4)</a:t>
            </a:r>
            <a:r>
              <a:rPr lang="nl-BE" sz="1600" dirty="0">
                <a:latin typeface="Arial" panose="020B0604020202020204" pitchFamily="34" charset="0"/>
                <a:cs typeface="Arial" panose="020B0604020202020204" pitchFamily="34" charset="0"/>
              </a:rPr>
              <a:t> en een koning </a:t>
            </a:r>
            <a:r>
              <a:rPr lang="nl-BE" sz="1600" dirty="0">
                <a:solidFill>
                  <a:srgbClr val="FF0000"/>
                </a:solidFill>
                <a:latin typeface="Arial" panose="020B0604020202020204" pitchFamily="34" charset="0"/>
                <a:cs typeface="Arial" panose="020B0604020202020204" pitchFamily="34" charset="0"/>
              </a:rPr>
              <a:t>(5)</a:t>
            </a:r>
            <a:endParaRPr lang="nl-B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Op de kruiring komt een rollenwagen met iepenhouten rollen </a:t>
            </a:r>
            <a:r>
              <a:rPr lang="nl-BE" sz="1600" dirty="0">
                <a:solidFill>
                  <a:srgbClr val="FF0000"/>
                </a:solidFill>
                <a:latin typeface="Arial" panose="020B0604020202020204" pitchFamily="34" charset="0"/>
                <a:cs typeface="Arial" panose="020B0604020202020204" pitchFamily="34" charset="0"/>
              </a:rPr>
              <a:t>(6)</a:t>
            </a:r>
            <a:r>
              <a:rPr lang="nl-BE" sz="1600" dirty="0">
                <a:latin typeface="Arial" panose="020B0604020202020204" pitchFamily="34" charset="0"/>
                <a:cs typeface="Arial" panose="020B0604020202020204" pitchFamily="34" charset="0"/>
              </a:rPr>
              <a:t> en dammetjes</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Spoorstokken </a:t>
            </a:r>
            <a:r>
              <a:rPr lang="nl-BE" sz="1600" dirty="0">
                <a:solidFill>
                  <a:srgbClr val="FF0000"/>
                </a:solidFill>
                <a:latin typeface="Arial" panose="020B0604020202020204" pitchFamily="34" charset="0"/>
                <a:cs typeface="Arial" panose="020B0604020202020204" pitchFamily="34" charset="0"/>
              </a:rPr>
              <a:t>(7)</a:t>
            </a:r>
            <a:r>
              <a:rPr lang="nl-BE" sz="1600" dirty="0">
                <a:latin typeface="Arial" panose="020B0604020202020204" pitchFamily="34" charset="0"/>
                <a:cs typeface="Arial" panose="020B0604020202020204" pitchFamily="34" charset="0"/>
              </a:rPr>
              <a:t> vanuit de koning tot op de dammetjes houden de afstand.</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Op de rollen komt een </a:t>
            </a:r>
            <a:r>
              <a:rPr lang="nl-BE" sz="1600" dirty="0" err="1">
                <a:latin typeface="Arial" panose="020B0604020202020204" pitchFamily="34" charset="0"/>
                <a:cs typeface="Arial" panose="020B0604020202020204" pitchFamily="34" charset="0"/>
              </a:rPr>
              <a:t>overring</a:t>
            </a:r>
            <a:r>
              <a:rPr lang="nl-BE" sz="1600" dirty="0">
                <a:latin typeface="Arial" panose="020B0604020202020204" pitchFamily="34" charset="0"/>
                <a:cs typeface="Arial" panose="020B0604020202020204" pitchFamily="34" charset="0"/>
              </a:rPr>
              <a:t> </a:t>
            </a:r>
            <a:r>
              <a:rPr lang="nl-BE" sz="1600" dirty="0">
                <a:solidFill>
                  <a:srgbClr val="FF0000"/>
                </a:solidFill>
                <a:latin typeface="Arial" panose="020B0604020202020204" pitchFamily="34" charset="0"/>
                <a:cs typeface="Arial" panose="020B0604020202020204" pitchFamily="34" charset="0"/>
              </a:rPr>
              <a:t>(8)</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De sleutelbalk </a:t>
            </a:r>
            <a:r>
              <a:rPr lang="nl-BE" sz="1600" dirty="0">
                <a:solidFill>
                  <a:srgbClr val="FF0000"/>
                </a:solidFill>
                <a:latin typeface="Arial" panose="020B0604020202020204" pitchFamily="34" charset="0"/>
                <a:cs typeface="Arial" panose="020B0604020202020204" pitchFamily="34" charset="0"/>
              </a:rPr>
              <a:t>(9)</a:t>
            </a:r>
            <a:r>
              <a:rPr lang="nl-BE" sz="1600" dirty="0">
                <a:latin typeface="Arial" panose="020B0604020202020204" pitchFamily="34" charset="0"/>
                <a:cs typeface="Arial" panose="020B0604020202020204" pitchFamily="34" charset="0"/>
              </a:rPr>
              <a:t> met de </a:t>
            </a:r>
            <a:r>
              <a:rPr lang="nl-BE" sz="1600" dirty="0" err="1">
                <a:latin typeface="Arial" panose="020B0604020202020204" pitchFamily="34" charset="0"/>
                <a:cs typeface="Arial" panose="020B0604020202020204" pitchFamily="34" charset="0"/>
              </a:rPr>
              <a:t>kruiinrichting</a:t>
            </a:r>
            <a:r>
              <a:rPr lang="nl-BE" sz="1600" dirty="0">
                <a:latin typeface="Arial" panose="020B0604020202020204" pitchFamily="34" charset="0"/>
                <a:cs typeface="Arial" panose="020B0604020202020204" pitchFamily="34" charset="0"/>
              </a:rPr>
              <a:t> </a:t>
            </a:r>
            <a:r>
              <a:rPr lang="nl-BE" sz="1600" dirty="0">
                <a:solidFill>
                  <a:srgbClr val="FF0000"/>
                </a:solidFill>
                <a:latin typeface="Arial" panose="020B0604020202020204" pitchFamily="34" charset="0"/>
                <a:cs typeface="Arial" panose="020B0604020202020204" pitchFamily="34" charset="0"/>
              </a:rPr>
              <a:t>(10)</a:t>
            </a:r>
            <a:r>
              <a:rPr lang="nl-BE" sz="1600" dirty="0">
                <a:latin typeface="Arial" panose="020B0604020202020204" pitchFamily="34" charset="0"/>
                <a:cs typeface="Arial" panose="020B0604020202020204" pitchFamily="34" charset="0"/>
              </a:rPr>
              <a:t> ligt op de </a:t>
            </a:r>
            <a:r>
              <a:rPr lang="nl-BE" sz="1600" dirty="0" err="1">
                <a:latin typeface="Arial" panose="020B0604020202020204" pitchFamily="34" charset="0"/>
                <a:cs typeface="Arial" panose="020B0604020202020204" pitchFamily="34" charset="0"/>
              </a:rPr>
              <a:t>overring</a:t>
            </a:r>
            <a:r>
              <a:rPr lang="nl-BE" sz="1600" dirty="0">
                <a:latin typeface="Arial" panose="020B0604020202020204" pitchFamily="34" charset="0"/>
                <a:cs typeface="Arial" panose="020B0604020202020204" pitchFamily="34" charset="0"/>
              </a:rPr>
              <a:t> en op de pen van de koning</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De sleutelbalk vormt samen met </a:t>
            </a:r>
            <a:r>
              <a:rPr lang="nl-BE" sz="1600" dirty="0" err="1">
                <a:latin typeface="Arial" panose="020B0604020202020204" pitchFamily="34" charset="0"/>
                <a:cs typeface="Arial" panose="020B0604020202020204" pitchFamily="34" charset="0"/>
              </a:rPr>
              <a:t>kotbalken</a:t>
            </a:r>
            <a:r>
              <a:rPr lang="nl-BE" sz="1600" dirty="0">
                <a:latin typeface="Arial" panose="020B0604020202020204" pitchFamily="34" charset="0"/>
                <a:cs typeface="Arial" panose="020B0604020202020204" pitchFamily="34" charset="0"/>
              </a:rPr>
              <a:t> de basis van de kast</a:t>
            </a:r>
          </a:p>
        </p:txBody>
      </p:sp>
      <p:sp>
        <p:nvSpPr>
          <p:cNvPr id="14" name="Tekstvak 13"/>
          <p:cNvSpPr txBox="1">
            <a:spLocks noChangeArrowheads="1"/>
          </p:cNvSpPr>
          <p:nvPr/>
        </p:nvSpPr>
        <p:spPr bwMode="auto">
          <a:xfrm>
            <a:off x="9034157" y="6073775"/>
            <a:ext cx="427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(1)</a:t>
            </a:r>
          </a:p>
        </p:txBody>
      </p:sp>
      <p:pic>
        <p:nvPicPr>
          <p:cNvPr id="15" name="Afbeelding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54907" y="4684712"/>
            <a:ext cx="17256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kstvak 15"/>
          <p:cNvSpPr txBox="1">
            <a:spLocks noChangeArrowheads="1"/>
          </p:cNvSpPr>
          <p:nvPr/>
        </p:nvSpPr>
        <p:spPr bwMode="auto">
          <a:xfrm>
            <a:off x="4771720" y="4508500"/>
            <a:ext cx="384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(7)</a:t>
            </a:r>
          </a:p>
        </p:txBody>
      </p:sp>
      <p:sp>
        <p:nvSpPr>
          <p:cNvPr id="17" name="Tekstvak 16"/>
          <p:cNvSpPr txBox="1">
            <a:spLocks noChangeArrowheads="1"/>
          </p:cNvSpPr>
          <p:nvPr/>
        </p:nvSpPr>
        <p:spPr bwMode="auto">
          <a:xfrm>
            <a:off x="6530670" y="4786312"/>
            <a:ext cx="384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(5)</a:t>
            </a:r>
          </a:p>
        </p:txBody>
      </p:sp>
      <p:sp>
        <p:nvSpPr>
          <p:cNvPr id="18" name="Tekstvak 17"/>
          <p:cNvSpPr txBox="1">
            <a:spLocks noChangeArrowheads="1"/>
          </p:cNvSpPr>
          <p:nvPr/>
        </p:nvSpPr>
        <p:spPr bwMode="auto">
          <a:xfrm>
            <a:off x="3979557" y="4919662"/>
            <a:ext cx="3825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(4)</a:t>
            </a:r>
          </a:p>
        </p:txBody>
      </p:sp>
      <p:sp>
        <p:nvSpPr>
          <p:cNvPr id="19" name="Tekstvak 18"/>
          <p:cNvSpPr txBox="1">
            <a:spLocks noChangeArrowheads="1"/>
          </p:cNvSpPr>
          <p:nvPr/>
        </p:nvSpPr>
        <p:spPr bwMode="auto">
          <a:xfrm>
            <a:off x="9040507" y="4819650"/>
            <a:ext cx="3825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(4)</a:t>
            </a:r>
          </a:p>
        </p:txBody>
      </p:sp>
      <p:sp>
        <p:nvSpPr>
          <p:cNvPr id="20" name="Tekstvak 19"/>
          <p:cNvSpPr txBox="1">
            <a:spLocks noChangeArrowheads="1"/>
          </p:cNvSpPr>
          <p:nvPr/>
        </p:nvSpPr>
        <p:spPr bwMode="auto">
          <a:xfrm>
            <a:off x="7454595" y="4127500"/>
            <a:ext cx="3825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(9)</a:t>
            </a:r>
          </a:p>
        </p:txBody>
      </p:sp>
      <p:sp>
        <p:nvSpPr>
          <p:cNvPr id="21" name="Tekstvak 20"/>
          <p:cNvSpPr txBox="1">
            <a:spLocks noChangeArrowheads="1"/>
          </p:cNvSpPr>
          <p:nvPr/>
        </p:nvSpPr>
        <p:spPr bwMode="auto">
          <a:xfrm>
            <a:off x="3523945" y="4603750"/>
            <a:ext cx="384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solidFill>
                  <a:srgbClr val="FF0000"/>
                </a:solidFill>
                <a:latin typeface="Arial" panose="020B0604020202020204" pitchFamily="34" charset="0"/>
                <a:cs typeface="Arial" panose="020B0604020202020204" pitchFamily="34" charset="0"/>
              </a:rPr>
              <a:t>(6)</a:t>
            </a:r>
          </a:p>
        </p:txBody>
      </p:sp>
      <p:sp>
        <p:nvSpPr>
          <p:cNvPr id="22" name="Tekstvak 21"/>
          <p:cNvSpPr txBox="1">
            <a:spLocks noChangeArrowheads="1"/>
          </p:cNvSpPr>
          <p:nvPr/>
        </p:nvSpPr>
        <p:spPr bwMode="auto">
          <a:xfrm>
            <a:off x="9461195" y="4546600"/>
            <a:ext cx="382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(6)</a:t>
            </a:r>
          </a:p>
        </p:txBody>
      </p:sp>
      <p:sp>
        <p:nvSpPr>
          <p:cNvPr id="23" name="Tekstvak 22"/>
          <p:cNvSpPr txBox="1">
            <a:spLocks noChangeArrowheads="1"/>
          </p:cNvSpPr>
          <p:nvPr/>
        </p:nvSpPr>
        <p:spPr bwMode="auto">
          <a:xfrm>
            <a:off x="10943920" y="3560762"/>
            <a:ext cx="5095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(10)</a:t>
            </a:r>
          </a:p>
        </p:txBody>
      </p:sp>
      <p:sp>
        <p:nvSpPr>
          <p:cNvPr id="24" name="Tekstvak 23"/>
          <p:cNvSpPr txBox="1">
            <a:spLocks noChangeArrowheads="1"/>
          </p:cNvSpPr>
          <p:nvPr/>
        </p:nvSpPr>
        <p:spPr bwMode="auto">
          <a:xfrm>
            <a:off x="4011307" y="4306887"/>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(8)</a:t>
            </a:r>
          </a:p>
        </p:txBody>
      </p:sp>
      <p:sp>
        <p:nvSpPr>
          <p:cNvPr id="25" name="Tekstvak 24"/>
          <p:cNvSpPr txBox="1">
            <a:spLocks noChangeArrowheads="1"/>
          </p:cNvSpPr>
          <p:nvPr/>
        </p:nvSpPr>
        <p:spPr bwMode="auto">
          <a:xfrm>
            <a:off x="9040507" y="4240212"/>
            <a:ext cx="3825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(8)</a:t>
            </a:r>
          </a:p>
        </p:txBody>
      </p:sp>
      <p:pic>
        <p:nvPicPr>
          <p:cNvPr id="26" name="Afbeelding 2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7987" y="4394994"/>
            <a:ext cx="289401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kstvak 26"/>
          <p:cNvSpPr txBox="1">
            <a:spLocks noChangeArrowheads="1"/>
          </p:cNvSpPr>
          <p:nvPr/>
        </p:nvSpPr>
        <p:spPr bwMode="auto">
          <a:xfrm>
            <a:off x="2096782" y="4032250"/>
            <a:ext cx="2936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7</a:t>
            </a:r>
          </a:p>
        </p:txBody>
      </p:sp>
      <p:cxnSp>
        <p:nvCxnSpPr>
          <p:cNvPr id="28" name="Rechte verbindingslijn met pijl 27"/>
          <p:cNvCxnSpPr>
            <a:stCxn id="27" idx="2"/>
          </p:cNvCxnSpPr>
          <p:nvPr/>
        </p:nvCxnSpPr>
        <p:spPr>
          <a:xfrm flipH="1">
            <a:off x="1574494" y="4310062"/>
            <a:ext cx="669925" cy="31115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p:cNvCxnSpPr/>
          <p:nvPr/>
        </p:nvCxnSpPr>
        <p:spPr>
          <a:xfrm>
            <a:off x="2263469" y="4310062"/>
            <a:ext cx="563563" cy="31115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p:cNvCxnSpPr>
            <a:stCxn id="27" idx="2"/>
          </p:cNvCxnSpPr>
          <p:nvPr/>
        </p:nvCxnSpPr>
        <p:spPr>
          <a:xfrm flipH="1">
            <a:off x="2203144" y="4310062"/>
            <a:ext cx="41275" cy="279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kstvak 64519"/>
          <p:cNvSpPr txBox="1">
            <a:spLocks noChangeArrowheads="1"/>
          </p:cNvSpPr>
          <p:nvPr/>
        </p:nvSpPr>
        <p:spPr bwMode="auto">
          <a:xfrm>
            <a:off x="812494" y="4289425"/>
            <a:ext cx="9048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900">
                <a:solidFill>
                  <a:srgbClr val="FF0000"/>
                </a:solidFill>
                <a:latin typeface="Arial" panose="020B0604020202020204" pitchFamily="34" charset="0"/>
                <a:cs typeface="Arial" panose="020B0604020202020204" pitchFamily="34" charset="0"/>
              </a:rPr>
              <a:t>Overring</a:t>
            </a:r>
          </a:p>
        </p:txBody>
      </p:sp>
      <p:sp>
        <p:nvSpPr>
          <p:cNvPr id="32" name="Tekstvak 64520"/>
          <p:cNvSpPr txBox="1">
            <a:spLocks noChangeArrowheads="1"/>
          </p:cNvSpPr>
          <p:nvPr/>
        </p:nvSpPr>
        <p:spPr bwMode="auto">
          <a:xfrm>
            <a:off x="785507" y="4919662"/>
            <a:ext cx="7064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900">
                <a:solidFill>
                  <a:srgbClr val="FF0000"/>
                </a:solidFill>
                <a:latin typeface="Arial" panose="020B0604020202020204" pitchFamily="34" charset="0"/>
                <a:cs typeface="Arial" panose="020B0604020202020204" pitchFamily="34" charset="0"/>
              </a:rPr>
              <a:t>Kruiring</a:t>
            </a:r>
          </a:p>
        </p:txBody>
      </p:sp>
      <p:sp>
        <p:nvSpPr>
          <p:cNvPr id="33" name="Tekstvak 32"/>
          <p:cNvSpPr txBox="1">
            <a:spLocks noChangeArrowheads="1"/>
          </p:cNvSpPr>
          <p:nvPr/>
        </p:nvSpPr>
        <p:spPr bwMode="auto">
          <a:xfrm>
            <a:off x="1711019" y="5151437"/>
            <a:ext cx="1025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Dammetjes</a:t>
            </a:r>
          </a:p>
        </p:txBody>
      </p:sp>
      <p:cxnSp>
        <p:nvCxnSpPr>
          <p:cNvPr id="34" name="Rechte verbindingslijn met pijl 33"/>
          <p:cNvCxnSpPr>
            <a:stCxn id="33" idx="0"/>
          </p:cNvCxnSpPr>
          <p:nvPr/>
        </p:nvCxnSpPr>
        <p:spPr>
          <a:xfrm flipV="1">
            <a:off x="2223782" y="4824412"/>
            <a:ext cx="603250" cy="32702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Rechte verbindingslijn met pijl 34"/>
          <p:cNvCxnSpPr>
            <a:stCxn id="33" idx="0"/>
          </p:cNvCxnSpPr>
          <p:nvPr/>
        </p:nvCxnSpPr>
        <p:spPr>
          <a:xfrm flipH="1" flipV="1">
            <a:off x="2193619" y="4783137"/>
            <a:ext cx="30163" cy="3683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p:cNvCxnSpPr>
            <a:stCxn id="33" idx="0"/>
          </p:cNvCxnSpPr>
          <p:nvPr/>
        </p:nvCxnSpPr>
        <p:spPr>
          <a:xfrm flipH="1" flipV="1">
            <a:off x="1603069" y="4824412"/>
            <a:ext cx="620713" cy="32702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Rechthoek 38"/>
          <p:cNvSpPr/>
          <p:nvPr/>
        </p:nvSpPr>
        <p:spPr>
          <a:xfrm rot="-180000">
            <a:off x="4207805" y="4492295"/>
            <a:ext cx="2484000" cy="36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0" name="Rechthoek 39"/>
          <p:cNvSpPr/>
          <p:nvPr/>
        </p:nvSpPr>
        <p:spPr>
          <a:xfrm rot="120000" flipH="1">
            <a:off x="6703394" y="4470020"/>
            <a:ext cx="2447811" cy="36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1" name="Tekstvak 40"/>
          <p:cNvSpPr txBox="1">
            <a:spLocks noChangeArrowheads="1"/>
          </p:cNvSpPr>
          <p:nvPr/>
        </p:nvSpPr>
        <p:spPr bwMode="auto">
          <a:xfrm>
            <a:off x="7505394" y="5097462"/>
            <a:ext cx="3698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solidFill>
                  <a:srgbClr val="FF00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101071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ppt_x"/>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additive="base">
                                        <p:cTn id="59" dur="500" fill="hold"/>
                                        <p:tgtEl>
                                          <p:spTgt spid="36"/>
                                        </p:tgtEl>
                                        <p:attrNameLst>
                                          <p:attrName>ppt_x</p:attrName>
                                        </p:attrNameLst>
                                      </p:cBhvr>
                                      <p:tavLst>
                                        <p:tav tm="0">
                                          <p:val>
                                            <p:strVal val="#ppt_x"/>
                                          </p:val>
                                        </p:tav>
                                        <p:tav tm="100000">
                                          <p:val>
                                            <p:strVal val="#ppt_x"/>
                                          </p:val>
                                        </p:tav>
                                      </p:tavLst>
                                    </p:anim>
                                    <p:anim calcmode="lin" valueType="num">
                                      <p:cBhvr additive="base">
                                        <p:cTn id="60" dur="500" fill="hold"/>
                                        <p:tgtEl>
                                          <p:spTgt spid="36"/>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additive="base">
                                        <p:cTn id="63" dur="500" fill="hold"/>
                                        <p:tgtEl>
                                          <p:spTgt spid="35"/>
                                        </p:tgtEl>
                                        <p:attrNameLst>
                                          <p:attrName>ppt_x</p:attrName>
                                        </p:attrNameLst>
                                      </p:cBhvr>
                                      <p:tavLst>
                                        <p:tav tm="0">
                                          <p:val>
                                            <p:strVal val="#ppt_x"/>
                                          </p:val>
                                        </p:tav>
                                        <p:tav tm="100000">
                                          <p:val>
                                            <p:strVal val="#ppt_x"/>
                                          </p:val>
                                        </p:tav>
                                      </p:tavLst>
                                    </p:anim>
                                    <p:anim calcmode="lin" valueType="num">
                                      <p:cBhvr additive="base">
                                        <p:cTn id="64" dur="500" fill="hold"/>
                                        <p:tgtEl>
                                          <p:spTgt spid="35"/>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500" fill="hold"/>
                                        <p:tgtEl>
                                          <p:spTgt spid="34"/>
                                        </p:tgtEl>
                                        <p:attrNameLst>
                                          <p:attrName>ppt_x</p:attrName>
                                        </p:attrNameLst>
                                      </p:cBhvr>
                                      <p:tavLst>
                                        <p:tav tm="0">
                                          <p:val>
                                            <p:strVal val="#ppt_x"/>
                                          </p:val>
                                        </p:tav>
                                        <p:tav tm="100000">
                                          <p:val>
                                            <p:strVal val="#ppt_x"/>
                                          </p:val>
                                        </p:tav>
                                      </p:tavLst>
                                    </p:anim>
                                    <p:anim calcmode="lin" valueType="num">
                                      <p:cBhvr additive="base">
                                        <p:cTn id="68" dur="500" fill="hold"/>
                                        <p:tgtEl>
                                          <p:spTgt spid="3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500" fill="hold"/>
                                        <p:tgtEl>
                                          <p:spTgt spid="33"/>
                                        </p:tgtEl>
                                        <p:attrNameLst>
                                          <p:attrName>ppt_x</p:attrName>
                                        </p:attrNameLst>
                                      </p:cBhvr>
                                      <p:tavLst>
                                        <p:tav tm="0">
                                          <p:val>
                                            <p:strVal val="#ppt_x"/>
                                          </p:val>
                                        </p:tav>
                                        <p:tav tm="100000">
                                          <p:val>
                                            <p:strVal val="#ppt_x"/>
                                          </p:val>
                                        </p:tav>
                                      </p:tavLst>
                                    </p:anim>
                                    <p:anim calcmode="lin" valueType="num">
                                      <p:cBhvr additive="base">
                                        <p:cTn id="7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additive="base">
                                        <p:cTn id="77" dur="500" fill="hold"/>
                                        <p:tgtEl>
                                          <p:spTgt spid="28"/>
                                        </p:tgtEl>
                                        <p:attrNameLst>
                                          <p:attrName>ppt_x</p:attrName>
                                        </p:attrNameLst>
                                      </p:cBhvr>
                                      <p:tavLst>
                                        <p:tav tm="0">
                                          <p:val>
                                            <p:strVal val="#ppt_x"/>
                                          </p:val>
                                        </p:tav>
                                        <p:tav tm="100000">
                                          <p:val>
                                            <p:strVal val="#ppt_x"/>
                                          </p:val>
                                        </p:tav>
                                      </p:tavLst>
                                    </p:anim>
                                    <p:anim calcmode="lin" valueType="num">
                                      <p:cBhvr additive="base">
                                        <p:cTn id="78" dur="500" fill="hold"/>
                                        <p:tgtEl>
                                          <p:spTgt spid="28"/>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30"/>
                                        </p:tgtEl>
                                        <p:attrNameLst>
                                          <p:attrName>style.visibility</p:attrName>
                                        </p:attrNameLst>
                                      </p:cBhvr>
                                      <p:to>
                                        <p:strVal val="visible"/>
                                      </p:to>
                                    </p:set>
                                    <p:anim calcmode="lin" valueType="num">
                                      <p:cBhvr additive="base">
                                        <p:cTn id="81" dur="500" fill="hold"/>
                                        <p:tgtEl>
                                          <p:spTgt spid="30"/>
                                        </p:tgtEl>
                                        <p:attrNameLst>
                                          <p:attrName>ppt_x</p:attrName>
                                        </p:attrNameLst>
                                      </p:cBhvr>
                                      <p:tavLst>
                                        <p:tav tm="0">
                                          <p:val>
                                            <p:strVal val="#ppt_x"/>
                                          </p:val>
                                        </p:tav>
                                        <p:tav tm="100000">
                                          <p:val>
                                            <p:strVal val="#ppt_x"/>
                                          </p:val>
                                        </p:tav>
                                      </p:tavLst>
                                    </p:anim>
                                    <p:anim calcmode="lin" valueType="num">
                                      <p:cBhvr additive="base">
                                        <p:cTn id="82" dur="500" fill="hold"/>
                                        <p:tgtEl>
                                          <p:spTgt spid="30"/>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additive="base">
                                        <p:cTn id="85" dur="500" fill="hold"/>
                                        <p:tgtEl>
                                          <p:spTgt spid="29"/>
                                        </p:tgtEl>
                                        <p:attrNameLst>
                                          <p:attrName>ppt_x</p:attrName>
                                        </p:attrNameLst>
                                      </p:cBhvr>
                                      <p:tavLst>
                                        <p:tav tm="0">
                                          <p:val>
                                            <p:strVal val="#ppt_x"/>
                                          </p:val>
                                        </p:tav>
                                        <p:tav tm="100000">
                                          <p:val>
                                            <p:strVal val="#ppt_x"/>
                                          </p:val>
                                        </p:tav>
                                      </p:tavLst>
                                    </p:anim>
                                    <p:anim calcmode="lin" valueType="num">
                                      <p:cBhvr additive="base">
                                        <p:cTn id="86" dur="500" fill="hold"/>
                                        <p:tgtEl>
                                          <p:spTgt spid="29"/>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additive="base">
                                        <p:cTn id="89" dur="500" fill="hold"/>
                                        <p:tgtEl>
                                          <p:spTgt spid="27"/>
                                        </p:tgtEl>
                                        <p:attrNameLst>
                                          <p:attrName>ppt_x</p:attrName>
                                        </p:attrNameLst>
                                      </p:cBhvr>
                                      <p:tavLst>
                                        <p:tav tm="0">
                                          <p:val>
                                            <p:strVal val="#ppt_x"/>
                                          </p:val>
                                        </p:tav>
                                        <p:tav tm="100000">
                                          <p:val>
                                            <p:strVal val="#ppt_x"/>
                                          </p:val>
                                        </p:tav>
                                      </p:tavLst>
                                    </p:anim>
                                    <p:anim calcmode="lin" valueType="num">
                                      <p:cBhvr additive="base">
                                        <p:cTn id="90" dur="500" fill="hold"/>
                                        <p:tgtEl>
                                          <p:spTgt spid="27"/>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16"/>
                                        </p:tgtEl>
                                        <p:attrNameLst>
                                          <p:attrName>style.visibility</p:attrName>
                                        </p:attrNameLst>
                                      </p:cBhvr>
                                      <p:to>
                                        <p:strVal val="visible"/>
                                      </p:to>
                                    </p:set>
                                    <p:anim calcmode="lin" valueType="num">
                                      <p:cBhvr additive="base">
                                        <p:cTn id="93" dur="500" fill="hold"/>
                                        <p:tgtEl>
                                          <p:spTgt spid="16"/>
                                        </p:tgtEl>
                                        <p:attrNameLst>
                                          <p:attrName>ppt_x</p:attrName>
                                        </p:attrNameLst>
                                      </p:cBhvr>
                                      <p:tavLst>
                                        <p:tav tm="0">
                                          <p:val>
                                            <p:strVal val="#ppt_x"/>
                                          </p:val>
                                        </p:tav>
                                        <p:tav tm="100000">
                                          <p:val>
                                            <p:strVal val="#ppt_x"/>
                                          </p:val>
                                        </p:tav>
                                      </p:tavLst>
                                    </p:anim>
                                    <p:anim calcmode="lin" valueType="num">
                                      <p:cBhvr additive="base">
                                        <p:cTn id="94" dur="500" fill="hold"/>
                                        <p:tgtEl>
                                          <p:spTgt spid="16"/>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1"/>
                                        </p:tgtEl>
                                        <p:attrNameLst>
                                          <p:attrName>style.visibility</p:attrName>
                                        </p:attrNameLst>
                                      </p:cBhvr>
                                      <p:to>
                                        <p:strVal val="visible"/>
                                      </p:to>
                                    </p:set>
                                    <p:anim calcmode="lin" valueType="num">
                                      <p:cBhvr additive="base">
                                        <p:cTn id="97" dur="500" fill="hold"/>
                                        <p:tgtEl>
                                          <p:spTgt spid="11"/>
                                        </p:tgtEl>
                                        <p:attrNameLst>
                                          <p:attrName>ppt_x</p:attrName>
                                        </p:attrNameLst>
                                      </p:cBhvr>
                                      <p:tavLst>
                                        <p:tav tm="0">
                                          <p:val>
                                            <p:strVal val="#ppt_x"/>
                                          </p:val>
                                        </p:tav>
                                        <p:tav tm="100000">
                                          <p:val>
                                            <p:strVal val="#ppt_x"/>
                                          </p:val>
                                        </p:tav>
                                      </p:tavLst>
                                    </p:anim>
                                    <p:anim calcmode="lin" valueType="num">
                                      <p:cBhvr additive="base">
                                        <p:cTn id="9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9"/>
                                        </p:tgtEl>
                                        <p:attrNameLst>
                                          <p:attrName>style.visibility</p:attrName>
                                        </p:attrNameLst>
                                      </p:cBhvr>
                                      <p:to>
                                        <p:strVal val="visible"/>
                                      </p:to>
                                    </p:set>
                                    <p:anim calcmode="lin" valueType="num">
                                      <p:cBhvr additive="base">
                                        <p:cTn id="103" dur="500" fill="hold"/>
                                        <p:tgtEl>
                                          <p:spTgt spid="39"/>
                                        </p:tgtEl>
                                        <p:attrNameLst>
                                          <p:attrName>ppt_x</p:attrName>
                                        </p:attrNameLst>
                                      </p:cBhvr>
                                      <p:tavLst>
                                        <p:tav tm="0">
                                          <p:val>
                                            <p:strVal val="#ppt_x"/>
                                          </p:val>
                                        </p:tav>
                                        <p:tav tm="100000">
                                          <p:val>
                                            <p:strVal val="#ppt_x"/>
                                          </p:val>
                                        </p:tav>
                                      </p:tavLst>
                                    </p:anim>
                                    <p:anim calcmode="lin" valueType="num">
                                      <p:cBhvr additive="base">
                                        <p:cTn id="104" dur="500" fill="hold"/>
                                        <p:tgtEl>
                                          <p:spTgt spid="39"/>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40"/>
                                        </p:tgtEl>
                                        <p:attrNameLst>
                                          <p:attrName>style.visibility</p:attrName>
                                        </p:attrNameLst>
                                      </p:cBhvr>
                                      <p:to>
                                        <p:strVal val="visible"/>
                                      </p:to>
                                    </p:set>
                                    <p:anim calcmode="lin" valueType="num">
                                      <p:cBhvr additive="base">
                                        <p:cTn id="107" dur="500" fill="hold"/>
                                        <p:tgtEl>
                                          <p:spTgt spid="40"/>
                                        </p:tgtEl>
                                        <p:attrNameLst>
                                          <p:attrName>ppt_x</p:attrName>
                                        </p:attrNameLst>
                                      </p:cBhvr>
                                      <p:tavLst>
                                        <p:tav tm="0">
                                          <p:val>
                                            <p:strVal val="#ppt_x"/>
                                          </p:val>
                                        </p:tav>
                                        <p:tav tm="100000">
                                          <p:val>
                                            <p:strVal val="#ppt_x"/>
                                          </p:val>
                                        </p:tav>
                                      </p:tavLst>
                                    </p:anim>
                                    <p:anim calcmode="lin" valueType="num">
                                      <p:cBhvr additive="base">
                                        <p:cTn id="10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25"/>
                                        </p:tgtEl>
                                        <p:attrNameLst>
                                          <p:attrName>style.visibility</p:attrName>
                                        </p:attrNameLst>
                                      </p:cBhvr>
                                      <p:to>
                                        <p:strVal val="visible"/>
                                      </p:to>
                                    </p:set>
                                    <p:anim calcmode="lin" valueType="num">
                                      <p:cBhvr additive="base">
                                        <p:cTn id="113" dur="500" fill="hold"/>
                                        <p:tgtEl>
                                          <p:spTgt spid="25"/>
                                        </p:tgtEl>
                                        <p:attrNameLst>
                                          <p:attrName>ppt_x</p:attrName>
                                        </p:attrNameLst>
                                      </p:cBhvr>
                                      <p:tavLst>
                                        <p:tav tm="0">
                                          <p:val>
                                            <p:strVal val="#ppt_x"/>
                                          </p:val>
                                        </p:tav>
                                        <p:tav tm="100000">
                                          <p:val>
                                            <p:strVal val="#ppt_x"/>
                                          </p:val>
                                        </p:tav>
                                      </p:tavLst>
                                    </p:anim>
                                    <p:anim calcmode="lin" valueType="num">
                                      <p:cBhvr additive="base">
                                        <p:cTn id="114" dur="500" fill="hold"/>
                                        <p:tgtEl>
                                          <p:spTgt spid="25"/>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24"/>
                                        </p:tgtEl>
                                        <p:attrNameLst>
                                          <p:attrName>style.visibility</p:attrName>
                                        </p:attrNameLst>
                                      </p:cBhvr>
                                      <p:to>
                                        <p:strVal val="visible"/>
                                      </p:to>
                                    </p:set>
                                    <p:anim calcmode="lin" valueType="num">
                                      <p:cBhvr additive="base">
                                        <p:cTn id="117" dur="500" fill="hold"/>
                                        <p:tgtEl>
                                          <p:spTgt spid="24"/>
                                        </p:tgtEl>
                                        <p:attrNameLst>
                                          <p:attrName>ppt_x</p:attrName>
                                        </p:attrNameLst>
                                      </p:cBhvr>
                                      <p:tavLst>
                                        <p:tav tm="0">
                                          <p:val>
                                            <p:strVal val="#ppt_x"/>
                                          </p:val>
                                        </p:tav>
                                        <p:tav tm="100000">
                                          <p:val>
                                            <p:strVal val="#ppt_x"/>
                                          </p:val>
                                        </p:tav>
                                      </p:tavLst>
                                    </p:anim>
                                    <p:anim calcmode="lin" valueType="num">
                                      <p:cBhvr additive="base">
                                        <p:cTn id="1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grpId="0" nodeType="clickEffect">
                                  <p:stCondLst>
                                    <p:cond delay="0"/>
                                  </p:stCondLst>
                                  <p:childTnLst>
                                    <p:set>
                                      <p:cBhvr>
                                        <p:cTn id="122" dur="1" fill="hold">
                                          <p:stCondLst>
                                            <p:cond delay="0"/>
                                          </p:stCondLst>
                                        </p:cTn>
                                        <p:tgtEl>
                                          <p:spTgt spid="20"/>
                                        </p:tgtEl>
                                        <p:attrNameLst>
                                          <p:attrName>style.visibility</p:attrName>
                                        </p:attrNameLst>
                                      </p:cBhvr>
                                      <p:to>
                                        <p:strVal val="visible"/>
                                      </p:to>
                                    </p:set>
                                    <p:anim calcmode="lin" valueType="num">
                                      <p:cBhvr additive="base">
                                        <p:cTn id="123" dur="500" fill="hold"/>
                                        <p:tgtEl>
                                          <p:spTgt spid="20"/>
                                        </p:tgtEl>
                                        <p:attrNameLst>
                                          <p:attrName>ppt_x</p:attrName>
                                        </p:attrNameLst>
                                      </p:cBhvr>
                                      <p:tavLst>
                                        <p:tav tm="0">
                                          <p:val>
                                            <p:strVal val="#ppt_x"/>
                                          </p:val>
                                        </p:tav>
                                        <p:tav tm="100000">
                                          <p:val>
                                            <p:strVal val="#ppt_x"/>
                                          </p:val>
                                        </p:tav>
                                      </p:tavLst>
                                    </p:anim>
                                    <p:anim calcmode="lin" valueType="num">
                                      <p:cBhvr additive="base">
                                        <p:cTn id="1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grpId="0" nodeType="clickEffect">
                                  <p:stCondLst>
                                    <p:cond delay="0"/>
                                  </p:stCondLst>
                                  <p:childTnLst>
                                    <p:set>
                                      <p:cBhvr>
                                        <p:cTn id="128" dur="1" fill="hold">
                                          <p:stCondLst>
                                            <p:cond delay="0"/>
                                          </p:stCondLst>
                                        </p:cTn>
                                        <p:tgtEl>
                                          <p:spTgt spid="23"/>
                                        </p:tgtEl>
                                        <p:attrNameLst>
                                          <p:attrName>style.visibility</p:attrName>
                                        </p:attrNameLst>
                                      </p:cBhvr>
                                      <p:to>
                                        <p:strVal val="visible"/>
                                      </p:to>
                                    </p:set>
                                    <p:anim calcmode="lin" valueType="num">
                                      <p:cBhvr additive="base">
                                        <p:cTn id="129" dur="500" fill="hold"/>
                                        <p:tgtEl>
                                          <p:spTgt spid="23"/>
                                        </p:tgtEl>
                                        <p:attrNameLst>
                                          <p:attrName>ppt_x</p:attrName>
                                        </p:attrNameLst>
                                      </p:cBhvr>
                                      <p:tavLst>
                                        <p:tav tm="0">
                                          <p:val>
                                            <p:strVal val="#ppt_x"/>
                                          </p:val>
                                        </p:tav>
                                        <p:tav tm="100000">
                                          <p:val>
                                            <p:strVal val="#ppt_x"/>
                                          </p:val>
                                        </p:tav>
                                      </p:tavLst>
                                    </p:anim>
                                    <p:anim calcmode="lin" valueType="num">
                                      <p:cBhvr additive="base">
                                        <p:cTn id="130" dur="500" fill="hold"/>
                                        <p:tgtEl>
                                          <p:spTgt spid="23"/>
                                        </p:tgtEl>
                                        <p:attrNameLst>
                                          <p:attrName>ppt_y</p:attrName>
                                        </p:attrNameLst>
                                      </p:cBhvr>
                                      <p:tavLst>
                                        <p:tav tm="0">
                                          <p:val>
                                            <p:strVal val="1+#ppt_h/2"/>
                                          </p:val>
                                        </p:tav>
                                        <p:tav tm="100000">
                                          <p:val>
                                            <p:strVal val="#ppt_y"/>
                                          </p:val>
                                        </p:tav>
                                      </p:tavLst>
                                    </p:anim>
                                  </p:childTnLst>
                                </p:cTn>
                              </p:par>
                              <p:par>
                                <p:cTn id="131" presetID="2" presetClass="entr" presetSubtype="4" fill="hold" nodeType="withEffect">
                                  <p:stCondLst>
                                    <p:cond delay="0"/>
                                  </p:stCondLst>
                                  <p:childTnLst>
                                    <p:set>
                                      <p:cBhvr>
                                        <p:cTn id="132" dur="1" fill="hold">
                                          <p:stCondLst>
                                            <p:cond delay="0"/>
                                          </p:stCondLst>
                                        </p:cTn>
                                        <p:tgtEl>
                                          <p:spTgt spid="15"/>
                                        </p:tgtEl>
                                        <p:attrNameLst>
                                          <p:attrName>style.visibility</p:attrName>
                                        </p:attrNameLst>
                                      </p:cBhvr>
                                      <p:to>
                                        <p:strVal val="visible"/>
                                      </p:to>
                                    </p:set>
                                    <p:anim calcmode="lin" valueType="num">
                                      <p:cBhvr additive="base">
                                        <p:cTn id="133" dur="500" fill="hold"/>
                                        <p:tgtEl>
                                          <p:spTgt spid="15"/>
                                        </p:tgtEl>
                                        <p:attrNameLst>
                                          <p:attrName>ppt_x</p:attrName>
                                        </p:attrNameLst>
                                      </p:cBhvr>
                                      <p:tavLst>
                                        <p:tav tm="0">
                                          <p:val>
                                            <p:strVal val="#ppt_x"/>
                                          </p:val>
                                        </p:tav>
                                        <p:tav tm="100000">
                                          <p:val>
                                            <p:strVal val="#ppt_x"/>
                                          </p:val>
                                        </p:tav>
                                      </p:tavLst>
                                    </p:anim>
                                    <p:anim calcmode="lin" valueType="num">
                                      <p:cBhvr additive="base">
                                        <p:cTn id="1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6" grpId="0"/>
      <p:bldP spid="17" grpId="0"/>
      <p:bldP spid="18" grpId="0"/>
      <p:bldP spid="19" grpId="0"/>
      <p:bldP spid="20" grpId="0"/>
      <p:bldP spid="21" grpId="0"/>
      <p:bldP spid="22" grpId="0"/>
      <p:bldP spid="23" grpId="0"/>
      <p:bldP spid="24" grpId="0"/>
      <p:bldP spid="25" grpId="0"/>
      <p:bldP spid="27" grpId="0"/>
      <p:bldP spid="33" grpId="0"/>
      <p:bldP spid="39" grpId="0" animBg="1"/>
      <p:bldP spid="40" grpId="0" animBg="1"/>
      <p:bldP spid="4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Tandrad kruiwerk</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47</a:t>
            </a:fld>
            <a:endParaRPr lang="nl-BE"/>
          </a:p>
        </p:txBody>
      </p:sp>
      <p:pic>
        <p:nvPicPr>
          <p:cNvPr id="8" name="Picture 4" descr="kruilier_z"/>
          <p:cNvPicPr>
            <a:picLocks noChangeAspect="1" noChangeArrowheads="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6537325" y="4654265"/>
            <a:ext cx="2740025" cy="1620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Afbeelding 8"/>
          <p:cNvPicPr>
            <a:picLocks noChangeAspect="1"/>
          </p:cNvPicPr>
          <p:nvPr/>
        </p:nvPicPr>
        <p:blipFill>
          <a:blip r:embed="rId4">
            <a:extLst>
              <a:ext uri="{28A0092B-C50C-407E-A947-70E740481C1C}">
                <a14:useLocalDpi xmlns:a14="http://schemas.microsoft.com/office/drawing/2010/main" val="0"/>
              </a:ext>
            </a:extLst>
          </a:blip>
          <a:srcRect l="15741" r="42824"/>
          <a:stretch>
            <a:fillRect/>
          </a:stretch>
        </p:blipFill>
        <p:spPr bwMode="auto">
          <a:xfrm>
            <a:off x="330200" y="1083978"/>
            <a:ext cx="2536825"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kruilier5_z"/>
          <p:cNvPicPr>
            <a:picLocks noChangeAspect="1" noChangeArrowheads="1"/>
          </p:cNvPicPr>
          <p:nvPr/>
        </p:nvPicPr>
        <p:blipFill>
          <a:blip r:embed="rId5">
            <a:lum bright="8000"/>
            <a:extLst>
              <a:ext uri="{28A0092B-C50C-407E-A947-70E740481C1C}">
                <a14:useLocalDpi xmlns:a14="http://schemas.microsoft.com/office/drawing/2010/main" val="0"/>
              </a:ext>
            </a:extLst>
          </a:blip>
          <a:srcRect/>
          <a:stretch>
            <a:fillRect/>
          </a:stretch>
        </p:blipFill>
        <p:spPr bwMode="auto">
          <a:xfrm>
            <a:off x="3397250" y="4654265"/>
            <a:ext cx="2738438" cy="1620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Tekstvak 10"/>
          <p:cNvSpPr txBox="1">
            <a:spLocks noChangeArrowheads="1"/>
          </p:cNvSpPr>
          <p:nvPr/>
        </p:nvSpPr>
        <p:spPr bwMode="auto">
          <a:xfrm>
            <a:off x="328613" y="4122453"/>
            <a:ext cx="25400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000">
                <a:latin typeface="Arial" panose="020B0604020202020204" pitchFamily="34" charset="0"/>
                <a:cs typeface="Arial" panose="020B0604020202020204" pitchFamily="34" charset="0"/>
              </a:rPr>
              <a:t>“ De Grafelijke korenmolen”</a:t>
            </a:r>
          </a:p>
          <a:p>
            <a:pPr algn="ctr">
              <a:lnSpc>
                <a:spcPct val="100000"/>
              </a:lnSpc>
              <a:spcBef>
                <a:spcPct val="0"/>
              </a:spcBef>
              <a:buFontTx/>
              <a:buNone/>
            </a:pPr>
            <a:r>
              <a:rPr lang="nl-BE" altLang="nl-BE" sz="900">
                <a:latin typeface="Arial" panose="020B0604020202020204" pitchFamily="34" charset="0"/>
                <a:cs typeface="Arial" panose="020B0604020202020204" pitchFamily="34" charset="0"/>
              </a:rPr>
              <a:t>Torenmolen Zeddam</a:t>
            </a:r>
          </a:p>
          <a:p>
            <a:pPr algn="ctr">
              <a:lnSpc>
                <a:spcPct val="100000"/>
              </a:lnSpc>
              <a:spcBef>
                <a:spcPct val="0"/>
              </a:spcBef>
              <a:buFontTx/>
              <a:buNone/>
            </a:pPr>
            <a:r>
              <a:rPr lang="nl-BE" altLang="nl-BE" sz="1000">
                <a:latin typeface="Arial" panose="020B0604020202020204" pitchFamily="34" charset="0"/>
                <a:cs typeface="Arial" panose="020B0604020202020204" pitchFamily="34" charset="0"/>
              </a:rPr>
              <a:t>Ø 8,55 m Dubbele bediening </a:t>
            </a:r>
          </a:p>
        </p:txBody>
      </p:sp>
      <p:sp>
        <p:nvSpPr>
          <p:cNvPr id="12" name="Tekstvak 11"/>
          <p:cNvSpPr txBox="1"/>
          <p:nvPr/>
        </p:nvSpPr>
        <p:spPr>
          <a:xfrm>
            <a:off x="3040063" y="1730090"/>
            <a:ext cx="4991100" cy="2093913"/>
          </a:xfrm>
          <a:prstGeom prst="rect">
            <a:avLst/>
          </a:prstGeom>
          <a:noFill/>
        </p:spPr>
        <p:txBody>
          <a:bodyPr>
            <a:spAutoFit/>
          </a:bodyPr>
          <a:lstStyle/>
          <a:p>
            <a:pPr>
              <a:defRPr/>
            </a:pPr>
            <a:r>
              <a:rPr lang="nl-BE" dirty="0">
                <a:latin typeface="Arial" panose="020B0604020202020204" pitchFamily="34" charset="0"/>
                <a:cs typeface="Arial" panose="020B0604020202020204" pitchFamily="34" charset="0"/>
              </a:rPr>
              <a:t>Werking:</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Met doorlopend touw op gaffelwiel</a:t>
            </a:r>
            <a:r>
              <a:rPr lang="nl-BE" sz="1400" dirty="0">
                <a:solidFill>
                  <a:srgbClr val="FF0000"/>
                </a:solidFill>
                <a:latin typeface="Arial" panose="020B0604020202020204" pitchFamily="34" charset="0"/>
                <a:cs typeface="Arial" panose="020B0604020202020204" pitchFamily="34" charset="0"/>
              </a:rPr>
              <a:t> (1)</a:t>
            </a:r>
            <a:endParaRPr lang="nl-B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Op de as van het gaffelwiel een klein rondsel</a:t>
            </a:r>
            <a:r>
              <a:rPr lang="nl-BE" sz="1400" dirty="0">
                <a:solidFill>
                  <a:srgbClr val="FF0000"/>
                </a:solidFill>
                <a:latin typeface="Arial" panose="020B0604020202020204" pitchFamily="34" charset="0"/>
                <a:cs typeface="Arial" panose="020B0604020202020204" pitchFamily="34" charset="0"/>
              </a:rPr>
              <a:t> (2)</a:t>
            </a:r>
            <a:endParaRPr lang="nl-B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Rondsel vormt een gangwerk met sterwiel </a:t>
            </a:r>
            <a:r>
              <a:rPr lang="nl-BE" sz="1600" dirty="0">
                <a:solidFill>
                  <a:srgbClr val="FF0000"/>
                </a:solidFill>
                <a:latin typeface="Arial" panose="020B0604020202020204" pitchFamily="34" charset="0"/>
                <a:cs typeface="Arial" panose="020B0604020202020204" pitchFamily="34" charset="0"/>
              </a:rPr>
              <a:t>(3)</a:t>
            </a:r>
            <a:endParaRPr lang="nl-B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Op de as van het sterwiel een tweede rondsel</a:t>
            </a:r>
            <a:r>
              <a:rPr lang="nl-BE" sz="1600" dirty="0">
                <a:solidFill>
                  <a:srgbClr val="FF0000"/>
                </a:solidFill>
                <a:latin typeface="Arial" panose="020B0604020202020204" pitchFamily="34" charset="0"/>
                <a:cs typeface="Arial" panose="020B0604020202020204" pitchFamily="34" charset="0"/>
              </a:rPr>
              <a:t> (4)</a:t>
            </a:r>
            <a:endParaRPr lang="nl-B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Dit rondsel grijpt in de houten tandenkrans </a:t>
            </a:r>
            <a:r>
              <a:rPr lang="nl-BE" sz="1600" dirty="0">
                <a:solidFill>
                  <a:srgbClr val="FF0000"/>
                </a:solidFill>
                <a:latin typeface="Arial" panose="020B0604020202020204" pitchFamily="34" charset="0"/>
                <a:cs typeface="Arial" panose="020B0604020202020204" pitchFamily="34" charset="0"/>
              </a:rPr>
              <a:t>(5)</a:t>
            </a:r>
            <a:r>
              <a:rPr lang="nl-BE" sz="1600" dirty="0">
                <a:latin typeface="Arial" panose="020B0604020202020204" pitchFamily="34" charset="0"/>
                <a:cs typeface="Arial" panose="020B0604020202020204" pitchFamily="34" charset="0"/>
              </a:rPr>
              <a:t> op de molenromp</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Kap draait op een Engels </a:t>
            </a:r>
            <a:r>
              <a:rPr lang="nl-BE" sz="1600" dirty="0" err="1">
                <a:latin typeface="Arial" panose="020B0604020202020204" pitchFamily="34" charset="0"/>
                <a:cs typeface="Arial" panose="020B0604020202020204" pitchFamily="34" charset="0"/>
              </a:rPr>
              <a:t>rollenkruiwerk</a:t>
            </a:r>
            <a:r>
              <a:rPr lang="nl-BE" sz="1600" dirty="0">
                <a:latin typeface="Arial" panose="020B0604020202020204" pitchFamily="34" charset="0"/>
                <a:cs typeface="Arial" panose="020B0604020202020204" pitchFamily="34" charset="0"/>
              </a:rPr>
              <a:t> </a:t>
            </a:r>
            <a:r>
              <a:rPr lang="nl-BE" sz="1600" dirty="0">
                <a:solidFill>
                  <a:srgbClr val="FF0000"/>
                </a:solidFill>
                <a:latin typeface="Arial" panose="020B0604020202020204" pitchFamily="34" charset="0"/>
                <a:cs typeface="Arial" panose="020B0604020202020204" pitchFamily="34" charset="0"/>
              </a:rPr>
              <a:t>(6)</a:t>
            </a:r>
            <a:r>
              <a:rPr lang="nl-BE" sz="1600" dirty="0">
                <a:latin typeface="Arial" panose="020B0604020202020204" pitchFamily="34" charset="0"/>
                <a:cs typeface="Arial" panose="020B0604020202020204" pitchFamily="34" charset="0"/>
              </a:rPr>
              <a:t>  </a:t>
            </a:r>
          </a:p>
        </p:txBody>
      </p:sp>
      <p:sp>
        <p:nvSpPr>
          <p:cNvPr id="13" name="Tekstvak 12"/>
          <p:cNvSpPr txBox="1">
            <a:spLocks noChangeArrowheads="1"/>
          </p:cNvSpPr>
          <p:nvPr/>
        </p:nvSpPr>
        <p:spPr bwMode="auto">
          <a:xfrm>
            <a:off x="4891088" y="4639978"/>
            <a:ext cx="474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(2)</a:t>
            </a:r>
          </a:p>
        </p:txBody>
      </p:sp>
      <p:cxnSp>
        <p:nvCxnSpPr>
          <p:cNvPr id="14" name="Rechte verbindingslijn met pijl 13"/>
          <p:cNvCxnSpPr>
            <a:stCxn id="23" idx="2"/>
          </p:cNvCxnSpPr>
          <p:nvPr/>
        </p:nvCxnSpPr>
        <p:spPr>
          <a:xfrm>
            <a:off x="8626475" y="5662328"/>
            <a:ext cx="369888" cy="27781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p:cNvCxnSpPr/>
          <p:nvPr/>
        </p:nvCxnSpPr>
        <p:spPr>
          <a:xfrm flipH="1">
            <a:off x="8307388" y="5662328"/>
            <a:ext cx="317500" cy="44132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kstvak 29"/>
          <p:cNvSpPr txBox="1">
            <a:spLocks noChangeArrowheads="1"/>
          </p:cNvSpPr>
          <p:nvPr/>
        </p:nvSpPr>
        <p:spPr bwMode="auto">
          <a:xfrm>
            <a:off x="3813175" y="1094380"/>
            <a:ext cx="335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latin typeface="Arial" panose="020B0604020202020204" pitchFamily="34" charset="0"/>
                <a:cs typeface="Arial" panose="020B0604020202020204" pitchFamily="34" charset="0"/>
              </a:rPr>
              <a:t>Binnenkruier met tandenkrans</a:t>
            </a:r>
          </a:p>
        </p:txBody>
      </p:sp>
      <p:sp>
        <p:nvSpPr>
          <p:cNvPr id="17" name="Tekstvak 7"/>
          <p:cNvSpPr txBox="1">
            <a:spLocks noChangeArrowheads="1"/>
          </p:cNvSpPr>
          <p:nvPr/>
        </p:nvSpPr>
        <p:spPr bwMode="auto">
          <a:xfrm>
            <a:off x="5087938" y="5214653"/>
            <a:ext cx="447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chemeClr val="bg1"/>
                </a:solidFill>
                <a:latin typeface="Arial" panose="020B0604020202020204" pitchFamily="34" charset="0"/>
                <a:cs typeface="Arial" panose="020B0604020202020204" pitchFamily="34" charset="0"/>
              </a:rPr>
              <a:t>(3)</a:t>
            </a:r>
          </a:p>
        </p:txBody>
      </p:sp>
      <p:pic>
        <p:nvPicPr>
          <p:cNvPr id="18" name="Afbeelding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12125" y="1083978"/>
            <a:ext cx="4079875"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kstvak 1"/>
          <p:cNvSpPr txBox="1">
            <a:spLocks noChangeArrowheads="1"/>
          </p:cNvSpPr>
          <p:nvPr/>
        </p:nvSpPr>
        <p:spPr bwMode="auto">
          <a:xfrm>
            <a:off x="10588625" y="2004728"/>
            <a:ext cx="40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chemeClr val="bg1"/>
                </a:solidFill>
                <a:latin typeface="Arial" panose="020B0604020202020204" pitchFamily="34" charset="0"/>
                <a:cs typeface="Arial" panose="020B0604020202020204" pitchFamily="34" charset="0"/>
              </a:rPr>
              <a:t>(1)</a:t>
            </a:r>
          </a:p>
        </p:txBody>
      </p:sp>
      <p:sp>
        <p:nvSpPr>
          <p:cNvPr id="20" name="Tekstvak 14"/>
          <p:cNvSpPr txBox="1">
            <a:spLocks noChangeArrowheads="1"/>
          </p:cNvSpPr>
          <p:nvPr/>
        </p:nvSpPr>
        <p:spPr bwMode="auto">
          <a:xfrm>
            <a:off x="7205663" y="5163853"/>
            <a:ext cx="5270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chemeClr val="bg1"/>
                </a:solidFill>
                <a:latin typeface="Arial" panose="020B0604020202020204" pitchFamily="34" charset="0"/>
                <a:cs typeface="Arial" panose="020B0604020202020204" pitchFamily="34" charset="0"/>
              </a:rPr>
              <a:t>(5)</a:t>
            </a:r>
          </a:p>
        </p:txBody>
      </p:sp>
      <p:pic>
        <p:nvPicPr>
          <p:cNvPr id="21" name="Afbeelding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677400" y="4654265"/>
            <a:ext cx="250825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kstvak 21"/>
          <p:cNvSpPr txBox="1">
            <a:spLocks noChangeArrowheads="1"/>
          </p:cNvSpPr>
          <p:nvPr/>
        </p:nvSpPr>
        <p:spPr bwMode="auto">
          <a:xfrm>
            <a:off x="10399713" y="5470240"/>
            <a:ext cx="3825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(5)</a:t>
            </a:r>
          </a:p>
        </p:txBody>
      </p:sp>
      <p:sp>
        <p:nvSpPr>
          <p:cNvPr id="23" name="Tekstvak 22"/>
          <p:cNvSpPr txBox="1">
            <a:spLocks noChangeArrowheads="1"/>
          </p:cNvSpPr>
          <p:nvPr/>
        </p:nvSpPr>
        <p:spPr bwMode="auto">
          <a:xfrm>
            <a:off x="8399463" y="5384515"/>
            <a:ext cx="4524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(1)</a:t>
            </a:r>
          </a:p>
        </p:txBody>
      </p:sp>
      <p:pic>
        <p:nvPicPr>
          <p:cNvPr id="24" name="Afbeelding 2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2425" y="4654265"/>
            <a:ext cx="2643188"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kstvak 24"/>
          <p:cNvSpPr txBox="1">
            <a:spLocks noChangeArrowheads="1"/>
          </p:cNvSpPr>
          <p:nvPr/>
        </p:nvSpPr>
        <p:spPr bwMode="auto">
          <a:xfrm>
            <a:off x="801688" y="5230528"/>
            <a:ext cx="4524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(6)</a:t>
            </a:r>
          </a:p>
        </p:txBody>
      </p:sp>
      <p:sp>
        <p:nvSpPr>
          <p:cNvPr id="26" name="Tekstvak 25"/>
          <p:cNvSpPr txBox="1">
            <a:spLocks noChangeArrowheads="1"/>
          </p:cNvSpPr>
          <p:nvPr/>
        </p:nvSpPr>
        <p:spPr bwMode="auto">
          <a:xfrm>
            <a:off x="2166938" y="5609940"/>
            <a:ext cx="4445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latin typeface="Arial" panose="020B0604020202020204" pitchFamily="34" charset="0"/>
                <a:cs typeface="Arial" panose="020B0604020202020204" pitchFamily="34" charset="0"/>
              </a:rPr>
              <a:t>(5)</a:t>
            </a:r>
          </a:p>
        </p:txBody>
      </p:sp>
      <p:sp>
        <p:nvSpPr>
          <p:cNvPr id="27" name="Tekstvak 26"/>
          <p:cNvSpPr txBox="1">
            <a:spLocks noChangeArrowheads="1"/>
          </p:cNvSpPr>
          <p:nvPr/>
        </p:nvSpPr>
        <p:spPr bwMode="auto">
          <a:xfrm>
            <a:off x="10152063" y="1452278"/>
            <a:ext cx="3921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(2)</a:t>
            </a:r>
          </a:p>
        </p:txBody>
      </p:sp>
      <p:sp>
        <p:nvSpPr>
          <p:cNvPr id="28" name="Tekstvak 27"/>
          <p:cNvSpPr txBox="1">
            <a:spLocks noChangeArrowheads="1"/>
          </p:cNvSpPr>
          <p:nvPr/>
        </p:nvSpPr>
        <p:spPr bwMode="auto">
          <a:xfrm>
            <a:off x="9975850" y="2573053"/>
            <a:ext cx="531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(3)</a:t>
            </a:r>
          </a:p>
        </p:txBody>
      </p:sp>
      <p:sp>
        <p:nvSpPr>
          <p:cNvPr id="29" name="Tekstvak 28"/>
          <p:cNvSpPr txBox="1">
            <a:spLocks noChangeArrowheads="1"/>
          </p:cNvSpPr>
          <p:nvPr/>
        </p:nvSpPr>
        <p:spPr bwMode="auto">
          <a:xfrm>
            <a:off x="9355138" y="2808003"/>
            <a:ext cx="493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(4)</a:t>
            </a:r>
          </a:p>
        </p:txBody>
      </p:sp>
      <p:sp>
        <p:nvSpPr>
          <p:cNvPr id="30" name="Tekstvak 29"/>
          <p:cNvSpPr txBox="1">
            <a:spLocks noChangeArrowheads="1"/>
          </p:cNvSpPr>
          <p:nvPr/>
        </p:nvSpPr>
        <p:spPr bwMode="auto">
          <a:xfrm>
            <a:off x="4565650" y="5314665"/>
            <a:ext cx="4937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(4)</a:t>
            </a:r>
          </a:p>
        </p:txBody>
      </p:sp>
      <p:sp>
        <p:nvSpPr>
          <p:cNvPr id="31" name="Tekstvak 15"/>
          <p:cNvSpPr txBox="1">
            <a:spLocks noChangeArrowheads="1"/>
          </p:cNvSpPr>
          <p:nvPr/>
        </p:nvSpPr>
        <p:spPr bwMode="auto">
          <a:xfrm>
            <a:off x="8112125" y="4144678"/>
            <a:ext cx="40735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900">
                <a:latin typeface="Arial" panose="020B0604020202020204" pitchFamily="34" charset="0"/>
                <a:cs typeface="Arial" panose="020B0604020202020204" pitchFamily="34" charset="0"/>
              </a:rPr>
              <a:t>Foto: Toon Van As</a:t>
            </a:r>
          </a:p>
        </p:txBody>
      </p:sp>
    </p:spTree>
    <p:extLst>
      <p:ext uri="{BB962C8B-B14F-4D97-AF65-F5344CB8AC3E}">
        <p14:creationId xmlns:p14="http://schemas.microsoft.com/office/powerpoint/2010/main" val="202221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additive="base">
                                        <p:cTn id="75" dur="500" fill="hold"/>
                                        <p:tgtEl>
                                          <p:spTgt spid="25"/>
                                        </p:tgtEl>
                                        <p:attrNameLst>
                                          <p:attrName>ppt_x</p:attrName>
                                        </p:attrNameLst>
                                      </p:cBhvr>
                                      <p:tavLst>
                                        <p:tav tm="0">
                                          <p:val>
                                            <p:strVal val="#ppt_x"/>
                                          </p:val>
                                        </p:tav>
                                        <p:tav tm="100000">
                                          <p:val>
                                            <p:strVal val="#ppt_x"/>
                                          </p:val>
                                        </p:tav>
                                      </p:tavLst>
                                    </p:anim>
                                    <p:anim calcmode="lin" valueType="num">
                                      <p:cBhvr additive="base">
                                        <p:cTn id="7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P spid="19" grpId="0"/>
      <p:bldP spid="20" grpId="0"/>
      <p:bldP spid="22" grpId="0"/>
      <p:bldP spid="23" grpId="0"/>
      <p:bldP spid="25" grpId="0"/>
      <p:bldP spid="26" grpId="0"/>
      <p:bldP spid="27" grpId="0"/>
      <p:bldP spid="28" grpId="0"/>
      <p:bldP spid="29" grpId="0"/>
      <p:bldP spid="3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Tandrad kruiwerk</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48</a:t>
            </a:fld>
            <a:endParaRPr lang="nl-BE"/>
          </a:p>
        </p:txBody>
      </p:sp>
      <p:pic>
        <p:nvPicPr>
          <p:cNvPr id="8" name="Picture 7" descr="De bronafbeelding bekijk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09" y="1117896"/>
            <a:ext cx="27686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1"/>
          <p:cNvSpPr txBox="1">
            <a:spLocks noChangeArrowheads="1"/>
          </p:cNvSpPr>
          <p:nvPr/>
        </p:nvSpPr>
        <p:spPr bwMode="auto">
          <a:xfrm>
            <a:off x="309009" y="5070771"/>
            <a:ext cx="248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a:latin typeface="Arial" panose="020B0604020202020204" pitchFamily="34" charset="0"/>
                <a:cs typeface="Arial" panose="020B0604020202020204" pitchFamily="34" charset="0"/>
              </a:rPr>
              <a:t>“De Kildonkse molen”</a:t>
            </a:r>
          </a:p>
          <a:p>
            <a:pPr algn="ctr">
              <a:lnSpc>
                <a:spcPct val="100000"/>
              </a:lnSpc>
              <a:spcBef>
                <a:spcPct val="0"/>
              </a:spcBef>
              <a:buFontTx/>
              <a:buNone/>
            </a:pPr>
            <a:r>
              <a:rPr lang="nl-BE" altLang="nl-BE" sz="1400">
                <a:latin typeface="Arial" panose="020B0604020202020204" pitchFamily="34" charset="0"/>
                <a:cs typeface="Arial" panose="020B0604020202020204" pitchFamily="34" charset="0"/>
              </a:rPr>
              <a:t>Heeswijk-Dinther</a:t>
            </a:r>
          </a:p>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Watervluchtmolen </a:t>
            </a:r>
          </a:p>
        </p:txBody>
      </p:sp>
      <p:sp>
        <p:nvSpPr>
          <p:cNvPr id="10" name="Tekstvak 5"/>
          <p:cNvSpPr txBox="1">
            <a:spLocks noChangeArrowheads="1"/>
          </p:cNvSpPr>
          <p:nvPr/>
        </p:nvSpPr>
        <p:spPr bwMode="auto">
          <a:xfrm>
            <a:off x="3382409" y="970925"/>
            <a:ext cx="3181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Buitenkruier met tandenkrans</a:t>
            </a:r>
          </a:p>
        </p:txBody>
      </p:sp>
      <p:pic>
        <p:nvPicPr>
          <p:cNvPr id="11" name="Afbeelding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83972" y="3588046"/>
            <a:ext cx="2546350"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fbeelding 10"/>
          <p:cNvPicPr>
            <a:picLocks noChangeAspect="1"/>
          </p:cNvPicPr>
          <p:nvPr/>
        </p:nvPicPr>
        <p:blipFill>
          <a:blip r:embed="rId5">
            <a:extLst>
              <a:ext uri="{28A0092B-C50C-407E-A947-70E740481C1C}">
                <a14:useLocalDpi xmlns:a14="http://schemas.microsoft.com/office/drawing/2010/main" val="0"/>
              </a:ext>
            </a:extLst>
          </a:blip>
          <a:srcRect t="19588"/>
          <a:stretch>
            <a:fillRect/>
          </a:stretch>
        </p:blipFill>
        <p:spPr bwMode="auto">
          <a:xfrm>
            <a:off x="5976384" y="3588046"/>
            <a:ext cx="3008313"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kstvak 12"/>
          <p:cNvSpPr txBox="1"/>
          <p:nvPr/>
        </p:nvSpPr>
        <p:spPr>
          <a:xfrm>
            <a:off x="3006172" y="1384596"/>
            <a:ext cx="5749925" cy="1878012"/>
          </a:xfrm>
          <a:prstGeom prst="rect">
            <a:avLst/>
          </a:prstGeom>
          <a:noFill/>
        </p:spPr>
        <p:txBody>
          <a:bodyPr>
            <a:spAutoFit/>
          </a:bodyPr>
          <a:lstStyle/>
          <a:p>
            <a:pPr>
              <a:defRPr/>
            </a:pPr>
            <a:r>
              <a:rPr lang="nl-BE" dirty="0">
                <a:latin typeface="Arial" panose="020B0604020202020204" pitchFamily="34" charset="0"/>
                <a:cs typeface="Arial" panose="020B0604020202020204" pitchFamily="34" charset="0"/>
              </a:rPr>
              <a:t>Werking:</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Doorlopend gaffeltouw en gaffelwiel </a:t>
            </a:r>
            <a:r>
              <a:rPr lang="nl-BE" sz="1400" dirty="0">
                <a:solidFill>
                  <a:srgbClr val="FF0000"/>
                </a:solidFill>
                <a:latin typeface="Arial" panose="020B0604020202020204" pitchFamily="34" charset="0"/>
                <a:cs typeface="Arial" panose="020B0604020202020204" pitchFamily="34" charset="0"/>
              </a:rPr>
              <a:t>(1)</a:t>
            </a:r>
            <a:endParaRPr lang="nl-BE"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Op de as van het gaffelwiel een sterwiel </a:t>
            </a:r>
            <a:r>
              <a:rPr lang="nl-BE" sz="1400" dirty="0">
                <a:solidFill>
                  <a:srgbClr val="FF0000"/>
                </a:solidFill>
                <a:latin typeface="Arial" panose="020B0604020202020204" pitchFamily="34" charset="0"/>
                <a:cs typeface="Arial" panose="020B0604020202020204" pitchFamily="34" charset="0"/>
              </a:rPr>
              <a:t>(2)</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Het sterwiel vormt een gangwerk met klein rondsel</a:t>
            </a:r>
            <a:r>
              <a:rPr lang="nl-BE" sz="1400" dirty="0">
                <a:solidFill>
                  <a:srgbClr val="FF0000"/>
                </a:solidFill>
                <a:latin typeface="Arial" panose="020B0604020202020204" pitchFamily="34" charset="0"/>
                <a:cs typeface="Arial" panose="020B0604020202020204" pitchFamily="34" charset="0"/>
              </a:rPr>
              <a:t> (3)</a:t>
            </a:r>
            <a:endParaRPr lang="nl-BE"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Op de as van het rondsel een gietijzeren tandrad </a:t>
            </a:r>
            <a:r>
              <a:rPr lang="nl-BE" sz="1400" dirty="0">
                <a:solidFill>
                  <a:srgbClr val="FF0000"/>
                </a:solidFill>
                <a:latin typeface="Arial" panose="020B0604020202020204" pitchFamily="34" charset="0"/>
                <a:cs typeface="Arial" panose="020B0604020202020204" pitchFamily="34" charset="0"/>
              </a:rPr>
              <a:t>(4)</a:t>
            </a:r>
            <a:endParaRPr lang="nl-BE"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Tandrad op tandenkrans </a:t>
            </a:r>
            <a:r>
              <a:rPr lang="nl-BE" sz="1400" dirty="0">
                <a:solidFill>
                  <a:srgbClr val="FF0000"/>
                </a:solidFill>
                <a:latin typeface="Arial" panose="020B0604020202020204" pitchFamily="34" charset="0"/>
                <a:cs typeface="Arial" panose="020B0604020202020204" pitchFamily="34" charset="0"/>
              </a:rPr>
              <a:t>(5)</a:t>
            </a:r>
            <a:r>
              <a:rPr lang="nl-BE" sz="1400" dirty="0">
                <a:latin typeface="Arial" panose="020B0604020202020204" pitchFamily="34" charset="0"/>
                <a:cs typeface="Arial" panose="020B0604020202020204" pitchFamily="34" charset="0"/>
              </a:rPr>
              <a:t> maakt kruien mogelijk</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Kapconstructie kruid op Engels kruiwerk </a:t>
            </a:r>
            <a:r>
              <a:rPr lang="nl-BE" sz="1400" dirty="0">
                <a:solidFill>
                  <a:srgbClr val="FF0000"/>
                </a:solidFill>
                <a:latin typeface="Arial" panose="020B0604020202020204" pitchFamily="34" charset="0"/>
                <a:cs typeface="Arial" panose="020B0604020202020204" pitchFamily="34" charset="0"/>
              </a:rPr>
              <a:t>(6)</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Gaffeltouw is ook bezetketting ( wordt gekruist )</a:t>
            </a:r>
          </a:p>
        </p:txBody>
      </p:sp>
      <p:sp>
        <p:nvSpPr>
          <p:cNvPr id="14" name="Tekstvak 12"/>
          <p:cNvSpPr txBox="1">
            <a:spLocks noChangeArrowheads="1"/>
          </p:cNvSpPr>
          <p:nvPr/>
        </p:nvSpPr>
        <p:spPr bwMode="auto">
          <a:xfrm>
            <a:off x="3142697" y="5707358"/>
            <a:ext cx="247173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latin typeface="Arial" panose="020B0604020202020204" pitchFamily="34" charset="0"/>
                <a:cs typeface="Arial" panose="020B0604020202020204" pitchFamily="34" charset="0"/>
              </a:rPr>
              <a:t>Engelskruiwerk</a:t>
            </a:r>
          </a:p>
        </p:txBody>
      </p:sp>
      <p:sp>
        <p:nvSpPr>
          <p:cNvPr id="15" name="Tekstvak 13"/>
          <p:cNvSpPr txBox="1">
            <a:spLocks noChangeArrowheads="1"/>
          </p:cNvSpPr>
          <p:nvPr/>
        </p:nvSpPr>
        <p:spPr bwMode="auto">
          <a:xfrm>
            <a:off x="6563759" y="5707358"/>
            <a:ext cx="242093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a:latin typeface="Arial" panose="020B0604020202020204" pitchFamily="34" charset="0"/>
                <a:cs typeface="Arial" panose="020B0604020202020204" pitchFamily="34" charset="0"/>
              </a:rPr>
              <a:t>Rondsel en tandrad</a:t>
            </a:r>
          </a:p>
        </p:txBody>
      </p:sp>
      <p:pic>
        <p:nvPicPr>
          <p:cNvPr id="16" name="Afbeelding 18"/>
          <p:cNvPicPr>
            <a:picLocks noChangeAspect="1"/>
          </p:cNvPicPr>
          <p:nvPr/>
        </p:nvPicPr>
        <p:blipFill>
          <a:blip r:embed="rId6">
            <a:extLst>
              <a:ext uri="{28A0092B-C50C-407E-A947-70E740481C1C}">
                <a14:useLocalDpi xmlns:a14="http://schemas.microsoft.com/office/drawing/2010/main" val="0"/>
              </a:ext>
            </a:extLst>
          </a:blip>
          <a:srcRect t="25514" b="21481"/>
          <a:stretch>
            <a:fillRect/>
          </a:stretch>
        </p:blipFill>
        <p:spPr bwMode="auto">
          <a:xfrm>
            <a:off x="9273622" y="4443708"/>
            <a:ext cx="2716212"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kstvak 19"/>
          <p:cNvSpPr txBox="1">
            <a:spLocks noChangeArrowheads="1"/>
          </p:cNvSpPr>
          <p:nvPr/>
        </p:nvSpPr>
        <p:spPr bwMode="auto">
          <a:xfrm>
            <a:off x="9273622" y="5737521"/>
            <a:ext cx="2714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Tandenkrans</a:t>
            </a:r>
          </a:p>
        </p:txBody>
      </p:sp>
      <p:sp>
        <p:nvSpPr>
          <p:cNvPr id="18" name="Tekstvak 20"/>
          <p:cNvSpPr txBox="1">
            <a:spLocks noChangeArrowheads="1"/>
          </p:cNvSpPr>
          <p:nvPr/>
        </p:nvSpPr>
        <p:spPr bwMode="auto">
          <a:xfrm>
            <a:off x="9586359" y="3680121"/>
            <a:ext cx="2362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Gaffelwiel en gaffeltouw</a:t>
            </a:r>
          </a:p>
        </p:txBody>
      </p:sp>
      <p:pic>
        <p:nvPicPr>
          <p:cNvPr id="19" name="Afbeelding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16297" y="1108371"/>
            <a:ext cx="16129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kstvak 14"/>
          <p:cNvSpPr txBox="1">
            <a:spLocks noChangeArrowheads="1"/>
          </p:cNvSpPr>
          <p:nvPr/>
        </p:nvSpPr>
        <p:spPr bwMode="auto">
          <a:xfrm>
            <a:off x="8587822" y="1394121"/>
            <a:ext cx="447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solidFill>
                  <a:srgbClr val="FF0000"/>
                </a:solidFill>
                <a:latin typeface="Arial" panose="020B0604020202020204" pitchFamily="34" charset="0"/>
                <a:cs typeface="Arial" panose="020B0604020202020204" pitchFamily="34" charset="0"/>
              </a:rPr>
              <a:t>(2)</a:t>
            </a:r>
          </a:p>
        </p:txBody>
      </p:sp>
      <p:sp>
        <p:nvSpPr>
          <p:cNvPr id="21" name="Rechthoek 16"/>
          <p:cNvSpPr>
            <a:spLocks noChangeArrowheads="1"/>
          </p:cNvSpPr>
          <p:nvPr/>
        </p:nvSpPr>
        <p:spPr bwMode="auto">
          <a:xfrm>
            <a:off x="6874909" y="3826171"/>
            <a:ext cx="403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chemeClr val="bg1"/>
                </a:solidFill>
                <a:latin typeface="Arial" panose="020B0604020202020204" pitchFamily="34" charset="0"/>
                <a:cs typeface="Arial" panose="020B0604020202020204" pitchFamily="34" charset="0"/>
              </a:rPr>
              <a:t>(3)</a:t>
            </a:r>
          </a:p>
        </p:txBody>
      </p:sp>
      <p:sp>
        <p:nvSpPr>
          <p:cNvPr id="22" name="Rechthoek 23"/>
          <p:cNvSpPr>
            <a:spLocks noChangeArrowheads="1"/>
          </p:cNvSpPr>
          <p:nvPr/>
        </p:nvSpPr>
        <p:spPr bwMode="auto">
          <a:xfrm>
            <a:off x="8287784" y="3867446"/>
            <a:ext cx="403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latin typeface="Arial" panose="020B0604020202020204" pitchFamily="34" charset="0"/>
                <a:cs typeface="Arial" panose="020B0604020202020204" pitchFamily="34" charset="0"/>
              </a:rPr>
              <a:t>(4)</a:t>
            </a:r>
          </a:p>
        </p:txBody>
      </p:sp>
      <p:sp>
        <p:nvSpPr>
          <p:cNvPr id="23" name="Rechthoek 24"/>
          <p:cNvSpPr>
            <a:spLocks noChangeArrowheads="1"/>
          </p:cNvSpPr>
          <p:nvPr/>
        </p:nvSpPr>
        <p:spPr bwMode="auto">
          <a:xfrm>
            <a:off x="10630934" y="4762796"/>
            <a:ext cx="403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chemeClr val="bg1"/>
                </a:solidFill>
                <a:latin typeface="Arial" panose="020B0604020202020204" pitchFamily="34" charset="0"/>
                <a:cs typeface="Arial" panose="020B0604020202020204" pitchFamily="34" charset="0"/>
              </a:rPr>
              <a:t>(5)</a:t>
            </a:r>
            <a:endParaRPr lang="nl-BE" altLang="nl-BE" sz="1400">
              <a:solidFill>
                <a:schemeClr val="bg1"/>
              </a:solidFill>
            </a:endParaRPr>
          </a:p>
        </p:txBody>
      </p:sp>
      <p:sp>
        <p:nvSpPr>
          <p:cNvPr id="24" name="Rechthoek 25"/>
          <p:cNvSpPr>
            <a:spLocks noChangeArrowheads="1"/>
          </p:cNvSpPr>
          <p:nvPr/>
        </p:nvSpPr>
        <p:spPr bwMode="auto">
          <a:xfrm>
            <a:off x="3876122" y="4173833"/>
            <a:ext cx="403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chemeClr val="bg1"/>
                </a:solidFill>
                <a:latin typeface="Arial" panose="020B0604020202020204" pitchFamily="34" charset="0"/>
                <a:cs typeface="Arial" panose="020B0604020202020204" pitchFamily="34" charset="0"/>
              </a:rPr>
              <a:t>(6)</a:t>
            </a:r>
            <a:endParaRPr lang="nl-BE" altLang="nl-BE" sz="1400">
              <a:solidFill>
                <a:schemeClr val="bg1"/>
              </a:solidFill>
            </a:endParaRPr>
          </a:p>
        </p:txBody>
      </p:sp>
      <p:sp>
        <p:nvSpPr>
          <p:cNvPr id="25" name="Tekstvak 24"/>
          <p:cNvSpPr txBox="1">
            <a:spLocks noChangeArrowheads="1"/>
          </p:cNvSpPr>
          <p:nvPr/>
        </p:nvSpPr>
        <p:spPr bwMode="auto">
          <a:xfrm>
            <a:off x="8691009" y="2816521"/>
            <a:ext cx="388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(3)</a:t>
            </a:r>
          </a:p>
        </p:txBody>
      </p:sp>
      <p:pic>
        <p:nvPicPr>
          <p:cNvPr id="26" name="Picture 27" descr="Zoeken in zijbalkquery"/>
          <p:cNvPicPr>
            <a:picLocks noChangeAspect="1" noChangeArrowheads="1"/>
          </p:cNvPicPr>
          <p:nvPr/>
        </p:nvPicPr>
        <p:blipFill>
          <a:blip r:embed="rId8" cstate="print">
            <a:extLst>
              <a:ext uri="{28A0092B-C50C-407E-A947-70E740481C1C}">
                <a14:useLocalDpi xmlns:a14="http://schemas.microsoft.com/office/drawing/2010/main" val="0"/>
              </a:ext>
            </a:extLst>
          </a:blip>
          <a:srcRect t="16656" b="29768"/>
          <a:stretch>
            <a:fillRect/>
          </a:stretch>
        </p:blipFill>
        <p:spPr bwMode="auto">
          <a:xfrm>
            <a:off x="9546672" y="1117896"/>
            <a:ext cx="2465387"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kstvak 26"/>
          <p:cNvSpPr txBox="1">
            <a:spLocks noChangeArrowheads="1"/>
          </p:cNvSpPr>
          <p:nvPr/>
        </p:nvSpPr>
        <p:spPr bwMode="auto">
          <a:xfrm>
            <a:off x="10697609" y="2105321"/>
            <a:ext cx="461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chemeClr val="bg1"/>
                </a:solidFill>
                <a:latin typeface="Arial" panose="020B0604020202020204" pitchFamily="34" charset="0"/>
                <a:cs typeface="Arial" panose="020B0604020202020204" pitchFamily="34" charset="0"/>
              </a:rPr>
              <a:t>(1)</a:t>
            </a:r>
          </a:p>
        </p:txBody>
      </p:sp>
      <p:sp>
        <p:nvSpPr>
          <p:cNvPr id="28" name="Tekstvak 1"/>
          <p:cNvSpPr txBox="1">
            <a:spLocks noChangeArrowheads="1"/>
          </p:cNvSpPr>
          <p:nvPr/>
        </p:nvSpPr>
        <p:spPr bwMode="auto">
          <a:xfrm>
            <a:off x="9546672" y="3254671"/>
            <a:ext cx="24415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“Buitenmolen” Zevenaar </a:t>
            </a:r>
          </a:p>
          <a:p>
            <a:pPr algn="ctr">
              <a:lnSpc>
                <a:spcPct val="100000"/>
              </a:lnSpc>
              <a:spcBef>
                <a:spcPct val="0"/>
              </a:spcBef>
              <a:buFontTx/>
              <a:buNone/>
            </a:pPr>
            <a:r>
              <a:rPr lang="nl-BE" altLang="nl-BE" sz="900">
                <a:latin typeface="Arial" panose="020B0604020202020204" pitchFamily="34" charset="0"/>
                <a:cs typeface="Arial" panose="020B0604020202020204" pitchFamily="34" charset="0"/>
              </a:rPr>
              <a:t>Foto Marcel van Nies</a:t>
            </a:r>
          </a:p>
        </p:txBody>
      </p:sp>
    </p:spTree>
    <p:extLst>
      <p:ext uri="{BB962C8B-B14F-4D97-AF65-F5344CB8AC3E}">
        <p14:creationId xmlns:p14="http://schemas.microsoft.com/office/powerpoint/2010/main" val="256458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ppt_x"/>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fill="hold"/>
                                        <p:tgtEl>
                                          <p:spTgt spid="24"/>
                                        </p:tgtEl>
                                        <p:attrNameLst>
                                          <p:attrName>ppt_x</p:attrName>
                                        </p:attrNameLst>
                                      </p:cBhvr>
                                      <p:tavLst>
                                        <p:tav tm="0">
                                          <p:val>
                                            <p:strVal val="#ppt_x"/>
                                          </p:val>
                                        </p:tav>
                                        <p:tav tm="100000">
                                          <p:val>
                                            <p:strVal val="#ppt_x"/>
                                          </p:val>
                                        </p:tav>
                                      </p:tavLst>
                                    </p:anim>
                                    <p:anim calcmode="lin" valueType="num">
                                      <p:cBhvr additive="base">
                                        <p:cTn id="4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utoUpdateAnimBg="0"/>
      <p:bldP spid="21" grpId="0" autoUpdateAnimBg="0"/>
      <p:bldP spid="22" grpId="0" autoUpdateAnimBg="0"/>
      <p:bldP spid="23" grpId="0" autoUpdateAnimBg="0"/>
      <p:bldP spid="24" grpId="0" autoUpdateAnimBg="0"/>
      <p:bldP spid="25" grpId="0" autoUpdateAnimBg="0"/>
      <p:bldP spid="27"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Bediening kruiwerk</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49</a:t>
            </a:fld>
            <a:endParaRPr lang="nl-BE"/>
          </a:p>
        </p:txBody>
      </p:sp>
      <p:sp>
        <p:nvSpPr>
          <p:cNvPr id="8" name="Tekstvak 7"/>
          <p:cNvSpPr txBox="1"/>
          <p:nvPr/>
        </p:nvSpPr>
        <p:spPr>
          <a:xfrm>
            <a:off x="6716713" y="1251246"/>
            <a:ext cx="2900362" cy="1108075"/>
          </a:xfrm>
          <a:prstGeom prst="rect">
            <a:avLst/>
          </a:prstGeom>
          <a:noFill/>
        </p:spPr>
        <p:txBody>
          <a:bodyPr>
            <a:spAutoFit/>
          </a:bodyPr>
          <a:lstStyle/>
          <a:p>
            <a:pPr>
              <a:defRPr/>
            </a:pPr>
            <a:r>
              <a:rPr lang="nl-BE" dirty="0">
                <a:solidFill>
                  <a:srgbClr val="FF0000"/>
                </a:solidFill>
                <a:latin typeface="Arial" panose="020B0604020202020204" pitchFamily="34" charset="0"/>
                <a:cs typeface="Arial" panose="020B0604020202020204" pitchFamily="34" charset="0"/>
              </a:rPr>
              <a:t>Buitenkruier</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Bediening buiten de molen</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Staart kruier</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Met gaffelwiel</a:t>
            </a:r>
            <a:r>
              <a:rPr lang="nl-BE" sz="1600" dirty="0">
                <a:solidFill>
                  <a:srgbClr val="FF0000"/>
                </a:solidFill>
                <a:latin typeface="Arial" panose="020B0604020202020204" pitchFamily="34" charset="0"/>
                <a:cs typeface="Arial" panose="020B0604020202020204" pitchFamily="34" charset="0"/>
              </a:rPr>
              <a:t>**</a:t>
            </a:r>
          </a:p>
        </p:txBody>
      </p:sp>
      <p:sp>
        <p:nvSpPr>
          <p:cNvPr id="9" name="Tekstvak 8"/>
          <p:cNvSpPr txBox="1"/>
          <p:nvPr/>
        </p:nvSpPr>
        <p:spPr>
          <a:xfrm>
            <a:off x="217488" y="1182984"/>
            <a:ext cx="2968625" cy="1138237"/>
          </a:xfrm>
          <a:prstGeom prst="rect">
            <a:avLst/>
          </a:prstGeom>
          <a:noFill/>
        </p:spPr>
        <p:txBody>
          <a:bodyPr>
            <a:spAutoFit/>
          </a:bodyPr>
          <a:lstStyle/>
          <a:p>
            <a:pPr>
              <a:defRPr/>
            </a:pPr>
            <a:r>
              <a:rPr lang="nl-BE" dirty="0" err="1">
                <a:solidFill>
                  <a:srgbClr val="FF0000"/>
                </a:solidFill>
                <a:latin typeface="Arial" panose="020B0604020202020204" pitchFamily="34" charset="0"/>
                <a:cs typeface="Arial" panose="020B0604020202020204" pitchFamily="34" charset="0"/>
              </a:rPr>
              <a:t>Binnenkruier</a:t>
            </a:r>
            <a:endParaRPr lang="nl-BE"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Bediening in de molen</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Met kruirad</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Met gaffelwiel</a:t>
            </a:r>
            <a:r>
              <a:rPr lang="nl-BE" sz="1600" dirty="0">
                <a:solidFill>
                  <a:srgbClr val="FF0000"/>
                </a:solidFill>
                <a:latin typeface="Arial" panose="020B0604020202020204" pitchFamily="34" charset="0"/>
                <a:cs typeface="Arial" panose="020B0604020202020204" pitchFamily="34" charset="0"/>
              </a:rPr>
              <a:t>*</a:t>
            </a:r>
          </a:p>
        </p:txBody>
      </p:sp>
      <p:sp>
        <p:nvSpPr>
          <p:cNvPr id="10" name="Tekstvak 9"/>
          <p:cNvSpPr txBox="1">
            <a:spLocks noChangeArrowheads="1"/>
          </p:cNvSpPr>
          <p:nvPr/>
        </p:nvSpPr>
        <p:spPr bwMode="auto">
          <a:xfrm>
            <a:off x="7212013" y="4991396"/>
            <a:ext cx="3619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solidFill>
                  <a:srgbClr val="FF0000"/>
                </a:solidFill>
                <a:latin typeface="Arial" panose="020B0604020202020204" pitchFamily="34" charset="0"/>
                <a:cs typeface="Arial" panose="020B0604020202020204" pitchFamily="34" charset="0"/>
              </a:rPr>
              <a:t>**</a:t>
            </a:r>
            <a:r>
              <a:rPr lang="nl-BE" altLang="nl-BE" sz="1600">
                <a:latin typeface="Arial" panose="020B0604020202020204" pitchFamily="34" charset="0"/>
                <a:cs typeface="Arial" panose="020B0604020202020204" pitchFamily="34" charset="0"/>
              </a:rPr>
              <a:t> Hebben we gezien bij tandenkrans</a:t>
            </a:r>
          </a:p>
          <a:p>
            <a:pPr>
              <a:lnSpc>
                <a:spcPct val="100000"/>
              </a:lnSpc>
              <a:spcBef>
                <a:spcPct val="0"/>
              </a:spcBef>
              <a:buFontTx/>
              <a:buNone/>
            </a:pPr>
            <a:r>
              <a:rPr lang="nl-BE" altLang="nl-BE" sz="1600">
                <a:latin typeface="Arial" panose="020B0604020202020204" pitchFamily="34" charset="0"/>
                <a:cs typeface="Arial" panose="020B0604020202020204" pitchFamily="34" charset="0"/>
              </a:rPr>
              <a:t>Kildonkse molen</a:t>
            </a:r>
          </a:p>
        </p:txBody>
      </p:sp>
      <p:sp>
        <p:nvSpPr>
          <p:cNvPr id="11" name="Tekstvak 10"/>
          <p:cNvSpPr txBox="1">
            <a:spLocks noChangeArrowheads="1"/>
          </p:cNvSpPr>
          <p:nvPr/>
        </p:nvSpPr>
        <p:spPr bwMode="auto">
          <a:xfrm>
            <a:off x="725488" y="4991396"/>
            <a:ext cx="449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solidFill>
                  <a:srgbClr val="FF0000"/>
                </a:solidFill>
                <a:latin typeface="Arial" panose="020B0604020202020204" pitchFamily="34" charset="0"/>
                <a:cs typeface="Arial" panose="020B0604020202020204" pitchFamily="34" charset="0"/>
              </a:rPr>
              <a:t>*</a:t>
            </a:r>
            <a:r>
              <a:rPr lang="nl-BE" altLang="nl-BE" sz="1600">
                <a:latin typeface="Arial" panose="020B0604020202020204" pitchFamily="34" charset="0"/>
                <a:cs typeface="Arial" panose="020B0604020202020204" pitchFamily="34" charset="0"/>
              </a:rPr>
              <a:t> Hebben we ook reeds gezien</a:t>
            </a:r>
          </a:p>
          <a:p>
            <a:pPr>
              <a:lnSpc>
                <a:spcPct val="100000"/>
              </a:lnSpc>
              <a:spcBef>
                <a:spcPct val="0"/>
              </a:spcBef>
              <a:buFontTx/>
              <a:buNone/>
            </a:pPr>
            <a:r>
              <a:rPr lang="nl-BE" altLang="nl-BE" sz="1600">
                <a:latin typeface="Arial" panose="020B0604020202020204" pitchFamily="34" charset="0"/>
                <a:cs typeface="Arial" panose="020B0604020202020204" pitchFamily="34" charset="0"/>
              </a:rPr>
              <a:t>Torenmolen Zaddam</a:t>
            </a:r>
          </a:p>
          <a:p>
            <a:pPr>
              <a:lnSpc>
                <a:spcPct val="100000"/>
              </a:lnSpc>
              <a:spcBef>
                <a:spcPct val="0"/>
              </a:spcBef>
              <a:buFontTx/>
              <a:buNone/>
            </a:pPr>
            <a:endParaRPr lang="nl-BE" altLang="nl-BE" sz="1600">
              <a:latin typeface="Arial" panose="020B0604020202020204" pitchFamily="34" charset="0"/>
              <a:cs typeface="Arial" panose="020B0604020202020204" pitchFamily="34" charset="0"/>
            </a:endParaRPr>
          </a:p>
        </p:txBody>
      </p:sp>
      <p:pic>
        <p:nvPicPr>
          <p:cNvPr id="12" name="Picture 6" descr="Kruirad%2040%25"/>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217488" y="2370434"/>
            <a:ext cx="2057400" cy="2076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Afbeelding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17075" y="1251246"/>
            <a:ext cx="2160588"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Afbeelding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16713" y="2413296"/>
            <a:ext cx="154305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Afbeelding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86113" y="1251246"/>
            <a:ext cx="2160587"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06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Exameneisen</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5</a:t>
            </a:fld>
            <a:endParaRPr lang="nl-BE"/>
          </a:p>
        </p:txBody>
      </p:sp>
      <p:sp>
        <p:nvSpPr>
          <p:cNvPr id="8" name="Tekstvak 7"/>
          <p:cNvSpPr txBox="1"/>
          <p:nvPr/>
        </p:nvSpPr>
        <p:spPr>
          <a:xfrm>
            <a:off x="838200" y="1168696"/>
            <a:ext cx="10515600" cy="1631950"/>
          </a:xfrm>
          <a:prstGeom prst="rect">
            <a:avLst/>
          </a:prstGeom>
          <a:noFill/>
        </p:spPr>
        <p:txBody>
          <a:bodyPr>
            <a:spAutoFit/>
          </a:bodyPr>
          <a:lstStyle/>
          <a:p>
            <a:pPr>
              <a:defRPr/>
            </a:pPr>
            <a:r>
              <a:rPr lang="nl-BE" sz="2000" dirty="0">
                <a:latin typeface="Arial" panose="020B0604020202020204" pitchFamily="34" charset="0"/>
                <a:cs typeface="Arial" panose="020B0604020202020204" pitchFamily="34" charset="0"/>
              </a:rPr>
              <a:t>Het gevlucht:</a:t>
            </a:r>
          </a:p>
          <a:p>
            <a:pPr marL="457200" indent="-457200">
              <a:buFont typeface="+mj-lt"/>
              <a:buAutoNum type="arabicPeriod"/>
              <a:defRPr/>
            </a:pPr>
            <a:r>
              <a:rPr lang="nl-BE" sz="1600" dirty="0">
                <a:latin typeface="Arial" panose="020B0604020202020204" pitchFamily="34" charset="0"/>
                <a:cs typeface="Arial" panose="020B0604020202020204" pitchFamily="34" charset="0"/>
              </a:rPr>
              <a:t>Kent de kernbegrippen van het gevlucht</a:t>
            </a:r>
          </a:p>
          <a:p>
            <a:pPr marL="457200" indent="-457200">
              <a:buFont typeface="+mj-lt"/>
              <a:buAutoNum type="arabicPeriod"/>
              <a:defRPr/>
            </a:pPr>
            <a:r>
              <a:rPr lang="nl-BE" sz="1600" dirty="0">
                <a:latin typeface="Arial" panose="020B0604020202020204" pitchFamily="34" charset="0"/>
                <a:cs typeface="Arial" panose="020B0604020202020204" pitchFamily="34" charset="0"/>
              </a:rPr>
              <a:t>Kan werken met het gevlucht</a:t>
            </a:r>
          </a:p>
          <a:p>
            <a:pPr marL="457200" indent="-457200">
              <a:buFont typeface="+mj-lt"/>
              <a:buAutoNum type="arabicPeriod"/>
              <a:defRPr/>
            </a:pPr>
            <a:r>
              <a:rPr lang="nl-BE" sz="1600" dirty="0">
                <a:latin typeface="Arial" panose="020B0604020202020204" pitchFamily="34" charset="0"/>
                <a:cs typeface="Arial" panose="020B0604020202020204" pitchFamily="34" charset="0"/>
              </a:rPr>
              <a:t>Kan de wiekverbeteringen benoemen</a:t>
            </a:r>
          </a:p>
          <a:p>
            <a:pPr marL="457200" indent="-457200">
              <a:buFont typeface="+mj-lt"/>
              <a:buAutoNum type="arabicPeriod"/>
              <a:defRPr/>
            </a:pPr>
            <a:r>
              <a:rPr lang="nl-BE" sz="1600" dirty="0">
                <a:latin typeface="Arial" panose="020B0604020202020204" pitchFamily="34" charset="0"/>
                <a:cs typeface="Arial" panose="020B0604020202020204" pitchFamily="34" charset="0"/>
              </a:rPr>
              <a:t>Kan zeilen voorleggen en zwichten</a:t>
            </a:r>
          </a:p>
          <a:p>
            <a:pPr marL="457200" indent="-457200">
              <a:buFont typeface="+mj-lt"/>
              <a:buAutoNum type="arabicPeriod"/>
              <a:defRPr/>
            </a:pPr>
            <a:r>
              <a:rPr lang="nl-BE" sz="1600" dirty="0">
                <a:latin typeface="Arial" panose="020B0604020202020204" pitchFamily="34" charset="0"/>
                <a:cs typeface="Arial" panose="020B0604020202020204" pitchFamily="34" charset="0"/>
              </a:rPr>
              <a:t>Kan de veiligheidsmaatregelen en controles uitvoeren alvorens de vang te lichten </a:t>
            </a:r>
          </a:p>
        </p:txBody>
      </p:sp>
      <p:sp>
        <p:nvSpPr>
          <p:cNvPr id="9" name="Tekstvak 8"/>
          <p:cNvSpPr txBox="1"/>
          <p:nvPr/>
        </p:nvSpPr>
        <p:spPr>
          <a:xfrm>
            <a:off x="1993900" y="2878434"/>
            <a:ext cx="5153025" cy="1384300"/>
          </a:xfrm>
          <a:prstGeom prst="rect">
            <a:avLst/>
          </a:prstGeom>
          <a:noFill/>
        </p:spPr>
        <p:txBody>
          <a:bodyPr>
            <a:spAutoFit/>
          </a:bodyPr>
          <a:lstStyle/>
          <a:p>
            <a:pPr>
              <a:defRPr/>
            </a:pPr>
            <a:r>
              <a:rPr lang="nl-BE" sz="2000" dirty="0">
                <a:latin typeface="Arial" panose="020B0604020202020204" pitchFamily="34" charset="0"/>
                <a:cs typeface="Arial" panose="020B0604020202020204" pitchFamily="34" charset="0"/>
              </a:rPr>
              <a:t>Het kruien:</a:t>
            </a:r>
          </a:p>
          <a:p>
            <a:pPr marL="342900" indent="-342900">
              <a:buFont typeface="+mj-lt"/>
              <a:buAutoNum type="arabicPeriod"/>
              <a:defRPr/>
            </a:pPr>
            <a:r>
              <a:rPr lang="nl-BE" sz="1600" dirty="0">
                <a:latin typeface="Arial" panose="020B0604020202020204" pitchFamily="34" charset="0"/>
                <a:cs typeface="Arial" panose="020B0604020202020204" pitchFamily="34" charset="0"/>
              </a:rPr>
              <a:t>Kent de kernbegrippen van het kruiwerk</a:t>
            </a:r>
          </a:p>
          <a:p>
            <a:pPr marL="342900" indent="-342900">
              <a:buFont typeface="+mj-lt"/>
              <a:buAutoNum type="arabicPeriod"/>
              <a:defRPr/>
            </a:pPr>
            <a:r>
              <a:rPr lang="nl-BE" sz="1600" dirty="0">
                <a:latin typeface="Arial" panose="020B0604020202020204" pitchFamily="34" charset="0"/>
                <a:cs typeface="Arial" panose="020B0604020202020204" pitchFamily="34" charset="0"/>
              </a:rPr>
              <a:t>Kan zelfstandig werken met het kruiwerk</a:t>
            </a:r>
          </a:p>
          <a:p>
            <a:pPr marL="342900" indent="-342900">
              <a:buFont typeface="+mj-lt"/>
              <a:buAutoNum type="arabicPeriod"/>
              <a:defRPr/>
            </a:pPr>
            <a:r>
              <a:rPr lang="nl-BE" sz="1600" dirty="0">
                <a:latin typeface="Arial" panose="020B0604020202020204" pitchFamily="34" charset="0"/>
                <a:cs typeface="Arial" panose="020B0604020202020204" pitchFamily="34" charset="0"/>
              </a:rPr>
              <a:t>Kan de verschillende kruiwerken benoemen</a:t>
            </a:r>
          </a:p>
          <a:p>
            <a:pPr marL="342900" indent="-342900">
              <a:buFont typeface="+mj-lt"/>
              <a:buAutoNum type="arabicPeriod"/>
              <a:defRPr/>
            </a:pPr>
            <a:r>
              <a:rPr lang="nl-BE" sz="1600" dirty="0">
                <a:latin typeface="Arial" panose="020B0604020202020204" pitchFamily="34" charset="0"/>
                <a:cs typeface="Arial" panose="020B0604020202020204" pitchFamily="34" charset="0"/>
              </a:rPr>
              <a:t>Kan de molen veilig vastzetten na het kruien</a:t>
            </a:r>
          </a:p>
        </p:txBody>
      </p:sp>
      <p:sp>
        <p:nvSpPr>
          <p:cNvPr id="10" name="Tekstvak 9"/>
          <p:cNvSpPr txBox="1"/>
          <p:nvPr/>
        </p:nvSpPr>
        <p:spPr>
          <a:xfrm>
            <a:off x="838200" y="4340521"/>
            <a:ext cx="10699750" cy="1631950"/>
          </a:xfrm>
          <a:prstGeom prst="rect">
            <a:avLst/>
          </a:prstGeom>
          <a:noFill/>
        </p:spPr>
        <p:txBody>
          <a:bodyPr>
            <a:spAutoFit/>
          </a:bodyPr>
          <a:lstStyle/>
          <a:p>
            <a:pPr>
              <a:defRPr/>
            </a:pPr>
            <a:r>
              <a:rPr lang="nl-BE" sz="2000" dirty="0">
                <a:latin typeface="Arial" panose="020B0604020202020204" pitchFamily="34" charset="0"/>
                <a:cs typeface="Arial" panose="020B0604020202020204" pitchFamily="34" charset="0"/>
              </a:rPr>
              <a:t>Het vangen:</a:t>
            </a:r>
          </a:p>
          <a:p>
            <a:pPr marL="342900" indent="-342900">
              <a:buFont typeface="+mj-lt"/>
              <a:buAutoNum type="arabicPeriod"/>
              <a:defRPr/>
            </a:pPr>
            <a:r>
              <a:rPr lang="nl-BE" sz="1600" dirty="0">
                <a:latin typeface="Arial" panose="020B0604020202020204" pitchFamily="34" charset="0"/>
                <a:cs typeface="Arial" panose="020B0604020202020204" pitchFamily="34" charset="0"/>
              </a:rPr>
              <a:t>Kent de kernbegrippen van de vang</a:t>
            </a:r>
          </a:p>
          <a:p>
            <a:pPr marL="342900" indent="-342900">
              <a:buFont typeface="+mj-lt"/>
              <a:buAutoNum type="arabicPeriod"/>
              <a:defRPr/>
            </a:pPr>
            <a:r>
              <a:rPr lang="nl-BE" sz="1600" dirty="0">
                <a:latin typeface="Arial" panose="020B0604020202020204" pitchFamily="34" charset="0"/>
                <a:cs typeface="Arial" panose="020B0604020202020204" pitchFamily="34" charset="0"/>
              </a:rPr>
              <a:t>Kan de controle uitvoeren alvorens de vang te lichten</a:t>
            </a:r>
          </a:p>
          <a:p>
            <a:pPr marL="342900" indent="-342900">
              <a:buFont typeface="+mj-lt"/>
              <a:buAutoNum type="arabicPeriod"/>
              <a:defRPr/>
            </a:pPr>
            <a:r>
              <a:rPr lang="nl-BE" sz="1600" dirty="0">
                <a:latin typeface="Arial" panose="020B0604020202020204" pitchFamily="34" charset="0"/>
                <a:cs typeface="Arial" panose="020B0604020202020204" pitchFamily="34" charset="0"/>
              </a:rPr>
              <a:t>Kan de molen gecontroleerd tot stilstand brengen</a:t>
            </a:r>
          </a:p>
          <a:p>
            <a:pPr marL="342900" indent="-342900">
              <a:buFont typeface="+mj-lt"/>
              <a:buAutoNum type="arabicPeriod"/>
              <a:defRPr/>
            </a:pPr>
            <a:r>
              <a:rPr lang="nl-BE" sz="1600" dirty="0">
                <a:latin typeface="Arial" panose="020B0604020202020204" pitchFamily="34" charset="0"/>
                <a:cs typeface="Arial" panose="020B0604020202020204" pitchFamily="34" charset="0"/>
              </a:rPr>
              <a:t>Kan de molen in elke gewenste wiekstand brengen</a:t>
            </a:r>
          </a:p>
          <a:p>
            <a:pPr marL="342900" indent="-342900">
              <a:buFont typeface="+mj-lt"/>
              <a:buAutoNum type="arabicPeriod"/>
              <a:defRPr/>
            </a:pPr>
            <a:r>
              <a:rPr lang="nl-BE" sz="1600" dirty="0">
                <a:latin typeface="Arial" panose="020B0604020202020204" pitchFamily="34" charset="0"/>
                <a:cs typeface="Arial" panose="020B0604020202020204" pitchFamily="34" charset="0"/>
              </a:rPr>
              <a:t>Kent de juiste maatregelen om de molen te beveiligen na het stilzetten</a:t>
            </a:r>
            <a:endParaRPr lang="nl-BE" sz="2000" dirty="0"/>
          </a:p>
        </p:txBody>
      </p:sp>
    </p:spTree>
    <p:extLst>
      <p:ext uri="{BB962C8B-B14F-4D97-AF65-F5344CB8AC3E}">
        <p14:creationId xmlns:p14="http://schemas.microsoft.com/office/powerpoint/2010/main" val="267951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Binnen kruiwerk</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50</a:t>
            </a:fld>
            <a:endParaRPr lang="nl-BE"/>
          </a:p>
        </p:txBody>
      </p:sp>
      <p:pic>
        <p:nvPicPr>
          <p:cNvPr id="8" name="Picture 6" descr="binnenkruie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701" y="3718221"/>
            <a:ext cx="2644775" cy="21907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kstvak 1"/>
          <p:cNvSpPr txBox="1">
            <a:spLocks noChangeArrowheads="1"/>
          </p:cNvSpPr>
          <p:nvPr/>
        </p:nvSpPr>
        <p:spPr bwMode="auto">
          <a:xfrm>
            <a:off x="212651" y="1227434"/>
            <a:ext cx="116617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600" dirty="0">
                <a:latin typeface="Arial" panose="020B0604020202020204" pitchFamily="34" charset="0"/>
                <a:cs typeface="Arial" panose="020B0604020202020204" pitchFamily="34" charset="0"/>
              </a:rPr>
              <a:t>Vooraf wordt bepaald op welk veld de wind blaast </a:t>
            </a:r>
          </a:p>
          <a:p>
            <a:pPr>
              <a:lnSpc>
                <a:spcPct val="100000"/>
              </a:lnSpc>
              <a:spcBef>
                <a:spcPct val="0"/>
              </a:spcBef>
            </a:pPr>
            <a:r>
              <a:rPr lang="nl-BE" altLang="nl-BE" sz="1600" dirty="0">
                <a:latin typeface="Arial" panose="020B0604020202020204" pitchFamily="34" charset="0"/>
                <a:cs typeface="Arial" panose="020B0604020202020204" pitchFamily="34" charset="0"/>
              </a:rPr>
              <a:t>Het gevlucht staat op de wind als er onder de kap gelijke wind gevoeld wordt rechts en links van de windpeluw </a:t>
            </a:r>
          </a:p>
          <a:p>
            <a:pPr>
              <a:lnSpc>
                <a:spcPct val="100000"/>
              </a:lnSpc>
              <a:spcBef>
                <a:spcPct val="0"/>
              </a:spcBef>
            </a:pPr>
            <a:r>
              <a:rPr lang="nl-BE" altLang="nl-BE" sz="1600" dirty="0" err="1">
                <a:latin typeface="Arial" panose="020B0604020202020204" pitchFamily="34" charset="0"/>
                <a:cs typeface="Arial" panose="020B0604020202020204" pitchFamily="34" charset="0"/>
              </a:rPr>
              <a:t>Kui</a:t>
            </a:r>
            <a:r>
              <a:rPr lang="nl-BE" altLang="nl-BE" sz="1600" dirty="0">
                <a:latin typeface="Arial" panose="020B0604020202020204" pitchFamily="34" charset="0"/>
                <a:cs typeface="Arial" panose="020B0604020202020204" pitchFamily="34" charset="0"/>
              </a:rPr>
              <a:t>-instelling bevindt zich tussen vangwiel en windpeluw en bestaat uit een </a:t>
            </a:r>
            <a:r>
              <a:rPr lang="nl-BE" altLang="nl-BE" sz="1600" dirty="0" err="1">
                <a:latin typeface="Arial" panose="020B0604020202020204" pitchFamily="34" charset="0"/>
                <a:cs typeface="Arial" panose="020B0604020202020204" pitchFamily="34" charset="0"/>
              </a:rPr>
              <a:t>kruipol</a:t>
            </a:r>
            <a:r>
              <a:rPr lang="nl-BE" altLang="nl-BE" sz="1600" dirty="0">
                <a:latin typeface="Arial" panose="020B0604020202020204" pitchFamily="34" charset="0"/>
                <a:cs typeface="Arial" panose="020B0604020202020204" pitchFamily="34" charset="0"/>
              </a:rPr>
              <a:t> </a:t>
            </a:r>
            <a:r>
              <a:rPr lang="nl-BE" altLang="nl-BE" sz="1600" dirty="0">
                <a:solidFill>
                  <a:srgbClr val="FF0000"/>
                </a:solidFill>
                <a:latin typeface="Arial" panose="020B0604020202020204" pitchFamily="34" charset="0"/>
                <a:cs typeface="Arial" panose="020B0604020202020204" pitchFamily="34" charset="0"/>
              </a:rPr>
              <a:t>(1)</a:t>
            </a:r>
            <a:r>
              <a:rPr lang="nl-BE" altLang="nl-BE" sz="1600" dirty="0">
                <a:latin typeface="Arial" panose="020B0604020202020204" pitchFamily="34" charset="0"/>
                <a:cs typeface="Arial" panose="020B0604020202020204" pitchFamily="34" charset="0"/>
              </a:rPr>
              <a:t> (</a:t>
            </a:r>
            <a:r>
              <a:rPr lang="nl-BE" altLang="nl-BE" sz="1600" dirty="0" err="1">
                <a:latin typeface="Arial" panose="020B0604020202020204" pitchFamily="34" charset="0"/>
                <a:cs typeface="Arial" panose="020B0604020202020204" pitchFamily="34" charset="0"/>
              </a:rPr>
              <a:t>hangereel</a:t>
            </a:r>
            <a:r>
              <a:rPr lang="nl-BE" altLang="nl-BE" sz="1600" dirty="0">
                <a:latin typeface="Arial" panose="020B0604020202020204" pitchFamily="34" charset="0"/>
                <a:cs typeface="Arial" panose="020B0604020202020204" pitchFamily="34" charset="0"/>
              </a:rPr>
              <a:t>) versterkt met schoren </a:t>
            </a:r>
            <a:r>
              <a:rPr lang="nl-BE" altLang="nl-BE" sz="1600" dirty="0">
                <a:solidFill>
                  <a:srgbClr val="FF0000"/>
                </a:solidFill>
                <a:latin typeface="Arial" panose="020B0604020202020204" pitchFamily="34" charset="0"/>
                <a:cs typeface="Arial" panose="020B0604020202020204" pitchFamily="34" charset="0"/>
              </a:rPr>
              <a:t>(2)</a:t>
            </a:r>
          </a:p>
          <a:p>
            <a:pPr>
              <a:lnSpc>
                <a:spcPct val="100000"/>
              </a:lnSpc>
              <a:spcBef>
                <a:spcPct val="0"/>
              </a:spcBef>
            </a:pPr>
            <a:r>
              <a:rPr lang="nl-BE" altLang="nl-BE" sz="1600" dirty="0">
                <a:latin typeface="Arial" panose="020B0604020202020204" pitchFamily="34" charset="0"/>
                <a:cs typeface="Arial" panose="020B0604020202020204" pitchFamily="34" charset="0"/>
              </a:rPr>
              <a:t>Het kruien gebeurd met kruiwiel </a:t>
            </a:r>
            <a:r>
              <a:rPr lang="nl-BE" altLang="nl-BE" sz="1600" dirty="0">
                <a:solidFill>
                  <a:srgbClr val="FF0000"/>
                </a:solidFill>
                <a:latin typeface="Arial" panose="020B0604020202020204" pitchFamily="34" charset="0"/>
                <a:cs typeface="Arial" panose="020B0604020202020204" pitchFamily="34" charset="0"/>
              </a:rPr>
              <a:t>(3) </a:t>
            </a:r>
            <a:r>
              <a:rPr lang="nl-BE" altLang="nl-BE" sz="1600" dirty="0">
                <a:latin typeface="Arial" panose="020B0604020202020204" pitchFamily="34" charset="0"/>
                <a:cs typeface="Arial" panose="020B0604020202020204" pitchFamily="34" charset="0"/>
              </a:rPr>
              <a:t>en de kruireep </a:t>
            </a:r>
            <a:r>
              <a:rPr lang="nl-BE" altLang="nl-BE" sz="1600" dirty="0">
                <a:solidFill>
                  <a:srgbClr val="FF0000"/>
                </a:solidFill>
                <a:latin typeface="Arial" panose="020B0604020202020204" pitchFamily="34" charset="0"/>
                <a:cs typeface="Arial" panose="020B0604020202020204" pitchFamily="34" charset="0"/>
              </a:rPr>
              <a:t>(4) </a:t>
            </a:r>
            <a:r>
              <a:rPr lang="nl-BE" altLang="nl-BE" sz="1600" dirty="0">
                <a:latin typeface="Arial" panose="020B0604020202020204" pitchFamily="34" charset="0"/>
                <a:cs typeface="Arial" panose="020B0604020202020204" pitchFamily="34" charset="0"/>
              </a:rPr>
              <a:t>met een kruiblok </a:t>
            </a:r>
            <a:r>
              <a:rPr lang="nl-BE" altLang="nl-BE" sz="1600" dirty="0">
                <a:solidFill>
                  <a:srgbClr val="FF0000"/>
                </a:solidFill>
                <a:latin typeface="Arial" panose="020B0604020202020204" pitchFamily="34" charset="0"/>
                <a:cs typeface="Arial" panose="020B0604020202020204" pitchFamily="34" charset="0"/>
              </a:rPr>
              <a:t>(5) </a:t>
            </a:r>
            <a:r>
              <a:rPr lang="nl-BE" altLang="nl-BE" sz="1600" dirty="0">
                <a:latin typeface="Arial" panose="020B0604020202020204" pitchFamily="34" charset="0"/>
                <a:cs typeface="Arial" panose="020B0604020202020204" pitchFamily="34" charset="0"/>
              </a:rPr>
              <a:t>Het andere uiteinde van de kruireep is vast gemaakt aan de </a:t>
            </a:r>
            <a:r>
              <a:rPr lang="nl-BE" altLang="nl-BE" sz="1600" dirty="0" err="1">
                <a:latin typeface="Arial" panose="020B0604020202020204" pitchFamily="34" charset="0"/>
                <a:cs typeface="Arial" panose="020B0604020202020204" pitchFamily="34" charset="0"/>
              </a:rPr>
              <a:t>kruipol</a:t>
            </a:r>
            <a:r>
              <a:rPr lang="nl-BE" altLang="nl-BE" sz="1600" dirty="0">
                <a:latin typeface="Arial" panose="020B0604020202020204" pitchFamily="34" charset="0"/>
                <a:cs typeface="Arial" panose="020B0604020202020204" pitchFamily="34" charset="0"/>
              </a:rPr>
              <a:t> </a:t>
            </a:r>
            <a:r>
              <a:rPr lang="nl-BE" altLang="nl-BE" sz="1600" dirty="0">
                <a:solidFill>
                  <a:srgbClr val="FF0000"/>
                </a:solidFill>
                <a:latin typeface="Arial" panose="020B0604020202020204" pitchFamily="34" charset="0"/>
                <a:cs typeface="Arial" panose="020B0604020202020204" pitchFamily="34" charset="0"/>
              </a:rPr>
              <a:t>(6)</a:t>
            </a:r>
            <a:endParaRPr lang="nl-BE" altLang="nl-BE" sz="1600" dirty="0">
              <a:latin typeface="Arial" panose="020B0604020202020204" pitchFamily="34" charset="0"/>
              <a:cs typeface="Arial" panose="020B0604020202020204" pitchFamily="34" charset="0"/>
            </a:endParaRPr>
          </a:p>
          <a:p>
            <a:pPr>
              <a:lnSpc>
                <a:spcPct val="100000"/>
              </a:lnSpc>
              <a:spcBef>
                <a:spcPct val="0"/>
              </a:spcBef>
            </a:pPr>
            <a:r>
              <a:rPr lang="nl-BE" altLang="nl-BE" sz="1600" dirty="0">
                <a:latin typeface="Arial" panose="020B0604020202020204" pitchFamily="34" charset="0"/>
                <a:cs typeface="Arial" panose="020B0604020202020204" pitchFamily="34" charset="0"/>
              </a:rPr>
              <a:t>De kruiblok wordt in een kruikram </a:t>
            </a:r>
            <a:r>
              <a:rPr lang="nl-BE" altLang="nl-BE" sz="1600" dirty="0">
                <a:solidFill>
                  <a:srgbClr val="FF0000"/>
                </a:solidFill>
                <a:latin typeface="Arial" panose="020B0604020202020204" pitchFamily="34" charset="0"/>
                <a:cs typeface="Arial" panose="020B0604020202020204" pitchFamily="34" charset="0"/>
              </a:rPr>
              <a:t>(7) </a:t>
            </a:r>
            <a:r>
              <a:rPr lang="nl-BE" altLang="nl-BE" sz="1600" dirty="0">
                <a:latin typeface="Arial" panose="020B0604020202020204" pitchFamily="34" charset="0"/>
                <a:cs typeface="Arial" panose="020B0604020202020204" pitchFamily="34" charset="0"/>
              </a:rPr>
              <a:t>gehaakt</a:t>
            </a:r>
          </a:p>
          <a:p>
            <a:pPr>
              <a:lnSpc>
                <a:spcPct val="100000"/>
              </a:lnSpc>
              <a:spcBef>
                <a:spcPct val="0"/>
              </a:spcBef>
            </a:pPr>
            <a:r>
              <a:rPr lang="nl-BE" altLang="nl-BE" sz="1600" dirty="0">
                <a:latin typeface="Arial" panose="020B0604020202020204" pitchFamily="34" charset="0"/>
                <a:cs typeface="Arial" panose="020B0604020202020204" pitchFamily="34" charset="0"/>
              </a:rPr>
              <a:t>Met het kruiwiel wordt de kruireep op de kruias opgerold en de kap op de juiste plaats gekruid.</a:t>
            </a:r>
          </a:p>
        </p:txBody>
      </p:sp>
      <p:pic>
        <p:nvPicPr>
          <p:cNvPr id="10" name="Picture 3" descr="Sint Maartensvlotbrug (039) Zijpe molen NM kap foto 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8664" y="3722983"/>
            <a:ext cx="1504950" cy="21907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Tekstvak 5"/>
          <p:cNvSpPr txBox="1">
            <a:spLocks noChangeArrowheads="1"/>
          </p:cNvSpPr>
          <p:nvPr/>
        </p:nvSpPr>
        <p:spPr bwMode="auto">
          <a:xfrm>
            <a:off x="1415976" y="5632746"/>
            <a:ext cx="4572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(1)</a:t>
            </a:r>
          </a:p>
        </p:txBody>
      </p:sp>
      <p:sp>
        <p:nvSpPr>
          <p:cNvPr id="12" name="Tekstvak 8"/>
          <p:cNvSpPr txBox="1">
            <a:spLocks noChangeArrowheads="1"/>
          </p:cNvSpPr>
          <p:nvPr/>
        </p:nvSpPr>
        <p:spPr bwMode="auto">
          <a:xfrm>
            <a:off x="5667301" y="4962821"/>
            <a:ext cx="466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(3)</a:t>
            </a:r>
          </a:p>
        </p:txBody>
      </p:sp>
      <p:sp>
        <p:nvSpPr>
          <p:cNvPr id="13" name="Tekstvak 13"/>
          <p:cNvSpPr txBox="1">
            <a:spLocks noChangeArrowheads="1"/>
          </p:cNvSpPr>
          <p:nvPr/>
        </p:nvSpPr>
        <p:spPr bwMode="auto">
          <a:xfrm>
            <a:off x="1823964" y="3886496"/>
            <a:ext cx="3778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(2)</a:t>
            </a:r>
          </a:p>
        </p:txBody>
      </p:sp>
      <p:cxnSp>
        <p:nvCxnSpPr>
          <p:cNvPr id="14" name="Rechte verbindingslijn met pijl 13"/>
          <p:cNvCxnSpPr>
            <a:stCxn id="13" idx="1"/>
          </p:cNvCxnSpPr>
          <p:nvPr/>
        </p:nvCxnSpPr>
        <p:spPr>
          <a:xfrm flipH="1">
            <a:off x="1539801" y="4026196"/>
            <a:ext cx="284163" cy="12065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p:cNvCxnSpPr/>
          <p:nvPr/>
        </p:nvCxnSpPr>
        <p:spPr>
          <a:xfrm>
            <a:off x="2201789" y="4026196"/>
            <a:ext cx="269875" cy="13811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4" descr="Kruireep"/>
          <p:cNvPicPr>
            <a:picLocks noChangeAspect="1" noChangeArrowheads="1"/>
          </p:cNvPicPr>
          <p:nvPr/>
        </p:nvPicPr>
        <p:blipFill>
          <a:blip r:embed="rId5">
            <a:lum bright="10000"/>
            <a:extLst>
              <a:ext uri="{28A0092B-C50C-407E-A947-70E740481C1C}">
                <a14:useLocalDpi xmlns:a14="http://schemas.microsoft.com/office/drawing/2010/main" val="0"/>
              </a:ext>
            </a:extLst>
          </a:blip>
          <a:srcRect/>
          <a:stretch>
            <a:fillRect/>
          </a:stretch>
        </p:blipFill>
        <p:spPr bwMode="auto">
          <a:xfrm>
            <a:off x="8131101" y="4256383"/>
            <a:ext cx="2430463" cy="1657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Tekstvak 16"/>
          <p:cNvSpPr txBox="1">
            <a:spLocks noChangeArrowheads="1"/>
          </p:cNvSpPr>
          <p:nvPr/>
        </p:nvSpPr>
        <p:spPr bwMode="auto">
          <a:xfrm>
            <a:off x="9936089" y="4923133"/>
            <a:ext cx="387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latin typeface="Arial" panose="020B0604020202020204" pitchFamily="34" charset="0"/>
                <a:cs typeface="Arial" panose="020B0604020202020204" pitchFamily="34" charset="0"/>
              </a:rPr>
              <a:t>(4)</a:t>
            </a:r>
          </a:p>
        </p:txBody>
      </p:sp>
      <p:sp>
        <p:nvSpPr>
          <p:cNvPr id="18" name="Tekstvak 17"/>
          <p:cNvSpPr txBox="1">
            <a:spLocks noChangeArrowheads="1"/>
          </p:cNvSpPr>
          <p:nvPr/>
        </p:nvSpPr>
        <p:spPr bwMode="auto">
          <a:xfrm>
            <a:off x="1739826" y="4859634"/>
            <a:ext cx="387350" cy="277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(4)</a:t>
            </a:r>
          </a:p>
        </p:txBody>
      </p:sp>
      <p:sp>
        <p:nvSpPr>
          <p:cNvPr id="19" name="Tekstvak 18"/>
          <p:cNvSpPr txBox="1">
            <a:spLocks noChangeArrowheads="1"/>
          </p:cNvSpPr>
          <p:nvPr/>
        </p:nvSpPr>
        <p:spPr bwMode="auto">
          <a:xfrm>
            <a:off x="8658151" y="4783433"/>
            <a:ext cx="4921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latin typeface="Arial" panose="020B0604020202020204" pitchFamily="34" charset="0"/>
                <a:cs typeface="Arial" panose="020B0604020202020204" pitchFamily="34" charset="0"/>
              </a:rPr>
              <a:t>(5)</a:t>
            </a:r>
          </a:p>
        </p:txBody>
      </p:sp>
      <p:sp>
        <p:nvSpPr>
          <p:cNvPr id="20" name="Tekstvak 19"/>
          <p:cNvSpPr txBox="1">
            <a:spLocks noChangeArrowheads="1"/>
          </p:cNvSpPr>
          <p:nvPr/>
        </p:nvSpPr>
        <p:spPr bwMode="auto">
          <a:xfrm>
            <a:off x="2505001" y="5443834"/>
            <a:ext cx="492125" cy="276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(5)</a:t>
            </a:r>
          </a:p>
        </p:txBody>
      </p:sp>
      <p:sp>
        <p:nvSpPr>
          <p:cNvPr id="21" name="Tekstvak 20"/>
          <p:cNvSpPr txBox="1">
            <a:spLocks noChangeArrowheads="1"/>
          </p:cNvSpPr>
          <p:nvPr/>
        </p:nvSpPr>
        <p:spPr bwMode="auto">
          <a:xfrm>
            <a:off x="8077126" y="4899321"/>
            <a:ext cx="4889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(7)</a:t>
            </a:r>
          </a:p>
        </p:txBody>
      </p:sp>
      <p:sp>
        <p:nvSpPr>
          <p:cNvPr id="22" name="Tekstvak 21"/>
          <p:cNvSpPr txBox="1">
            <a:spLocks noChangeArrowheads="1"/>
          </p:cNvSpPr>
          <p:nvPr/>
        </p:nvSpPr>
        <p:spPr bwMode="auto">
          <a:xfrm>
            <a:off x="9882114" y="5632746"/>
            <a:ext cx="441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(6)</a:t>
            </a:r>
          </a:p>
        </p:txBody>
      </p:sp>
      <p:cxnSp>
        <p:nvCxnSpPr>
          <p:cNvPr id="23" name="Rechte verbindingslijn met pijl 22"/>
          <p:cNvCxnSpPr>
            <a:stCxn id="22" idx="0"/>
          </p:cNvCxnSpPr>
          <p:nvPr/>
        </p:nvCxnSpPr>
        <p:spPr>
          <a:xfrm flipH="1" flipV="1">
            <a:off x="9729714" y="5315246"/>
            <a:ext cx="373062" cy="3175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Tekstvak 23"/>
          <p:cNvSpPr txBox="1">
            <a:spLocks noChangeArrowheads="1"/>
          </p:cNvSpPr>
          <p:nvPr/>
        </p:nvSpPr>
        <p:spPr bwMode="auto">
          <a:xfrm>
            <a:off x="1679501" y="5256509"/>
            <a:ext cx="387350" cy="277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(6)</a:t>
            </a:r>
          </a:p>
        </p:txBody>
      </p:sp>
      <p:cxnSp>
        <p:nvCxnSpPr>
          <p:cNvPr id="25" name="Rechte verbindingslijn met pijl 24"/>
          <p:cNvCxnSpPr/>
          <p:nvPr/>
        </p:nvCxnSpPr>
        <p:spPr>
          <a:xfrm flipV="1">
            <a:off x="1873176" y="5166021"/>
            <a:ext cx="254000" cy="8096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kstvak 25"/>
          <p:cNvSpPr txBox="1">
            <a:spLocks noChangeArrowheads="1"/>
          </p:cNvSpPr>
          <p:nvPr/>
        </p:nvSpPr>
        <p:spPr bwMode="auto">
          <a:xfrm>
            <a:off x="4624314" y="4440533"/>
            <a:ext cx="488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84862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additive="base">
                                        <p:cTn id="65" dur="500" fill="hold"/>
                                        <p:tgtEl>
                                          <p:spTgt spid="25"/>
                                        </p:tgtEl>
                                        <p:attrNameLst>
                                          <p:attrName>ppt_x</p:attrName>
                                        </p:attrNameLst>
                                      </p:cBhvr>
                                      <p:tavLst>
                                        <p:tav tm="0">
                                          <p:val>
                                            <p:strVal val="#ppt_x"/>
                                          </p:val>
                                        </p:tav>
                                        <p:tav tm="100000">
                                          <p:val>
                                            <p:strVal val="#ppt_x"/>
                                          </p:val>
                                        </p:tav>
                                      </p:tavLst>
                                    </p:anim>
                                    <p:anim calcmode="lin" valueType="num">
                                      <p:cBhvr additive="base">
                                        <p:cTn id="6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ppt_x"/>
                                          </p:val>
                                        </p:tav>
                                        <p:tav tm="100000">
                                          <p:val>
                                            <p:strVal val="#ppt_x"/>
                                          </p:val>
                                        </p:tav>
                                      </p:tavLst>
                                    </p:anim>
                                    <p:anim calcmode="lin" valueType="num">
                                      <p:cBhvr additive="base">
                                        <p:cTn id="72" dur="500" fill="hold"/>
                                        <p:tgtEl>
                                          <p:spTgt spid="2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7" grpId="0"/>
      <p:bldP spid="18" grpId="0" animBg="1"/>
      <p:bldP spid="19" grpId="0"/>
      <p:bldP spid="20" grpId="0"/>
      <p:bldP spid="21" grpId="0"/>
      <p:bldP spid="22" grpId="0"/>
      <p:bldP spid="24" grpId="0" animBg="1"/>
      <p:bldP spid="2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Vast zetten </a:t>
            </a:r>
            <a:r>
              <a:rPr lang="nl-BE" sz="3600" dirty="0" err="1" smtClean="0">
                <a:latin typeface="AR JULIAN" panose="02000000000000000000" pitchFamily="2" charset="0"/>
              </a:rPr>
              <a:t>binnenkruier</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pic>
        <p:nvPicPr>
          <p:cNvPr id="29" name="Afbeelding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2969929"/>
            <a:ext cx="34036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dianummer 2"/>
          <p:cNvSpPr>
            <a:spLocks noGrp="1"/>
          </p:cNvSpPr>
          <p:nvPr>
            <p:ph type="sldNum" sz="quarter" idx="12"/>
          </p:nvPr>
        </p:nvSpPr>
        <p:spPr/>
        <p:txBody>
          <a:bodyPr/>
          <a:lstStyle/>
          <a:p>
            <a:fld id="{750E2C1B-CB6C-49A9-AA1B-66342D215B5D}" type="slidenum">
              <a:rPr lang="nl-BE" smtClean="0"/>
              <a:t>51</a:t>
            </a:fld>
            <a:endParaRPr lang="nl-BE"/>
          </a:p>
        </p:txBody>
      </p:sp>
      <p:cxnSp>
        <p:nvCxnSpPr>
          <p:cNvPr id="8" name="Rechte verbindingslijn met pijl 7"/>
          <p:cNvCxnSpPr/>
          <p:nvPr/>
        </p:nvCxnSpPr>
        <p:spPr>
          <a:xfrm>
            <a:off x="10707688" y="3543016"/>
            <a:ext cx="0" cy="588963"/>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Rechte verbindingslijn met pijl 8"/>
          <p:cNvCxnSpPr/>
          <p:nvPr/>
        </p:nvCxnSpPr>
        <p:spPr>
          <a:xfrm>
            <a:off x="8961438" y="4862229"/>
            <a:ext cx="0" cy="59055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p:cNvCxnSpPr/>
          <p:nvPr/>
        </p:nvCxnSpPr>
        <p:spPr>
          <a:xfrm>
            <a:off x="9959975" y="3492216"/>
            <a:ext cx="0" cy="588963"/>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kstvak 10"/>
          <p:cNvSpPr txBox="1"/>
          <p:nvPr/>
        </p:nvSpPr>
        <p:spPr>
          <a:xfrm>
            <a:off x="5737225" y="1139541"/>
            <a:ext cx="6454775" cy="1600200"/>
          </a:xfrm>
          <a:prstGeom prst="rect">
            <a:avLst/>
          </a:prstGeom>
          <a:noFill/>
        </p:spPr>
        <p:txBody>
          <a:bodyPr>
            <a:spAutoFit/>
          </a:bodyPr>
          <a:lstStyle/>
          <a:p>
            <a:pPr>
              <a:defRPr/>
            </a:pPr>
            <a:r>
              <a:rPr lang="nl-BE" sz="1400" dirty="0">
                <a:latin typeface="Arial" panose="020B0604020202020204" pitchFamily="34" charset="0"/>
                <a:cs typeface="Arial" panose="020B0604020202020204" pitchFamily="34" charset="0"/>
              </a:rPr>
              <a:t>De torenmolen: “De Grafelijke korenmolen” in Zeddam heeft geen ‘doodketting’ en ‘bezetketting’ om de molen vast te zetten. Hier wordt een gebruik gemaakt van </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twee ‘stutten’ (1) </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met een hefboomconstructie (2) worden zij op de tandenkrans (3) gelegd om de kap vast te zetten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Tijdens het kruien worden de stutten opgetild </a:t>
            </a:r>
          </a:p>
        </p:txBody>
      </p:sp>
      <p:sp>
        <p:nvSpPr>
          <p:cNvPr id="12" name="Tekstvak 11"/>
          <p:cNvSpPr txBox="1">
            <a:spLocks noChangeArrowheads="1"/>
          </p:cNvSpPr>
          <p:nvPr/>
        </p:nvSpPr>
        <p:spPr bwMode="auto">
          <a:xfrm>
            <a:off x="8116888" y="3189004"/>
            <a:ext cx="3921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(1)</a:t>
            </a:r>
          </a:p>
        </p:txBody>
      </p:sp>
      <p:sp>
        <p:nvSpPr>
          <p:cNvPr id="13" name="Tekstvak 12"/>
          <p:cNvSpPr txBox="1">
            <a:spLocks noChangeArrowheads="1"/>
          </p:cNvSpPr>
          <p:nvPr/>
        </p:nvSpPr>
        <p:spPr bwMode="auto">
          <a:xfrm>
            <a:off x="10860088" y="4373279"/>
            <a:ext cx="392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(1)</a:t>
            </a:r>
          </a:p>
        </p:txBody>
      </p:sp>
      <p:sp>
        <p:nvSpPr>
          <p:cNvPr id="14" name="Tekstvak 13"/>
          <p:cNvSpPr txBox="1">
            <a:spLocks noChangeArrowheads="1"/>
          </p:cNvSpPr>
          <p:nvPr/>
        </p:nvSpPr>
        <p:spPr bwMode="auto">
          <a:xfrm>
            <a:off x="8116888" y="3538254"/>
            <a:ext cx="461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(2)</a:t>
            </a:r>
          </a:p>
        </p:txBody>
      </p:sp>
      <p:sp>
        <p:nvSpPr>
          <p:cNvPr id="15" name="Tekstvak 14"/>
          <p:cNvSpPr txBox="1">
            <a:spLocks noChangeArrowheads="1"/>
          </p:cNvSpPr>
          <p:nvPr/>
        </p:nvSpPr>
        <p:spPr bwMode="auto">
          <a:xfrm>
            <a:off x="10737850" y="4701891"/>
            <a:ext cx="454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(3)</a:t>
            </a:r>
          </a:p>
        </p:txBody>
      </p:sp>
      <p:sp>
        <p:nvSpPr>
          <p:cNvPr id="16" name="Tekstvak 15"/>
          <p:cNvSpPr txBox="1">
            <a:spLocks noChangeArrowheads="1"/>
          </p:cNvSpPr>
          <p:nvPr/>
        </p:nvSpPr>
        <p:spPr bwMode="auto">
          <a:xfrm>
            <a:off x="7848600" y="5592479"/>
            <a:ext cx="34036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900">
                <a:latin typeface="Arial" panose="020B0604020202020204" pitchFamily="34" charset="0"/>
                <a:cs typeface="Arial" panose="020B0604020202020204" pitchFamily="34" charset="0"/>
              </a:rPr>
              <a:t>Foto: Toon Van As</a:t>
            </a:r>
          </a:p>
        </p:txBody>
      </p:sp>
      <p:sp>
        <p:nvSpPr>
          <p:cNvPr id="17" name="Tekstvak 16"/>
          <p:cNvSpPr txBox="1">
            <a:spLocks noChangeArrowheads="1"/>
          </p:cNvSpPr>
          <p:nvPr/>
        </p:nvSpPr>
        <p:spPr bwMode="auto">
          <a:xfrm>
            <a:off x="9136063" y="5174966"/>
            <a:ext cx="4619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(2)</a:t>
            </a:r>
          </a:p>
        </p:txBody>
      </p:sp>
      <p:sp>
        <p:nvSpPr>
          <p:cNvPr id="18" name="Tekstvak 17"/>
          <p:cNvSpPr txBox="1">
            <a:spLocks noChangeArrowheads="1"/>
          </p:cNvSpPr>
          <p:nvPr/>
        </p:nvSpPr>
        <p:spPr bwMode="auto">
          <a:xfrm>
            <a:off x="9144000" y="3698591"/>
            <a:ext cx="454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(3)</a:t>
            </a:r>
          </a:p>
        </p:txBody>
      </p:sp>
      <p:pic>
        <p:nvPicPr>
          <p:cNvPr id="19" name="Picture 5" descr="P10101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154204"/>
            <a:ext cx="20288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kstvak 19"/>
          <p:cNvSpPr txBox="1">
            <a:spLocks noChangeArrowheads="1"/>
          </p:cNvSpPr>
          <p:nvPr/>
        </p:nvSpPr>
        <p:spPr bwMode="auto">
          <a:xfrm>
            <a:off x="1295400" y="4693954"/>
            <a:ext cx="4349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(9)</a:t>
            </a:r>
          </a:p>
        </p:txBody>
      </p:sp>
      <p:pic>
        <p:nvPicPr>
          <p:cNvPr id="21" name="Afbeelding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28875" y="4154204"/>
            <a:ext cx="257333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kstvak 21"/>
          <p:cNvSpPr txBox="1">
            <a:spLocks noChangeArrowheads="1"/>
          </p:cNvSpPr>
          <p:nvPr/>
        </p:nvSpPr>
        <p:spPr bwMode="auto">
          <a:xfrm>
            <a:off x="4083050" y="4963829"/>
            <a:ext cx="488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(10)</a:t>
            </a:r>
          </a:p>
        </p:txBody>
      </p:sp>
      <p:sp>
        <p:nvSpPr>
          <p:cNvPr id="23" name="Tekstvak 22"/>
          <p:cNvSpPr txBox="1">
            <a:spLocks noChangeArrowheads="1"/>
          </p:cNvSpPr>
          <p:nvPr/>
        </p:nvSpPr>
        <p:spPr bwMode="auto">
          <a:xfrm>
            <a:off x="2665413" y="4935254"/>
            <a:ext cx="4318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(8)</a:t>
            </a:r>
          </a:p>
        </p:txBody>
      </p:sp>
      <p:pic>
        <p:nvPicPr>
          <p:cNvPr id="24" name="Afbeelding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53013" y="4176429"/>
            <a:ext cx="24733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kstvak 24"/>
          <p:cNvSpPr txBox="1">
            <a:spLocks noChangeArrowheads="1"/>
          </p:cNvSpPr>
          <p:nvPr/>
        </p:nvSpPr>
        <p:spPr bwMode="auto">
          <a:xfrm>
            <a:off x="5503863" y="5182904"/>
            <a:ext cx="534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(11)</a:t>
            </a:r>
          </a:p>
        </p:txBody>
      </p:sp>
      <p:sp>
        <p:nvSpPr>
          <p:cNvPr id="26" name="Rechthoek 25"/>
          <p:cNvSpPr/>
          <p:nvPr/>
        </p:nvSpPr>
        <p:spPr>
          <a:xfrm>
            <a:off x="334963" y="1139541"/>
            <a:ext cx="4667250" cy="2308225"/>
          </a:xfrm>
          <a:prstGeom prst="rect">
            <a:avLst/>
          </a:prstGeom>
        </p:spPr>
        <p:txBody>
          <a:bodyPr>
            <a:spAutoFit/>
          </a:bodyPr>
          <a:lstStyle/>
          <a:p>
            <a:pPr>
              <a:defRPr/>
            </a:pPr>
            <a:r>
              <a:rPr lang="nl-BE" altLang="nl-BE" sz="1600" dirty="0" err="1">
                <a:latin typeface="Arial" panose="020B0604020202020204" pitchFamily="34" charset="0"/>
                <a:cs typeface="Arial" panose="020B0604020202020204" pitchFamily="34" charset="0"/>
              </a:rPr>
              <a:t>Binnenkruiers</a:t>
            </a:r>
            <a:r>
              <a:rPr lang="nl-BE" altLang="nl-BE" sz="1600" dirty="0">
                <a:latin typeface="Arial" panose="020B0604020202020204" pitchFamily="34" charset="0"/>
                <a:cs typeface="Arial" panose="020B0604020202020204" pitchFamily="34" charset="0"/>
              </a:rPr>
              <a:t> hebben geen staart om de kap bezet te houden tijdens het draaien</a:t>
            </a:r>
          </a:p>
          <a:p>
            <a:pPr>
              <a:defRPr/>
            </a:pPr>
            <a:endParaRPr lang="nl-BE" altLang="nl-BE"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altLang="nl-BE" sz="1400" dirty="0">
                <a:latin typeface="Arial" panose="020B0604020202020204" pitchFamily="34" charset="0"/>
                <a:cs typeface="Arial" panose="020B0604020202020204" pitchFamily="34" charset="0"/>
              </a:rPr>
              <a:t>Tijdens het draaien blijft het kruiblok ruimend, extra</a:t>
            </a:r>
            <a:r>
              <a:rPr lang="nl-BE" altLang="nl-BE" sz="1400" dirty="0">
                <a:solidFill>
                  <a:srgbClr val="FF0000"/>
                </a:solidFill>
                <a:latin typeface="Arial" panose="020B0604020202020204" pitchFamily="34" charset="0"/>
                <a:cs typeface="Arial" panose="020B0604020202020204" pitchFamily="34" charset="0"/>
              </a:rPr>
              <a:t>*</a:t>
            </a:r>
            <a:r>
              <a:rPr lang="nl-BE" altLang="nl-BE" sz="1400" dirty="0">
                <a:latin typeface="Arial" panose="020B0604020202020204" pitchFamily="34" charset="0"/>
                <a:cs typeface="Arial" panose="020B0604020202020204" pitchFamily="34" charset="0"/>
              </a:rPr>
              <a:t> gezekerd door de doodketting</a:t>
            </a:r>
            <a:r>
              <a:rPr lang="nl-BE" altLang="nl-BE" sz="1400" dirty="0">
                <a:solidFill>
                  <a:srgbClr val="FF0000"/>
                </a:solidFill>
                <a:latin typeface="Arial" panose="020B0604020202020204" pitchFamily="34" charset="0"/>
                <a:cs typeface="Arial" panose="020B0604020202020204" pitchFamily="34" charset="0"/>
              </a:rPr>
              <a:t> (8) </a:t>
            </a:r>
            <a:r>
              <a:rPr lang="nl-BE" altLang="nl-BE" sz="1400" dirty="0">
                <a:latin typeface="Arial" panose="020B0604020202020204" pitchFamily="34" charset="0"/>
                <a:cs typeface="Arial" panose="020B0604020202020204" pitchFamily="34" charset="0"/>
              </a:rPr>
              <a:t> vastgezet met een schotel </a:t>
            </a:r>
            <a:r>
              <a:rPr lang="nl-BE" altLang="nl-BE" sz="1400" dirty="0">
                <a:solidFill>
                  <a:srgbClr val="FF0000"/>
                </a:solidFill>
                <a:latin typeface="Arial" panose="020B0604020202020204" pitchFamily="34" charset="0"/>
                <a:cs typeface="Arial" panose="020B0604020202020204" pitchFamily="34" charset="0"/>
              </a:rPr>
              <a:t>(9) </a:t>
            </a:r>
            <a:r>
              <a:rPr lang="nl-BE" altLang="nl-BE" sz="1400" dirty="0">
                <a:latin typeface="Arial" panose="020B0604020202020204" pitchFamily="34" charset="0"/>
                <a:cs typeface="Arial" panose="020B0604020202020204" pitchFamily="34" charset="0"/>
              </a:rPr>
              <a:t>in kruikram </a:t>
            </a:r>
            <a:endParaRPr lang="nl-BE" altLang="nl-BE" sz="1400"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altLang="nl-BE" sz="1400" dirty="0">
                <a:latin typeface="Arial" panose="020B0604020202020204" pitchFamily="34" charset="0"/>
                <a:cs typeface="Arial" panose="020B0604020202020204" pitchFamily="34" charset="0"/>
              </a:rPr>
              <a:t>Ook de bezetketting </a:t>
            </a:r>
            <a:r>
              <a:rPr lang="nl-BE" altLang="nl-BE" sz="1400" dirty="0">
                <a:solidFill>
                  <a:srgbClr val="FF0000"/>
                </a:solidFill>
                <a:latin typeface="Arial" panose="020B0604020202020204" pitchFamily="34" charset="0"/>
                <a:cs typeface="Arial" panose="020B0604020202020204" pitchFamily="34" charset="0"/>
              </a:rPr>
              <a:t>(10) </a:t>
            </a:r>
            <a:r>
              <a:rPr lang="nl-BE" altLang="nl-BE" sz="1400" dirty="0">
                <a:latin typeface="Arial" panose="020B0604020202020204" pitchFamily="34" charset="0"/>
                <a:cs typeface="Arial" panose="020B0604020202020204" pitchFamily="34" charset="0"/>
              </a:rPr>
              <a:t>wordt zo vastgezet. </a:t>
            </a:r>
          </a:p>
          <a:p>
            <a:pPr marL="285750" indent="-285750">
              <a:buFont typeface="Arial" panose="020B0604020202020204" pitchFamily="34" charset="0"/>
              <a:buChar char="•"/>
              <a:defRPr/>
            </a:pPr>
            <a:r>
              <a:rPr lang="nl-BE" altLang="nl-BE" sz="1400" dirty="0">
                <a:latin typeface="Arial" panose="020B0604020202020204" pitchFamily="34" charset="0"/>
                <a:cs typeface="Arial" panose="020B0604020202020204" pitchFamily="34" charset="0"/>
              </a:rPr>
              <a:t>Doods- en bezetketting hangen aan een balkje </a:t>
            </a:r>
            <a:r>
              <a:rPr lang="nl-BE" altLang="nl-BE" sz="1400" dirty="0">
                <a:solidFill>
                  <a:srgbClr val="FF0000"/>
                </a:solidFill>
                <a:latin typeface="Arial" panose="020B0604020202020204" pitchFamily="34" charset="0"/>
                <a:cs typeface="Arial" panose="020B0604020202020204" pitchFamily="34" charset="0"/>
              </a:rPr>
              <a:t>(11) </a:t>
            </a:r>
            <a:r>
              <a:rPr lang="nl-BE" altLang="nl-BE" sz="1400" dirty="0">
                <a:latin typeface="Arial" panose="020B0604020202020204" pitchFamily="34" charset="0"/>
                <a:cs typeface="Arial" panose="020B0604020202020204" pitchFamily="34" charset="0"/>
              </a:rPr>
              <a:t>tussen de voeghouten. Zo kunnen ze over de ganse omtrek verplaats worden.</a:t>
            </a:r>
          </a:p>
        </p:txBody>
      </p:sp>
      <p:sp>
        <p:nvSpPr>
          <p:cNvPr id="27" name="Tekstvak 26"/>
          <p:cNvSpPr txBox="1">
            <a:spLocks noChangeArrowheads="1"/>
          </p:cNvSpPr>
          <p:nvPr/>
        </p:nvSpPr>
        <p:spPr bwMode="auto">
          <a:xfrm>
            <a:off x="304800" y="5941729"/>
            <a:ext cx="97266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*Bovenkruier gaat ruimend om tijdens draaien. Kruireep (kruiketting) is touw, niet altijd betrouwbaar dus een extra doodsketting (bezetketting).     </a:t>
            </a:r>
          </a:p>
        </p:txBody>
      </p:sp>
      <p:sp>
        <p:nvSpPr>
          <p:cNvPr id="28" name="Tekstvak 27"/>
          <p:cNvSpPr txBox="1">
            <a:spLocks noChangeArrowheads="1"/>
          </p:cNvSpPr>
          <p:nvPr/>
        </p:nvSpPr>
        <p:spPr bwMode="auto">
          <a:xfrm>
            <a:off x="10144125" y="5943316"/>
            <a:ext cx="1947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Harry’s stokpaardje !!!!!!! </a:t>
            </a:r>
            <a:endParaRPr lang="nl-BE" altLang="nl-BE" sz="1800"/>
          </a:p>
        </p:txBody>
      </p:sp>
    </p:spTree>
    <p:extLst>
      <p:ext uri="{BB962C8B-B14F-4D97-AF65-F5344CB8AC3E}">
        <p14:creationId xmlns:p14="http://schemas.microsoft.com/office/powerpoint/2010/main" val="135416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additive="base">
                                        <p:cTn id="73" dur="500" fill="hold"/>
                                        <p:tgtEl>
                                          <p:spTgt spid="10"/>
                                        </p:tgtEl>
                                        <p:attrNameLst>
                                          <p:attrName>ppt_x</p:attrName>
                                        </p:attrNameLst>
                                      </p:cBhvr>
                                      <p:tavLst>
                                        <p:tav tm="0">
                                          <p:val>
                                            <p:strVal val="#ppt_x"/>
                                          </p:val>
                                        </p:tav>
                                        <p:tav tm="100000">
                                          <p:val>
                                            <p:strVal val="#ppt_x"/>
                                          </p:val>
                                        </p:tav>
                                      </p:tavLst>
                                    </p:anim>
                                    <p:anim calcmode="lin" valueType="num">
                                      <p:cBhvr additive="base">
                                        <p:cTn id="74" dur="500" fill="hold"/>
                                        <p:tgtEl>
                                          <p:spTgt spid="10"/>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8"/>
                                        </p:tgtEl>
                                        <p:attrNameLst>
                                          <p:attrName>style.visibility</p:attrName>
                                        </p:attrNameLst>
                                      </p:cBhvr>
                                      <p:to>
                                        <p:strVal val="visible"/>
                                      </p:to>
                                    </p:set>
                                    <p:anim calcmode="lin" valueType="num">
                                      <p:cBhvr additive="base">
                                        <p:cTn id="77" dur="500" fill="hold"/>
                                        <p:tgtEl>
                                          <p:spTgt spid="8"/>
                                        </p:tgtEl>
                                        <p:attrNameLst>
                                          <p:attrName>ppt_x</p:attrName>
                                        </p:attrNameLst>
                                      </p:cBhvr>
                                      <p:tavLst>
                                        <p:tav tm="0">
                                          <p:val>
                                            <p:strVal val="#ppt_x"/>
                                          </p:val>
                                        </p:tav>
                                        <p:tav tm="100000">
                                          <p:val>
                                            <p:strVal val="#ppt_x"/>
                                          </p:val>
                                        </p:tav>
                                      </p:tavLst>
                                    </p:anim>
                                    <p:anim calcmode="lin" valueType="num">
                                      <p:cBhvr additive="base">
                                        <p:cTn id="78" dur="500" fill="hold"/>
                                        <p:tgtEl>
                                          <p:spTgt spid="8"/>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additive="base">
                                        <p:cTn id="81" dur="500" fill="hold"/>
                                        <p:tgtEl>
                                          <p:spTgt spid="15"/>
                                        </p:tgtEl>
                                        <p:attrNameLst>
                                          <p:attrName>ppt_x</p:attrName>
                                        </p:attrNameLst>
                                      </p:cBhvr>
                                      <p:tavLst>
                                        <p:tav tm="0">
                                          <p:val>
                                            <p:strVal val="#ppt_x"/>
                                          </p:val>
                                        </p:tav>
                                        <p:tav tm="100000">
                                          <p:val>
                                            <p:strVal val="#ppt_x"/>
                                          </p:val>
                                        </p:tav>
                                      </p:tavLst>
                                    </p:anim>
                                    <p:anim calcmode="lin" valueType="num">
                                      <p:cBhvr additive="base">
                                        <p:cTn id="82" dur="500" fill="hold"/>
                                        <p:tgtEl>
                                          <p:spTgt spid="15"/>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additive="base">
                                        <p:cTn id="85" dur="500" fill="hold"/>
                                        <p:tgtEl>
                                          <p:spTgt spid="9"/>
                                        </p:tgtEl>
                                        <p:attrNameLst>
                                          <p:attrName>ppt_x</p:attrName>
                                        </p:attrNameLst>
                                      </p:cBhvr>
                                      <p:tavLst>
                                        <p:tav tm="0">
                                          <p:val>
                                            <p:strVal val="#ppt_x"/>
                                          </p:val>
                                        </p:tav>
                                        <p:tav tm="100000">
                                          <p:val>
                                            <p:strVal val="#ppt_x"/>
                                          </p:val>
                                        </p:tav>
                                      </p:tavLst>
                                    </p:anim>
                                    <p:anim calcmode="lin" valueType="num">
                                      <p:cBhvr additive="base">
                                        <p:cTn id="86" dur="500" fill="hold"/>
                                        <p:tgtEl>
                                          <p:spTgt spid="9"/>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additive="base">
                                        <p:cTn id="89" dur="500" fill="hold"/>
                                        <p:tgtEl>
                                          <p:spTgt spid="29"/>
                                        </p:tgtEl>
                                        <p:attrNameLst>
                                          <p:attrName>ppt_x</p:attrName>
                                        </p:attrNameLst>
                                      </p:cBhvr>
                                      <p:tavLst>
                                        <p:tav tm="0">
                                          <p:val>
                                            <p:strVal val="#ppt_x"/>
                                          </p:val>
                                        </p:tav>
                                        <p:tav tm="100000">
                                          <p:val>
                                            <p:strVal val="#ppt_x"/>
                                          </p:val>
                                        </p:tav>
                                      </p:tavLst>
                                    </p:anim>
                                    <p:anim calcmode="lin" valueType="num">
                                      <p:cBhvr additive="base">
                                        <p:cTn id="9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20" grpId="0"/>
      <p:bldP spid="22" grpId="0"/>
      <p:bldP spid="23" grpId="0"/>
      <p:bldP spid="25" grpId="0"/>
      <p:bldP spid="27" grpId="0"/>
      <p:bldP spid="2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Het buiten kruiwerk</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52</a:t>
            </a:fld>
            <a:endParaRPr lang="nl-BE"/>
          </a:p>
        </p:txBody>
      </p:sp>
      <p:pic>
        <p:nvPicPr>
          <p:cNvPr id="8" name="Afbeelding 5"/>
          <p:cNvPicPr>
            <a:picLocks noChangeAspect="1"/>
          </p:cNvPicPr>
          <p:nvPr/>
        </p:nvPicPr>
        <p:blipFill>
          <a:blip r:embed="rId3">
            <a:extLst>
              <a:ext uri="{28A0092B-C50C-407E-A947-70E740481C1C}">
                <a14:useLocalDpi xmlns:a14="http://schemas.microsoft.com/office/drawing/2010/main" val="0"/>
              </a:ext>
            </a:extLst>
          </a:blip>
          <a:srcRect l="20090" r="40741" b="19591"/>
          <a:stretch>
            <a:fillRect/>
          </a:stretch>
        </p:blipFill>
        <p:spPr bwMode="auto">
          <a:xfrm>
            <a:off x="268916" y="1006364"/>
            <a:ext cx="31178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6"/>
          <p:cNvPicPr>
            <a:picLocks noChangeAspect="1"/>
          </p:cNvPicPr>
          <p:nvPr/>
        </p:nvPicPr>
        <p:blipFill>
          <a:blip r:embed="rId4">
            <a:extLst>
              <a:ext uri="{28A0092B-C50C-407E-A947-70E740481C1C}">
                <a14:useLocalDpi xmlns:a14="http://schemas.microsoft.com/office/drawing/2010/main" val="0"/>
              </a:ext>
            </a:extLst>
          </a:blip>
          <a:srcRect l="15375" r="2232"/>
          <a:stretch>
            <a:fillRect/>
          </a:stretch>
        </p:blipFill>
        <p:spPr bwMode="auto">
          <a:xfrm>
            <a:off x="8025441" y="1071452"/>
            <a:ext cx="39560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vak 7"/>
          <p:cNvSpPr txBox="1">
            <a:spLocks noChangeArrowheads="1"/>
          </p:cNvSpPr>
          <p:nvPr/>
        </p:nvSpPr>
        <p:spPr bwMode="auto">
          <a:xfrm>
            <a:off x="3386766" y="4003565"/>
            <a:ext cx="463472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800" dirty="0" smtClean="0">
                <a:solidFill>
                  <a:srgbClr val="FF0000"/>
                </a:solidFill>
                <a:latin typeface="Arial" panose="020B0604020202020204" pitchFamily="34" charset="0"/>
                <a:cs typeface="Arial" panose="020B0604020202020204" pitchFamily="34" charset="0"/>
              </a:rPr>
              <a:t>Standerdmolens</a:t>
            </a:r>
            <a:r>
              <a:rPr lang="nl-BE" altLang="nl-BE" sz="1800" dirty="0" smtClean="0">
                <a:latin typeface="Arial" panose="020B0604020202020204" pitchFamily="34" charset="0"/>
                <a:cs typeface="Arial" panose="020B0604020202020204" pitchFamily="34" charset="0"/>
              </a:rPr>
              <a:t> </a:t>
            </a:r>
            <a:r>
              <a:rPr lang="nl-BE" altLang="nl-BE" sz="1800" dirty="0">
                <a:latin typeface="Arial" panose="020B0604020202020204" pitchFamily="34" charset="0"/>
                <a:cs typeface="Arial" panose="020B0604020202020204" pitchFamily="34" charset="0"/>
              </a:rPr>
              <a:t>en afgeleiden </a:t>
            </a:r>
            <a:r>
              <a:rPr lang="nl-BE" altLang="nl-BE" sz="1800" dirty="0" smtClean="0">
                <a:latin typeface="Arial" panose="020B0604020202020204" pitchFamily="34" charset="0"/>
                <a:cs typeface="Arial" panose="020B0604020202020204" pitchFamily="34" charset="0"/>
              </a:rPr>
              <a:t>wordt het volledige molenhuis </a:t>
            </a:r>
            <a:r>
              <a:rPr lang="nl-BE" altLang="nl-BE" sz="1800" dirty="0">
                <a:latin typeface="Arial" panose="020B0604020202020204" pitchFamily="34" charset="0"/>
                <a:cs typeface="Arial" panose="020B0604020202020204" pitchFamily="34" charset="0"/>
              </a:rPr>
              <a:t>verkruid door een </a:t>
            </a:r>
            <a:r>
              <a:rPr lang="nl-BE" altLang="nl-BE" sz="1800" dirty="0" smtClean="0">
                <a:latin typeface="Arial" panose="020B0604020202020204" pitchFamily="34" charset="0"/>
                <a:cs typeface="Arial" panose="020B0604020202020204" pitchFamily="34" charset="0"/>
              </a:rPr>
              <a:t>staart, met </a:t>
            </a:r>
            <a:r>
              <a:rPr lang="nl-BE" altLang="nl-BE" sz="1800" dirty="0" err="1" smtClean="0">
                <a:latin typeface="Arial" panose="020B0604020202020204" pitchFamily="34" charset="0"/>
                <a:cs typeface="Arial" panose="020B0604020202020204" pitchFamily="34" charset="0"/>
              </a:rPr>
              <a:t>kruiinrichting</a:t>
            </a:r>
            <a:r>
              <a:rPr lang="nl-BE" altLang="nl-BE" sz="1800" dirty="0" smtClean="0">
                <a:latin typeface="Arial" panose="020B0604020202020204" pitchFamily="34" charset="0"/>
                <a:cs typeface="Arial" panose="020B0604020202020204" pitchFamily="34" charset="0"/>
              </a:rPr>
              <a:t>, </a:t>
            </a:r>
          </a:p>
          <a:p>
            <a:pPr marL="285750" indent="-285750">
              <a:lnSpc>
                <a:spcPct val="100000"/>
              </a:lnSpc>
              <a:spcBef>
                <a:spcPct val="0"/>
              </a:spcBef>
            </a:pPr>
            <a:r>
              <a:rPr lang="nl-BE" altLang="nl-BE" sz="1800" dirty="0" smtClean="0">
                <a:latin typeface="Arial" panose="020B0604020202020204" pitchFamily="34" charset="0"/>
                <a:cs typeface="Arial" panose="020B0604020202020204" pitchFamily="34" charset="0"/>
              </a:rPr>
              <a:t>De staart zit tussen </a:t>
            </a:r>
            <a:r>
              <a:rPr lang="nl-BE" altLang="nl-BE" sz="1800" dirty="0">
                <a:latin typeface="Arial" panose="020B0604020202020204" pitchFamily="34" charset="0"/>
                <a:cs typeface="Arial" panose="020B0604020202020204" pitchFamily="34" charset="0"/>
              </a:rPr>
              <a:t>de berriebalken opgesloten </a:t>
            </a:r>
            <a:r>
              <a:rPr lang="nl-BE" altLang="nl-BE" sz="1800" dirty="0" smtClean="0">
                <a:latin typeface="Arial" panose="020B0604020202020204" pitchFamily="34" charset="0"/>
                <a:cs typeface="Arial" panose="020B0604020202020204" pitchFamily="34" charset="0"/>
              </a:rPr>
              <a:t>zit en wordt opgehangen aan de </a:t>
            </a:r>
            <a:r>
              <a:rPr lang="nl-BE" altLang="nl-BE" sz="1800" dirty="0" err="1" smtClean="0">
                <a:latin typeface="Arial" panose="020B0604020202020204" pitchFamily="34" charset="0"/>
                <a:cs typeface="Arial" panose="020B0604020202020204" pitchFamily="34" charset="0"/>
              </a:rPr>
              <a:t>achterzomer</a:t>
            </a:r>
            <a:r>
              <a:rPr lang="nl-BE" altLang="nl-BE" sz="1800" dirty="0" smtClean="0">
                <a:latin typeface="Arial" panose="020B0604020202020204" pitchFamily="34" charset="0"/>
                <a:cs typeface="Arial" panose="020B0604020202020204" pitchFamily="34" charset="0"/>
              </a:rPr>
              <a:t> </a:t>
            </a:r>
            <a:r>
              <a:rPr lang="nl-BE" altLang="nl-BE" sz="1800" dirty="0" smtClean="0">
                <a:solidFill>
                  <a:srgbClr val="FF0000"/>
                </a:solidFill>
                <a:latin typeface="Arial" panose="020B0604020202020204" pitchFamily="34" charset="0"/>
                <a:cs typeface="Arial" panose="020B0604020202020204" pitchFamily="34" charset="0"/>
              </a:rPr>
              <a:t>*</a:t>
            </a:r>
            <a:endParaRPr lang="nl-BE" altLang="nl-BE" sz="1800" dirty="0">
              <a:solidFill>
                <a:srgbClr val="FF0000"/>
              </a:solidFill>
              <a:latin typeface="Arial" panose="020B0604020202020204" pitchFamily="34" charset="0"/>
              <a:cs typeface="Arial" panose="020B0604020202020204" pitchFamily="34" charset="0"/>
            </a:endParaRPr>
          </a:p>
        </p:txBody>
      </p:sp>
      <p:sp>
        <p:nvSpPr>
          <p:cNvPr id="11" name="Tekstvak 8"/>
          <p:cNvSpPr txBox="1">
            <a:spLocks noChangeArrowheads="1"/>
          </p:cNvSpPr>
          <p:nvPr/>
        </p:nvSpPr>
        <p:spPr bwMode="auto">
          <a:xfrm>
            <a:off x="3386766" y="1071452"/>
            <a:ext cx="463472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800" dirty="0">
                <a:solidFill>
                  <a:srgbClr val="FF0000"/>
                </a:solidFill>
                <a:latin typeface="Arial" panose="020B0604020202020204" pitchFamily="34" charset="0"/>
                <a:cs typeface="Arial" panose="020B0604020202020204" pitchFamily="34" charset="0"/>
              </a:rPr>
              <a:t>Bovenkruiers</a:t>
            </a:r>
            <a:r>
              <a:rPr lang="nl-BE" altLang="nl-BE" sz="1800" dirty="0">
                <a:latin typeface="Arial" panose="020B0604020202020204" pitchFamily="34" charset="0"/>
                <a:cs typeface="Arial" panose="020B0604020202020204" pitchFamily="34" charset="0"/>
              </a:rPr>
              <a:t> hebben een verkruibare kap</a:t>
            </a:r>
            <a:r>
              <a:rPr lang="nl-BE" altLang="nl-BE" sz="1800" dirty="0" smtClean="0">
                <a:latin typeface="Arial" panose="020B0604020202020204" pitchFamily="34" charset="0"/>
                <a:cs typeface="Arial" panose="020B0604020202020204" pitchFamily="34" charset="0"/>
              </a:rPr>
              <a:t>.</a:t>
            </a:r>
          </a:p>
          <a:p>
            <a:pPr marL="285750" indent="-285750">
              <a:lnSpc>
                <a:spcPct val="100000"/>
              </a:lnSpc>
              <a:spcBef>
                <a:spcPct val="0"/>
              </a:spcBef>
            </a:pPr>
            <a:r>
              <a:rPr lang="nl-BE" altLang="nl-BE" sz="1800" dirty="0" smtClean="0">
                <a:latin typeface="Arial" panose="020B0604020202020204" pitchFamily="34" charset="0"/>
                <a:cs typeface="Arial" panose="020B0604020202020204" pitchFamily="34" charset="0"/>
              </a:rPr>
              <a:t>Hier </a:t>
            </a:r>
            <a:r>
              <a:rPr lang="nl-BE" altLang="nl-BE" sz="1800" dirty="0">
                <a:latin typeface="Arial" panose="020B0604020202020204" pitchFamily="34" charset="0"/>
                <a:cs typeface="Arial" panose="020B0604020202020204" pitchFamily="34" charset="0"/>
              </a:rPr>
              <a:t>wordt gebruik gemaakt van een staart die in het </a:t>
            </a:r>
            <a:r>
              <a:rPr lang="nl-BE" altLang="nl-BE" sz="1800" dirty="0" err="1">
                <a:latin typeface="Arial" panose="020B0604020202020204" pitchFamily="34" charset="0"/>
                <a:cs typeface="Arial" panose="020B0604020202020204" pitchFamily="34" charset="0"/>
              </a:rPr>
              <a:t>achterkeuvelens</a:t>
            </a:r>
            <a:r>
              <a:rPr lang="nl-BE" altLang="nl-BE" sz="1800" dirty="0">
                <a:latin typeface="Arial" panose="020B0604020202020204" pitchFamily="34" charset="0"/>
                <a:cs typeface="Arial" panose="020B0604020202020204" pitchFamily="34" charset="0"/>
              </a:rPr>
              <a:t> is verwerkt en door 2 schoren die aan de korte spruit en 2 schoren aan de lange spruit </a:t>
            </a:r>
            <a:endParaRPr lang="nl-BE" altLang="nl-BE" sz="1800" dirty="0" smtClean="0">
              <a:latin typeface="Arial" panose="020B0604020202020204" pitchFamily="34" charset="0"/>
              <a:cs typeface="Arial" panose="020B0604020202020204" pitchFamily="34" charset="0"/>
            </a:endParaRPr>
          </a:p>
          <a:p>
            <a:pPr marL="285750" indent="-285750" algn="ctr">
              <a:lnSpc>
                <a:spcPct val="100000"/>
              </a:lnSpc>
              <a:spcBef>
                <a:spcPct val="0"/>
              </a:spcBef>
            </a:pPr>
            <a:r>
              <a:rPr lang="nl-BE" altLang="nl-BE" sz="1800" dirty="0" smtClean="0">
                <a:latin typeface="Arial" panose="020B0604020202020204" pitchFamily="34" charset="0"/>
                <a:cs typeface="Arial" panose="020B0604020202020204" pitchFamily="34" charset="0"/>
              </a:rPr>
              <a:t>Met een </a:t>
            </a:r>
            <a:r>
              <a:rPr lang="nl-BE" altLang="nl-BE" sz="1800" dirty="0" err="1" smtClean="0">
                <a:latin typeface="Arial" panose="020B0604020202020204" pitchFamily="34" charset="0"/>
                <a:cs typeface="Arial" panose="020B0604020202020204" pitchFamily="34" charset="0"/>
              </a:rPr>
              <a:t>kruiinrichting</a:t>
            </a:r>
            <a:r>
              <a:rPr lang="nl-BE" altLang="nl-BE" sz="1800" dirty="0" smtClean="0">
                <a:latin typeface="Arial" panose="020B0604020202020204" pitchFamily="34" charset="0"/>
                <a:cs typeface="Arial" panose="020B0604020202020204" pitchFamily="34" charset="0"/>
              </a:rPr>
              <a:t> aan de staart kan de kap gedraaid worden</a:t>
            </a:r>
            <a:endParaRPr lang="nl-BE" altLang="nl-BE" sz="1800" dirty="0">
              <a:latin typeface="Arial" panose="020B0604020202020204" pitchFamily="34" charset="0"/>
              <a:cs typeface="Arial" panose="020B0604020202020204" pitchFamily="34" charset="0"/>
            </a:endParaRPr>
          </a:p>
        </p:txBody>
      </p:sp>
      <p:sp>
        <p:nvSpPr>
          <p:cNvPr id="12" name="Tekstvak 1"/>
          <p:cNvSpPr txBox="1">
            <a:spLocks noChangeArrowheads="1"/>
          </p:cNvSpPr>
          <p:nvPr/>
        </p:nvSpPr>
        <p:spPr bwMode="auto">
          <a:xfrm>
            <a:off x="268916" y="5037027"/>
            <a:ext cx="3117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dirty="0">
                <a:latin typeface="Arial" panose="020B0604020202020204" pitchFamily="34" charset="0"/>
                <a:cs typeface="Arial" panose="020B0604020202020204" pitchFamily="34" charset="0"/>
              </a:rPr>
              <a:t>Bovenkruier</a:t>
            </a:r>
          </a:p>
        </p:txBody>
      </p:sp>
      <p:sp>
        <p:nvSpPr>
          <p:cNvPr id="13" name="Tekstvak 5"/>
          <p:cNvSpPr txBox="1">
            <a:spLocks noChangeArrowheads="1"/>
          </p:cNvSpPr>
          <p:nvPr/>
        </p:nvSpPr>
        <p:spPr bwMode="auto">
          <a:xfrm>
            <a:off x="8025441" y="5037027"/>
            <a:ext cx="3956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a:latin typeface="Arial" panose="020B0604020202020204" pitchFamily="34" charset="0"/>
                <a:cs typeface="Arial" panose="020B0604020202020204" pitchFamily="34" charset="0"/>
              </a:rPr>
              <a:t>Standerdmolen</a:t>
            </a:r>
          </a:p>
        </p:txBody>
      </p:sp>
      <p:sp>
        <p:nvSpPr>
          <p:cNvPr id="14" name="Tekstvak 13"/>
          <p:cNvSpPr txBox="1"/>
          <p:nvPr/>
        </p:nvSpPr>
        <p:spPr>
          <a:xfrm>
            <a:off x="2699999" y="6017796"/>
            <a:ext cx="9123407" cy="338554"/>
          </a:xfrm>
          <a:prstGeom prst="rect">
            <a:avLst/>
          </a:prstGeom>
          <a:noFill/>
        </p:spPr>
        <p:txBody>
          <a:bodyPr wrap="square" rtlCol="0">
            <a:spAutoFit/>
          </a:bodyPr>
          <a:lstStyle/>
          <a:p>
            <a:r>
              <a:rPr lang="nl-BE" sz="1600" dirty="0" smtClean="0">
                <a:solidFill>
                  <a:srgbClr val="FF0000"/>
                </a:solidFill>
                <a:latin typeface="Arial" panose="020B0604020202020204" pitchFamily="34" charset="0"/>
                <a:cs typeface="Arial" panose="020B0604020202020204" pitchFamily="34" charset="0"/>
              </a:rPr>
              <a:t>*  Bij oude Vlaamse standardmolens(staakmolens) wordt de staart ondersteund door een staartbalk</a:t>
            </a:r>
            <a:endParaRPr lang="nl-BE" sz="1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334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Werking kruiwerk</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53</a:t>
            </a:fld>
            <a:endParaRPr lang="nl-BE"/>
          </a:p>
        </p:txBody>
      </p:sp>
      <p:pic>
        <p:nvPicPr>
          <p:cNvPr id="8" name="Afbeelding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67888" y="1614997"/>
            <a:ext cx="2341562"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8"/>
          <p:cNvSpPr txBox="1">
            <a:spLocks noChangeArrowheads="1"/>
          </p:cNvSpPr>
          <p:nvPr/>
        </p:nvSpPr>
        <p:spPr bwMode="auto">
          <a:xfrm>
            <a:off x="10787063" y="3075497"/>
            <a:ext cx="450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(1)</a:t>
            </a:r>
          </a:p>
        </p:txBody>
      </p:sp>
      <p:sp>
        <p:nvSpPr>
          <p:cNvPr id="10" name="Tekstvak 1"/>
          <p:cNvSpPr txBox="1">
            <a:spLocks noChangeArrowheads="1"/>
          </p:cNvSpPr>
          <p:nvPr/>
        </p:nvSpPr>
        <p:spPr bwMode="auto">
          <a:xfrm>
            <a:off x="2874830" y="968825"/>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smtClean="0">
                <a:latin typeface="Arial" panose="020B0604020202020204" pitchFamily="34" charset="0"/>
                <a:cs typeface="Arial" panose="020B0604020202020204" pitchFamily="34" charset="0"/>
              </a:rPr>
              <a:t>Bij een bovenkruier </a:t>
            </a:r>
            <a:r>
              <a:rPr lang="nl-BE" altLang="nl-BE" sz="1800" dirty="0">
                <a:latin typeface="Arial" panose="020B0604020202020204" pitchFamily="34" charset="0"/>
                <a:cs typeface="Arial" panose="020B0604020202020204" pitchFamily="34" charset="0"/>
              </a:rPr>
              <a:t>wordt alleen de kap met het gevlucht op de wind gezet </a:t>
            </a:r>
          </a:p>
        </p:txBody>
      </p:sp>
      <p:sp>
        <p:nvSpPr>
          <p:cNvPr id="11" name="Tekstvak 11"/>
          <p:cNvSpPr txBox="1">
            <a:spLocks noChangeArrowheads="1"/>
          </p:cNvSpPr>
          <p:nvPr/>
        </p:nvSpPr>
        <p:spPr bwMode="auto">
          <a:xfrm>
            <a:off x="2087563" y="1614997"/>
            <a:ext cx="760253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nSpc>
                <a:spcPct val="100000"/>
              </a:lnSpc>
              <a:spcBef>
                <a:spcPct val="0"/>
              </a:spcBef>
              <a:buFont typeface="Arial" panose="020B0604020202020204" pitchFamily="34" charset="0"/>
              <a:buNone/>
              <a:defRPr/>
            </a:pPr>
            <a:r>
              <a:rPr lang="nl-BE" altLang="nl-BE" sz="1600" dirty="0" smtClean="0">
                <a:latin typeface="Arial" panose="020B0604020202020204" pitchFamily="34" charset="0"/>
                <a:cs typeface="Arial" panose="020B0604020202020204" pitchFamily="34" charset="0"/>
              </a:rPr>
              <a:t>De staartconstructie</a:t>
            </a:r>
          </a:p>
          <a:p>
            <a:pPr>
              <a:lnSpc>
                <a:spcPct val="100000"/>
              </a:lnSpc>
              <a:spcBef>
                <a:spcPct val="0"/>
              </a:spcBef>
              <a:defRPr/>
            </a:pPr>
            <a:r>
              <a:rPr lang="nl-BE" altLang="nl-BE" sz="1400" dirty="0" smtClean="0">
                <a:latin typeface="Arial" panose="020B0604020202020204" pitchFamily="34" charset="0"/>
                <a:cs typeface="Arial" panose="020B0604020202020204" pitchFamily="34" charset="0"/>
              </a:rPr>
              <a:t>De staart </a:t>
            </a:r>
            <a:r>
              <a:rPr lang="nl-BE" altLang="nl-BE" sz="1400" dirty="0" smtClean="0">
                <a:solidFill>
                  <a:srgbClr val="FF0000"/>
                </a:solidFill>
                <a:latin typeface="Arial" panose="020B0604020202020204" pitchFamily="34" charset="0"/>
                <a:cs typeface="Arial" panose="020B0604020202020204" pitchFamily="34" charset="0"/>
              </a:rPr>
              <a:t>(1) </a:t>
            </a:r>
            <a:r>
              <a:rPr lang="nl-BE" altLang="nl-BE" sz="1400" dirty="0" smtClean="0">
                <a:latin typeface="Arial" panose="020B0604020202020204" pitchFamily="34" charset="0"/>
                <a:cs typeface="Arial" panose="020B0604020202020204" pitchFamily="34" charset="0"/>
              </a:rPr>
              <a:t>loopt tot aan het </a:t>
            </a:r>
            <a:r>
              <a:rPr lang="nl-BE" altLang="nl-BE" sz="1400" dirty="0" err="1" smtClean="0">
                <a:latin typeface="Arial" panose="020B0604020202020204" pitchFamily="34" charset="0"/>
                <a:cs typeface="Arial" panose="020B0604020202020204" pitchFamily="34" charset="0"/>
              </a:rPr>
              <a:t>achterkeuvelens</a:t>
            </a:r>
            <a:r>
              <a:rPr lang="nl-BE" altLang="nl-BE" sz="1400" dirty="0" smtClean="0">
                <a:latin typeface="Arial" panose="020B0604020202020204" pitchFamily="34" charset="0"/>
                <a:cs typeface="Arial" panose="020B0604020202020204" pitchFamily="34" charset="0"/>
              </a:rPr>
              <a:t> op de korte spruit </a:t>
            </a:r>
            <a:r>
              <a:rPr lang="nl-BE" altLang="nl-BE" sz="1400" dirty="0" smtClean="0">
                <a:solidFill>
                  <a:srgbClr val="FF0000"/>
                </a:solidFill>
                <a:latin typeface="Arial" panose="020B0604020202020204" pitchFamily="34" charset="0"/>
                <a:cs typeface="Arial" panose="020B0604020202020204" pitchFamily="34" charset="0"/>
              </a:rPr>
              <a:t>(2)</a:t>
            </a:r>
          </a:p>
          <a:p>
            <a:pPr>
              <a:lnSpc>
                <a:spcPct val="100000"/>
              </a:lnSpc>
              <a:spcBef>
                <a:spcPct val="0"/>
              </a:spcBef>
              <a:defRPr/>
            </a:pPr>
            <a:r>
              <a:rPr lang="nl-BE" altLang="nl-BE" sz="1400" dirty="0" smtClean="0">
                <a:latin typeface="Arial" panose="020B0604020202020204" pitchFamily="34" charset="0"/>
                <a:cs typeface="Arial" panose="020B0604020202020204" pitchFamily="34" charset="0"/>
              </a:rPr>
              <a:t>De korte spruit ligt achter in de kap op de voeghouten</a:t>
            </a:r>
          </a:p>
          <a:p>
            <a:pPr>
              <a:lnSpc>
                <a:spcPct val="100000"/>
              </a:lnSpc>
              <a:spcBef>
                <a:spcPct val="0"/>
              </a:spcBef>
              <a:defRPr/>
            </a:pPr>
            <a:r>
              <a:rPr lang="nl-BE" altLang="nl-BE" sz="1400" dirty="0" smtClean="0">
                <a:latin typeface="Arial" panose="020B0604020202020204" pitchFamily="34" charset="0"/>
                <a:cs typeface="Arial" panose="020B0604020202020204" pitchFamily="34" charset="0"/>
              </a:rPr>
              <a:t>Twee korte schoren </a:t>
            </a:r>
            <a:r>
              <a:rPr lang="nl-BE" altLang="nl-BE" sz="1400" dirty="0" smtClean="0">
                <a:solidFill>
                  <a:srgbClr val="FF0000"/>
                </a:solidFill>
                <a:latin typeface="Arial" panose="020B0604020202020204" pitchFamily="34" charset="0"/>
                <a:cs typeface="Arial" panose="020B0604020202020204" pitchFamily="34" charset="0"/>
              </a:rPr>
              <a:t>(3) </a:t>
            </a:r>
            <a:r>
              <a:rPr lang="nl-BE" altLang="nl-BE" sz="1400" dirty="0" smtClean="0">
                <a:latin typeface="Arial" panose="020B0604020202020204" pitchFamily="34" charset="0"/>
                <a:cs typeface="Arial" panose="020B0604020202020204" pitchFamily="34" charset="0"/>
              </a:rPr>
              <a:t>vanaf de staart tot op de uiteinden van de korte spruit</a:t>
            </a:r>
          </a:p>
          <a:p>
            <a:pPr>
              <a:lnSpc>
                <a:spcPct val="100000"/>
              </a:lnSpc>
              <a:spcBef>
                <a:spcPct val="0"/>
              </a:spcBef>
              <a:defRPr/>
            </a:pPr>
            <a:r>
              <a:rPr lang="nl-BE" altLang="nl-BE" sz="1400" dirty="0" smtClean="0">
                <a:latin typeface="Arial" panose="020B0604020202020204" pitchFamily="34" charset="0"/>
                <a:cs typeface="Arial" panose="020B0604020202020204" pitchFamily="34" charset="0"/>
              </a:rPr>
              <a:t>Twee lange schoren </a:t>
            </a:r>
            <a:r>
              <a:rPr lang="nl-BE" altLang="nl-BE" sz="1400" dirty="0" smtClean="0">
                <a:solidFill>
                  <a:srgbClr val="FF0000"/>
                </a:solidFill>
                <a:latin typeface="Arial" panose="020B0604020202020204" pitchFamily="34" charset="0"/>
                <a:cs typeface="Arial" panose="020B0604020202020204" pitchFamily="34" charset="0"/>
              </a:rPr>
              <a:t>(4) </a:t>
            </a:r>
            <a:r>
              <a:rPr lang="nl-BE" altLang="nl-BE" sz="1400" dirty="0" smtClean="0">
                <a:latin typeface="Arial" panose="020B0604020202020204" pitchFamily="34" charset="0"/>
                <a:cs typeface="Arial" panose="020B0604020202020204" pitchFamily="34" charset="0"/>
              </a:rPr>
              <a:t>verbinden de staart met de lange spruit </a:t>
            </a:r>
            <a:r>
              <a:rPr lang="nl-BE" altLang="nl-BE" sz="1400" dirty="0" smtClean="0">
                <a:solidFill>
                  <a:srgbClr val="FF0000"/>
                </a:solidFill>
                <a:latin typeface="Arial" panose="020B0604020202020204" pitchFamily="34" charset="0"/>
                <a:cs typeface="Arial" panose="020B0604020202020204" pitchFamily="34" charset="0"/>
              </a:rPr>
              <a:t>(5)</a:t>
            </a:r>
            <a:r>
              <a:rPr lang="nl-BE" altLang="nl-BE" sz="1400" dirty="0" smtClean="0">
                <a:latin typeface="Arial" panose="020B0604020202020204" pitchFamily="34" charset="0"/>
                <a:cs typeface="Arial" panose="020B0604020202020204" pitchFamily="34" charset="0"/>
              </a:rPr>
              <a:t> </a:t>
            </a:r>
          </a:p>
          <a:p>
            <a:pPr>
              <a:lnSpc>
                <a:spcPct val="100000"/>
              </a:lnSpc>
              <a:spcBef>
                <a:spcPct val="0"/>
              </a:spcBef>
              <a:defRPr/>
            </a:pPr>
            <a:r>
              <a:rPr lang="nl-BE" altLang="nl-BE" sz="1400" dirty="0" smtClean="0">
                <a:latin typeface="Arial" panose="020B0604020202020204" pitchFamily="34" charset="0"/>
                <a:cs typeface="Arial" panose="020B0604020202020204" pitchFamily="34" charset="0"/>
              </a:rPr>
              <a:t>De lange spruit ligt vóór in de kap tussen het vangwiel en de windpeluw </a:t>
            </a:r>
            <a:r>
              <a:rPr lang="nl-BE" altLang="nl-BE" sz="1800" dirty="0" smtClean="0">
                <a:solidFill>
                  <a:srgbClr val="FF0000"/>
                </a:solidFill>
                <a:latin typeface="Arial" panose="020B0604020202020204" pitchFamily="34" charset="0"/>
                <a:cs typeface="Arial" panose="020B0604020202020204" pitchFamily="34" charset="0"/>
              </a:rPr>
              <a:t>*</a:t>
            </a:r>
          </a:p>
        </p:txBody>
      </p:sp>
      <p:sp>
        <p:nvSpPr>
          <p:cNvPr id="12" name="Tekstvak 11"/>
          <p:cNvSpPr txBox="1">
            <a:spLocks noChangeArrowheads="1"/>
          </p:cNvSpPr>
          <p:nvPr/>
        </p:nvSpPr>
        <p:spPr bwMode="auto">
          <a:xfrm>
            <a:off x="11391900" y="1792797"/>
            <a:ext cx="47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(2)</a:t>
            </a:r>
          </a:p>
        </p:txBody>
      </p:sp>
      <p:sp>
        <p:nvSpPr>
          <p:cNvPr id="13" name="Tekstvak 12"/>
          <p:cNvSpPr txBox="1">
            <a:spLocks noChangeArrowheads="1"/>
          </p:cNvSpPr>
          <p:nvPr/>
        </p:nvSpPr>
        <p:spPr bwMode="auto">
          <a:xfrm>
            <a:off x="11315700" y="2948497"/>
            <a:ext cx="449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(3)</a:t>
            </a:r>
          </a:p>
        </p:txBody>
      </p:sp>
      <p:sp>
        <p:nvSpPr>
          <p:cNvPr id="14" name="Tekstvak 13"/>
          <p:cNvSpPr txBox="1">
            <a:spLocks noChangeArrowheads="1"/>
          </p:cNvSpPr>
          <p:nvPr/>
        </p:nvSpPr>
        <p:spPr bwMode="auto">
          <a:xfrm>
            <a:off x="10126663" y="3848610"/>
            <a:ext cx="430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(4)</a:t>
            </a:r>
          </a:p>
        </p:txBody>
      </p:sp>
      <p:sp>
        <p:nvSpPr>
          <p:cNvPr id="15" name="Tekstvak 14"/>
          <p:cNvSpPr txBox="1">
            <a:spLocks noChangeArrowheads="1"/>
          </p:cNvSpPr>
          <p:nvPr/>
        </p:nvSpPr>
        <p:spPr bwMode="auto">
          <a:xfrm>
            <a:off x="9767888" y="2438910"/>
            <a:ext cx="419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(5)</a:t>
            </a:r>
          </a:p>
        </p:txBody>
      </p:sp>
      <p:sp>
        <p:nvSpPr>
          <p:cNvPr id="16" name="Tekstvak 15"/>
          <p:cNvSpPr txBox="1">
            <a:spLocks noChangeArrowheads="1"/>
          </p:cNvSpPr>
          <p:nvPr/>
        </p:nvSpPr>
        <p:spPr bwMode="auto">
          <a:xfrm>
            <a:off x="1027113" y="5367847"/>
            <a:ext cx="10768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solidFill>
                  <a:srgbClr val="FF0000"/>
                </a:solidFill>
                <a:latin typeface="Arial" panose="020B0604020202020204" pitchFamily="34" charset="0"/>
                <a:cs typeface="Arial" panose="020B0604020202020204" pitchFamily="34" charset="0"/>
              </a:rPr>
              <a:t>*</a:t>
            </a:r>
            <a:r>
              <a:rPr lang="nl-BE" altLang="nl-BE" sz="1400">
                <a:latin typeface="Arial" panose="020B0604020202020204" pitchFamily="34" charset="0"/>
                <a:cs typeface="Arial" panose="020B0604020202020204" pitchFamily="34" charset="0"/>
              </a:rPr>
              <a:t> Bij sommige, voornamelijk Noord-Hollandse molens ligt de lange spruit in het midden van de kap en doet ook dienst als ijzerbalk</a:t>
            </a:r>
          </a:p>
        </p:txBody>
      </p:sp>
      <p:sp>
        <p:nvSpPr>
          <p:cNvPr id="17" name="Tekstvak 16"/>
          <p:cNvSpPr txBox="1"/>
          <p:nvPr/>
        </p:nvSpPr>
        <p:spPr>
          <a:xfrm>
            <a:off x="2087563" y="3961322"/>
            <a:ext cx="6523037" cy="1046163"/>
          </a:xfrm>
          <a:prstGeom prst="rect">
            <a:avLst/>
          </a:prstGeom>
          <a:noFill/>
        </p:spPr>
        <p:txBody>
          <a:bodyPr>
            <a:spAutoFit/>
          </a:bodyPr>
          <a:lstStyle/>
          <a:p>
            <a:pPr>
              <a:defRPr/>
            </a:pPr>
            <a:r>
              <a:rPr lang="nl-BE" sz="1600" dirty="0">
                <a:latin typeface="Arial" panose="020B0604020202020204" pitchFamily="34" charset="0"/>
                <a:cs typeface="Arial" panose="020B0604020202020204" pitchFamily="34" charset="0"/>
              </a:rPr>
              <a:t>Kruiketting trekt de staart krimpend of ruimend om</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De kruiketting </a:t>
            </a:r>
            <a:r>
              <a:rPr lang="nl-BE" sz="1400" dirty="0">
                <a:solidFill>
                  <a:srgbClr val="FF0000"/>
                </a:solidFill>
                <a:latin typeface="Arial" panose="020B0604020202020204" pitchFamily="34" charset="0"/>
                <a:cs typeface="Arial" panose="020B0604020202020204" pitchFamily="34" charset="0"/>
              </a:rPr>
              <a:t>(6) </a:t>
            </a:r>
            <a:r>
              <a:rPr lang="nl-BE" sz="1400" dirty="0">
                <a:latin typeface="Arial" panose="020B0604020202020204" pitchFamily="34" charset="0"/>
                <a:cs typeface="Arial" panose="020B0604020202020204" pitchFamily="34" charset="0"/>
              </a:rPr>
              <a:t>wordt om de kruipaal </a:t>
            </a:r>
            <a:r>
              <a:rPr lang="nl-BE" sz="1400" dirty="0">
                <a:solidFill>
                  <a:srgbClr val="FF0000"/>
                </a:solidFill>
                <a:latin typeface="Arial" panose="020B0604020202020204" pitchFamily="34" charset="0"/>
                <a:cs typeface="Arial" panose="020B0604020202020204" pitchFamily="34" charset="0"/>
              </a:rPr>
              <a:t>(7) </a:t>
            </a:r>
            <a:r>
              <a:rPr lang="nl-BE" sz="1400" dirty="0">
                <a:latin typeface="Arial" panose="020B0604020202020204" pitchFamily="34" charset="0"/>
                <a:cs typeface="Arial" panose="020B0604020202020204" pitchFamily="34" charset="0"/>
              </a:rPr>
              <a:t>gelegd </a:t>
            </a:r>
            <a:r>
              <a:rPr lang="nl-BE" dirty="0">
                <a:solidFill>
                  <a:srgbClr val="FF0000"/>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Met de krui-inrichting wordt de ketting op de windas </a:t>
            </a:r>
            <a:r>
              <a:rPr lang="nl-BE" sz="1400" dirty="0">
                <a:solidFill>
                  <a:srgbClr val="FF0000"/>
                </a:solidFill>
                <a:latin typeface="Arial" panose="020B0604020202020204" pitchFamily="34" charset="0"/>
                <a:cs typeface="Arial" panose="020B0604020202020204" pitchFamily="34" charset="0"/>
              </a:rPr>
              <a:t>(8) </a:t>
            </a:r>
            <a:r>
              <a:rPr lang="nl-BE" sz="1400" dirty="0">
                <a:latin typeface="Arial" panose="020B0604020202020204" pitchFamily="34" charset="0"/>
                <a:cs typeface="Arial" panose="020B0604020202020204" pitchFamily="34" charset="0"/>
              </a:rPr>
              <a:t>opgerold en trekt de staart naar de kruipaal  </a:t>
            </a:r>
          </a:p>
        </p:txBody>
      </p:sp>
      <p:pic>
        <p:nvPicPr>
          <p:cNvPr id="18" name="Afbeelding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7325" y="1995997"/>
            <a:ext cx="1900238"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kstvak 18"/>
          <p:cNvSpPr txBox="1">
            <a:spLocks noChangeArrowheads="1"/>
          </p:cNvSpPr>
          <p:nvPr/>
        </p:nvSpPr>
        <p:spPr bwMode="auto">
          <a:xfrm>
            <a:off x="1019175" y="5872672"/>
            <a:ext cx="10571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solidFill>
                  <a:srgbClr val="FF0000"/>
                </a:solidFill>
                <a:latin typeface="Arial" panose="020B0604020202020204" pitchFamily="34" charset="0"/>
                <a:cs typeface="Arial" panose="020B0604020202020204" pitchFamily="34" charset="0"/>
              </a:rPr>
              <a:t>**</a:t>
            </a:r>
            <a:r>
              <a:rPr lang="nl-BE" altLang="nl-BE" sz="1400">
                <a:latin typeface="Arial" panose="020B0604020202020204" pitchFamily="34" charset="0"/>
                <a:cs typeface="Arial" panose="020B0604020202020204" pitchFamily="34" charset="0"/>
              </a:rPr>
              <a:t> Bij grondzeilers en beltmolens. Bij stellingmolens wordt de kruiketting achter een stellingligger gehaakt</a:t>
            </a:r>
          </a:p>
        </p:txBody>
      </p:sp>
      <p:sp>
        <p:nvSpPr>
          <p:cNvPr id="20" name="Tekstvak 19"/>
          <p:cNvSpPr txBox="1">
            <a:spLocks noChangeArrowheads="1"/>
          </p:cNvSpPr>
          <p:nvPr/>
        </p:nvSpPr>
        <p:spPr bwMode="auto">
          <a:xfrm>
            <a:off x="1211263" y="3947035"/>
            <a:ext cx="452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(6)</a:t>
            </a:r>
          </a:p>
        </p:txBody>
      </p:sp>
      <p:sp>
        <p:nvSpPr>
          <p:cNvPr id="21" name="Tekstvak 20"/>
          <p:cNvSpPr txBox="1">
            <a:spLocks noChangeArrowheads="1"/>
          </p:cNvSpPr>
          <p:nvPr/>
        </p:nvSpPr>
        <p:spPr bwMode="auto">
          <a:xfrm>
            <a:off x="1731963" y="4356610"/>
            <a:ext cx="49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solidFill>
                  <a:srgbClr val="FF0000"/>
                </a:solidFill>
                <a:latin typeface="Arial" panose="020B0604020202020204" pitchFamily="34" charset="0"/>
                <a:cs typeface="Arial" panose="020B0604020202020204" pitchFamily="34" charset="0"/>
              </a:rPr>
              <a:t>(7)</a:t>
            </a:r>
          </a:p>
        </p:txBody>
      </p:sp>
      <p:sp>
        <p:nvSpPr>
          <p:cNvPr id="22" name="Tekstvak 21"/>
          <p:cNvSpPr txBox="1">
            <a:spLocks noChangeArrowheads="1"/>
          </p:cNvSpPr>
          <p:nvPr/>
        </p:nvSpPr>
        <p:spPr bwMode="auto">
          <a:xfrm>
            <a:off x="617538" y="3472372"/>
            <a:ext cx="49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405397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ppt_x"/>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additive="base">
                                        <p:cTn id="60" dur="500" fill="hold"/>
                                        <p:tgtEl>
                                          <p:spTgt spid="21"/>
                                        </p:tgtEl>
                                        <p:attrNameLst>
                                          <p:attrName>ppt_x</p:attrName>
                                        </p:attrNameLst>
                                      </p:cBhvr>
                                      <p:tavLst>
                                        <p:tav tm="0">
                                          <p:val>
                                            <p:strVal val="#ppt_x"/>
                                          </p:val>
                                        </p:tav>
                                        <p:tav tm="100000">
                                          <p:val>
                                            <p:strVal val="#ppt_x"/>
                                          </p:val>
                                        </p:tav>
                                      </p:tavLst>
                                    </p:anim>
                                    <p:anim calcmode="lin" valueType="num">
                                      <p:cBhvr additive="base">
                                        <p:cTn id="61" dur="500" fill="hold"/>
                                        <p:tgtEl>
                                          <p:spTgt spid="21"/>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additive="base">
                                        <p:cTn id="64" dur="500" fill="hold"/>
                                        <p:tgtEl>
                                          <p:spTgt spid="19"/>
                                        </p:tgtEl>
                                        <p:attrNameLst>
                                          <p:attrName>ppt_x</p:attrName>
                                        </p:attrNameLst>
                                      </p:cBhvr>
                                      <p:tavLst>
                                        <p:tav tm="0">
                                          <p:val>
                                            <p:strVal val="#ppt_x"/>
                                          </p:val>
                                        </p:tav>
                                        <p:tav tm="100000">
                                          <p:val>
                                            <p:strVal val="#ppt_x"/>
                                          </p:val>
                                        </p:tav>
                                      </p:tavLst>
                                    </p:anim>
                                    <p:anim calcmode="lin" valueType="num">
                                      <p:cBhvr additive="base">
                                        <p:cTn id="6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500" fill="hold"/>
                                        <p:tgtEl>
                                          <p:spTgt spid="22"/>
                                        </p:tgtEl>
                                        <p:attrNameLst>
                                          <p:attrName>ppt_x</p:attrName>
                                        </p:attrNameLst>
                                      </p:cBhvr>
                                      <p:tavLst>
                                        <p:tav tm="0">
                                          <p:val>
                                            <p:strVal val="#ppt_x"/>
                                          </p:val>
                                        </p:tav>
                                        <p:tav tm="100000">
                                          <p:val>
                                            <p:strVal val="#ppt_x"/>
                                          </p:val>
                                        </p:tav>
                                      </p:tavLst>
                                    </p:anim>
                                    <p:anim calcmode="lin" valueType="num">
                                      <p:cBhvr additive="base">
                                        <p:cTn id="7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P spid="15" grpId="0"/>
      <p:bldP spid="16" grpId="0"/>
      <p:bldP spid="17" grpId="0"/>
      <p:bldP spid="19" grpId="0"/>
      <p:bldP spid="20" grpId="0"/>
      <p:bldP spid="21" grpId="0"/>
      <p:bldP spid="2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err="1" smtClean="0">
                <a:latin typeface="AR JULIAN" panose="02000000000000000000" pitchFamily="2" charset="0"/>
              </a:rPr>
              <a:t>Kruiinrichting</a:t>
            </a:r>
            <a:r>
              <a:rPr lang="nl-BE" sz="3600" dirty="0" smtClean="0">
                <a:latin typeface="AR JULIAN" panose="02000000000000000000" pitchFamily="2" charset="0"/>
              </a:rPr>
              <a:t> bovenkruiers</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54</a:t>
            </a:fld>
            <a:endParaRPr lang="nl-BE"/>
          </a:p>
        </p:txBody>
      </p:sp>
      <p:sp>
        <p:nvSpPr>
          <p:cNvPr id="8" name="Tekstvak 1"/>
          <p:cNvSpPr txBox="1">
            <a:spLocks noChangeArrowheads="1"/>
          </p:cNvSpPr>
          <p:nvPr/>
        </p:nvSpPr>
        <p:spPr bwMode="auto">
          <a:xfrm>
            <a:off x="587585" y="973092"/>
            <a:ext cx="1107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Om een molen te kruien maken we gebruik van een </a:t>
            </a:r>
            <a:r>
              <a:rPr lang="nl-BE" altLang="nl-BE" sz="1800" dirty="0" err="1" smtClean="0">
                <a:latin typeface="Arial" panose="020B0604020202020204" pitchFamily="34" charset="0"/>
                <a:cs typeface="Arial" panose="020B0604020202020204" pitchFamily="34" charset="0"/>
              </a:rPr>
              <a:t>kruiinrichting</a:t>
            </a:r>
            <a:r>
              <a:rPr lang="nl-BE" altLang="nl-BE" sz="1800" dirty="0" smtClean="0">
                <a:latin typeface="Arial" panose="020B0604020202020204" pitchFamily="34" charset="0"/>
                <a:cs typeface="Arial" panose="020B0604020202020204" pitchFamily="34" charset="0"/>
              </a:rPr>
              <a:t> met een kruiketting</a:t>
            </a:r>
            <a:r>
              <a:rPr lang="nl-BE" altLang="nl-BE" sz="1800" dirty="0">
                <a:latin typeface="Arial" panose="020B0604020202020204" pitchFamily="34" charset="0"/>
                <a:cs typeface="Arial" panose="020B0604020202020204" pitchFamily="34" charset="0"/>
              </a:rPr>
              <a:t>, </a:t>
            </a:r>
            <a:r>
              <a:rPr lang="nl-BE" altLang="nl-BE" sz="1800" dirty="0" smtClean="0">
                <a:latin typeface="Arial" panose="020B0604020202020204" pitchFamily="34" charset="0"/>
                <a:cs typeface="Arial" panose="020B0604020202020204" pitchFamily="34" charset="0"/>
              </a:rPr>
              <a:t>windas/</a:t>
            </a:r>
            <a:r>
              <a:rPr lang="nl-BE" altLang="nl-BE" sz="1800" dirty="0" err="1" smtClean="0">
                <a:latin typeface="Arial" panose="020B0604020202020204" pitchFamily="34" charset="0"/>
                <a:cs typeface="Arial" panose="020B0604020202020204" pitchFamily="34" charset="0"/>
              </a:rPr>
              <a:t>munnik</a:t>
            </a:r>
            <a:endParaRPr lang="nl-BE" altLang="nl-BE" sz="1800" dirty="0">
              <a:latin typeface="Arial" panose="020B0604020202020204" pitchFamily="34" charset="0"/>
              <a:cs typeface="Arial" panose="020B0604020202020204" pitchFamily="34" charset="0"/>
            </a:endParaRPr>
          </a:p>
        </p:txBody>
      </p:sp>
      <p:pic>
        <p:nvPicPr>
          <p:cNvPr id="9" name="Afbeelding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31028" y="1502865"/>
            <a:ext cx="1735138"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36029" y="2510928"/>
            <a:ext cx="26162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5"/>
          <p:cNvPicPr>
            <a:picLocks noChangeAspect="1"/>
          </p:cNvPicPr>
          <p:nvPr/>
        </p:nvPicPr>
        <p:blipFill>
          <a:blip r:embed="rId5">
            <a:extLst>
              <a:ext uri="{28A0092B-C50C-407E-A947-70E740481C1C}">
                <a14:useLocalDpi xmlns:a14="http://schemas.microsoft.com/office/drawing/2010/main" val="0"/>
              </a:ext>
            </a:extLst>
          </a:blip>
          <a:srcRect r="59621"/>
          <a:stretch>
            <a:fillRect/>
          </a:stretch>
        </p:blipFill>
        <p:spPr bwMode="auto">
          <a:xfrm>
            <a:off x="4306816" y="2064771"/>
            <a:ext cx="1147763"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kstvak 11"/>
          <p:cNvSpPr txBox="1">
            <a:spLocks noChangeArrowheads="1"/>
          </p:cNvSpPr>
          <p:nvPr/>
        </p:nvSpPr>
        <p:spPr bwMode="auto">
          <a:xfrm>
            <a:off x="9296329" y="4177803"/>
            <a:ext cx="272573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dirty="0">
                <a:solidFill>
                  <a:srgbClr val="FF0000"/>
                </a:solidFill>
                <a:latin typeface="Arial" panose="020B0604020202020204" pitchFamily="34" charset="0"/>
                <a:cs typeface="Arial" panose="020B0604020202020204" pitchFamily="34" charset="0"/>
              </a:rPr>
              <a:t>‘Kruihaspel’ </a:t>
            </a:r>
            <a:r>
              <a:rPr lang="nl-BE" altLang="nl-BE" sz="1200" dirty="0">
                <a:latin typeface="Arial" panose="020B0604020202020204" pitchFamily="34" charset="0"/>
                <a:cs typeface="Arial" panose="020B0604020202020204" pitchFamily="34" charset="0"/>
              </a:rPr>
              <a:t>3 spaken door de </a:t>
            </a:r>
            <a:r>
              <a:rPr lang="nl-BE" altLang="nl-BE" sz="1200" dirty="0" err="1">
                <a:latin typeface="Arial" panose="020B0604020202020204" pitchFamily="34" charset="0"/>
                <a:cs typeface="Arial" panose="020B0604020202020204" pitchFamily="34" charset="0"/>
              </a:rPr>
              <a:t>munnik</a:t>
            </a:r>
            <a:endParaRPr lang="nl-BE" altLang="nl-BE" sz="1200" dirty="0">
              <a:latin typeface="Arial" panose="020B0604020202020204" pitchFamily="34" charset="0"/>
              <a:cs typeface="Arial" panose="020B0604020202020204" pitchFamily="34" charset="0"/>
            </a:endParaRPr>
          </a:p>
        </p:txBody>
      </p:sp>
      <p:sp>
        <p:nvSpPr>
          <p:cNvPr id="13" name="Tekstvak 12"/>
          <p:cNvSpPr txBox="1">
            <a:spLocks noChangeArrowheads="1"/>
          </p:cNvSpPr>
          <p:nvPr/>
        </p:nvSpPr>
        <p:spPr bwMode="auto">
          <a:xfrm>
            <a:off x="7501660" y="4198440"/>
            <a:ext cx="179387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dirty="0">
                <a:solidFill>
                  <a:srgbClr val="FF0000"/>
                </a:solidFill>
                <a:latin typeface="Arial" panose="020B0604020202020204" pitchFamily="34" charset="0"/>
                <a:cs typeface="Arial" panose="020B0604020202020204" pitchFamily="34" charset="0"/>
              </a:rPr>
              <a:t>‘</a:t>
            </a:r>
            <a:r>
              <a:rPr lang="nl-BE" altLang="nl-BE" sz="1400" dirty="0" smtClean="0">
                <a:solidFill>
                  <a:srgbClr val="FF0000"/>
                </a:solidFill>
                <a:latin typeface="Arial" panose="020B0604020202020204" pitchFamily="34" charset="0"/>
                <a:cs typeface="Arial" panose="020B0604020202020204" pitchFamily="34" charset="0"/>
              </a:rPr>
              <a:t>Kruiwiel</a:t>
            </a:r>
            <a:r>
              <a:rPr lang="nl-BE" altLang="nl-BE" sz="1400" dirty="0">
                <a:solidFill>
                  <a:srgbClr val="FF0000"/>
                </a:solidFill>
                <a:latin typeface="Arial" panose="020B0604020202020204" pitchFamily="34" charset="0"/>
                <a:cs typeface="Arial" panose="020B0604020202020204" pitchFamily="34" charset="0"/>
              </a:rPr>
              <a:t>’</a:t>
            </a:r>
            <a:r>
              <a:rPr lang="nl-BE" altLang="nl-BE" sz="1200" dirty="0">
                <a:solidFill>
                  <a:srgbClr val="FF0000"/>
                </a:solidFill>
                <a:latin typeface="Arial" panose="020B0604020202020204" pitchFamily="34" charset="0"/>
                <a:cs typeface="Arial" panose="020B0604020202020204" pitchFamily="34" charset="0"/>
              </a:rPr>
              <a:t> </a:t>
            </a:r>
            <a:r>
              <a:rPr lang="nl-BE" altLang="nl-BE" sz="1200" dirty="0">
                <a:latin typeface="Arial" panose="020B0604020202020204" pitchFamily="34" charset="0"/>
                <a:cs typeface="Arial" panose="020B0604020202020204" pitchFamily="34" charset="0"/>
              </a:rPr>
              <a:t> 6 à 8 spaken afzonderlijk in de </a:t>
            </a:r>
            <a:r>
              <a:rPr lang="nl-BE" altLang="nl-BE" sz="1200" dirty="0" err="1">
                <a:latin typeface="Arial" panose="020B0604020202020204" pitchFamily="34" charset="0"/>
                <a:cs typeface="Arial" panose="020B0604020202020204" pitchFamily="34" charset="0"/>
              </a:rPr>
              <a:t>munnik</a:t>
            </a:r>
            <a:endParaRPr lang="nl-BE" altLang="nl-BE" sz="1200" dirty="0">
              <a:latin typeface="Arial" panose="020B0604020202020204" pitchFamily="34" charset="0"/>
              <a:cs typeface="Arial" panose="020B0604020202020204" pitchFamily="34" charset="0"/>
            </a:endParaRPr>
          </a:p>
        </p:txBody>
      </p:sp>
      <p:sp>
        <p:nvSpPr>
          <p:cNvPr id="14" name="Tekstvak 13"/>
          <p:cNvSpPr txBox="1">
            <a:spLocks noChangeArrowheads="1"/>
          </p:cNvSpPr>
          <p:nvPr/>
        </p:nvSpPr>
        <p:spPr bwMode="auto">
          <a:xfrm>
            <a:off x="4181404" y="4220596"/>
            <a:ext cx="32385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dirty="0">
                <a:solidFill>
                  <a:srgbClr val="FF0000"/>
                </a:solidFill>
                <a:latin typeface="Arial" panose="020B0604020202020204" pitchFamily="34" charset="0"/>
                <a:cs typeface="Arial" panose="020B0604020202020204" pitchFamily="34" charset="0"/>
              </a:rPr>
              <a:t>‘Kruirad’ </a:t>
            </a:r>
            <a:r>
              <a:rPr lang="nl-BE" altLang="nl-BE" sz="1400" dirty="0">
                <a:latin typeface="Arial" panose="020B0604020202020204" pitchFamily="34" charset="0"/>
                <a:cs typeface="Arial" panose="020B0604020202020204" pitchFamily="34" charset="0"/>
              </a:rPr>
              <a:t>+ 8 spaken. Hierin kan ook gelopen worden. De </a:t>
            </a:r>
            <a:r>
              <a:rPr lang="nl-BE" altLang="nl-BE" sz="1400" dirty="0" err="1">
                <a:latin typeface="Arial" panose="020B0604020202020204" pitchFamily="34" charset="0"/>
                <a:cs typeface="Arial" panose="020B0604020202020204" pitchFamily="34" charset="0"/>
              </a:rPr>
              <a:t>munnik</a:t>
            </a:r>
            <a:r>
              <a:rPr lang="nl-BE" altLang="nl-BE" sz="1400" dirty="0">
                <a:latin typeface="Arial" panose="020B0604020202020204" pitchFamily="34" charset="0"/>
                <a:cs typeface="Arial" panose="020B0604020202020204" pitchFamily="34" charset="0"/>
              </a:rPr>
              <a:t> verschuift in de staart door de kruiketting</a:t>
            </a:r>
            <a:endParaRPr lang="nl-BE" altLang="nl-BE" sz="900" dirty="0">
              <a:latin typeface="Arial" panose="020B0604020202020204" pitchFamily="34" charset="0"/>
              <a:cs typeface="Arial" panose="020B0604020202020204" pitchFamily="34" charset="0"/>
            </a:endParaRPr>
          </a:p>
          <a:p>
            <a:pPr algn="ctr">
              <a:lnSpc>
                <a:spcPct val="100000"/>
              </a:lnSpc>
              <a:spcBef>
                <a:spcPct val="0"/>
              </a:spcBef>
              <a:buFontTx/>
              <a:buNone/>
            </a:pPr>
            <a:r>
              <a:rPr lang="nl-BE" altLang="nl-BE" sz="900" dirty="0">
                <a:latin typeface="Arial" panose="020B0604020202020204" pitchFamily="34" charset="0"/>
                <a:cs typeface="Arial" panose="020B0604020202020204" pitchFamily="34" charset="0"/>
              </a:rPr>
              <a:t>foto Toon Van As</a:t>
            </a:r>
            <a:endParaRPr lang="nl-BE" altLang="nl-BE" sz="1400" dirty="0">
              <a:latin typeface="Arial" panose="020B0604020202020204" pitchFamily="34" charset="0"/>
              <a:cs typeface="Arial" panose="020B0604020202020204" pitchFamily="34" charset="0"/>
            </a:endParaRPr>
          </a:p>
        </p:txBody>
      </p:sp>
      <p:sp>
        <p:nvSpPr>
          <p:cNvPr id="15" name="Tekstvak 14"/>
          <p:cNvSpPr txBox="1">
            <a:spLocks noChangeArrowheads="1"/>
          </p:cNvSpPr>
          <p:nvPr/>
        </p:nvSpPr>
        <p:spPr bwMode="auto">
          <a:xfrm>
            <a:off x="2261323" y="4220596"/>
            <a:ext cx="1782763"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dirty="0">
                <a:solidFill>
                  <a:srgbClr val="FF0000"/>
                </a:solidFill>
                <a:latin typeface="Arial" panose="020B0604020202020204" pitchFamily="34" charset="0"/>
                <a:cs typeface="Arial" panose="020B0604020202020204" pitchFamily="34" charset="0"/>
              </a:rPr>
              <a:t>‘Kruilier’</a:t>
            </a:r>
          </a:p>
          <a:p>
            <a:pPr algn="ctr">
              <a:lnSpc>
                <a:spcPct val="100000"/>
              </a:lnSpc>
              <a:spcBef>
                <a:spcPct val="0"/>
              </a:spcBef>
              <a:buFontTx/>
              <a:buNone/>
            </a:pPr>
            <a:r>
              <a:rPr lang="nl-BE" altLang="nl-BE" sz="900" dirty="0">
                <a:latin typeface="Arial" panose="020B0604020202020204" pitchFamily="34" charset="0"/>
                <a:cs typeface="Arial" panose="020B0604020202020204" pitchFamily="34" charset="0"/>
              </a:rPr>
              <a:t>Foto: Bertie Janssen</a:t>
            </a:r>
          </a:p>
        </p:txBody>
      </p:sp>
      <p:sp>
        <p:nvSpPr>
          <p:cNvPr id="16" name="Tekstvak 15"/>
          <p:cNvSpPr txBox="1">
            <a:spLocks noChangeArrowheads="1"/>
          </p:cNvSpPr>
          <p:nvPr/>
        </p:nvSpPr>
        <p:spPr bwMode="auto">
          <a:xfrm>
            <a:off x="239641" y="4220596"/>
            <a:ext cx="17605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dirty="0">
                <a:solidFill>
                  <a:srgbClr val="FF0000"/>
                </a:solidFill>
                <a:latin typeface="Arial" panose="020B0604020202020204" pitchFamily="34" charset="0"/>
                <a:cs typeface="Arial" panose="020B0604020202020204" pitchFamily="34" charset="0"/>
              </a:rPr>
              <a:t>‘</a:t>
            </a:r>
            <a:r>
              <a:rPr lang="nl-BE" altLang="nl-BE" sz="1400" dirty="0" err="1">
                <a:solidFill>
                  <a:srgbClr val="FF0000"/>
                </a:solidFill>
                <a:latin typeface="Arial" panose="020B0604020202020204" pitchFamily="34" charset="0"/>
                <a:cs typeface="Arial" panose="020B0604020202020204" pitchFamily="34" charset="0"/>
              </a:rPr>
              <a:t>Kruibok</a:t>
            </a:r>
            <a:r>
              <a:rPr lang="nl-BE" altLang="nl-BE" sz="1400" dirty="0">
                <a:solidFill>
                  <a:srgbClr val="FF0000"/>
                </a:solidFill>
                <a:latin typeface="Arial" panose="020B0604020202020204" pitchFamily="34" charset="0"/>
                <a:cs typeface="Arial" panose="020B0604020202020204" pitchFamily="34" charset="0"/>
              </a:rPr>
              <a:t>’ </a:t>
            </a:r>
            <a:r>
              <a:rPr lang="nl-BE" altLang="nl-BE" sz="1200" dirty="0">
                <a:latin typeface="Arial" panose="020B0604020202020204" pitchFamily="34" charset="0"/>
                <a:cs typeface="Arial" panose="020B0604020202020204" pitchFamily="34" charset="0"/>
              </a:rPr>
              <a:t>windas en  Tandwieloverbrenging</a:t>
            </a:r>
          </a:p>
        </p:txBody>
      </p:sp>
      <p:sp>
        <p:nvSpPr>
          <p:cNvPr id="17" name="Tekstvak 16"/>
          <p:cNvSpPr txBox="1">
            <a:spLocks noChangeArrowheads="1"/>
          </p:cNvSpPr>
          <p:nvPr/>
        </p:nvSpPr>
        <p:spPr bwMode="auto">
          <a:xfrm>
            <a:off x="23741" y="5231903"/>
            <a:ext cx="1219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latin typeface="Arial" panose="020B0604020202020204" pitchFamily="34" charset="0"/>
                <a:cs typeface="Arial" panose="020B0604020202020204" pitchFamily="34" charset="0"/>
              </a:rPr>
              <a:t>Bij een bovenkruier houden we rekening me de ligging van de kruiketting. Bij een draaiende molen steeds links van de staart (ruimend) en de bezetketting rechts (krimpend) omdat de kap de neiging heeft om ruimend om te gaan. Wil je bij te verwachten krimpende wind de bezetketting toch rechts leggen, maak dan bij voorkeur gebruik van een tweede bezetketting rechts van de staart!</a:t>
            </a:r>
          </a:p>
        </p:txBody>
      </p:sp>
      <p:pic>
        <p:nvPicPr>
          <p:cNvPr id="18" name="Afbeelding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39879" y="1525021"/>
            <a:ext cx="202565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Afbeelding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35541" y="1472634"/>
            <a:ext cx="1836738"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Afbeelding 3"/>
          <p:cNvPicPr>
            <a:picLocks noChangeAspect="1"/>
          </p:cNvPicPr>
          <p:nvPr/>
        </p:nvPicPr>
        <p:blipFill>
          <a:blip r:embed="rId8">
            <a:extLst>
              <a:ext uri="{28A0092B-C50C-407E-A947-70E740481C1C}">
                <a14:useLocalDpi xmlns:a14="http://schemas.microsoft.com/office/drawing/2010/main" val="0"/>
              </a:ext>
            </a:extLst>
          </a:blip>
          <a:srcRect r="47362"/>
          <a:stretch>
            <a:fillRect/>
          </a:stretch>
        </p:blipFill>
        <p:spPr bwMode="auto">
          <a:xfrm>
            <a:off x="150741" y="1933009"/>
            <a:ext cx="1855788"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52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Werking zetelkruier</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55</a:t>
            </a:fld>
            <a:endParaRPr lang="nl-BE"/>
          </a:p>
        </p:txBody>
      </p:sp>
      <p:pic>
        <p:nvPicPr>
          <p:cNvPr id="8"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050" y="1458996"/>
            <a:ext cx="4232275"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1"/>
          <p:cNvSpPr txBox="1">
            <a:spLocks noChangeArrowheads="1"/>
          </p:cNvSpPr>
          <p:nvPr/>
        </p:nvSpPr>
        <p:spPr bwMode="auto">
          <a:xfrm>
            <a:off x="4473575" y="1458996"/>
            <a:ext cx="7475537"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nSpc>
                <a:spcPct val="100000"/>
              </a:lnSpc>
              <a:spcBef>
                <a:spcPct val="0"/>
              </a:spcBef>
              <a:buFont typeface="Arial" panose="020B0604020202020204" pitchFamily="34" charset="0"/>
              <a:buNone/>
              <a:defRPr/>
            </a:pPr>
            <a:r>
              <a:rPr lang="nl-BE" altLang="nl-BE" sz="1600" dirty="0" smtClean="0">
                <a:latin typeface="Arial" panose="020B0604020202020204" pitchFamily="34" charset="0"/>
                <a:cs typeface="Arial" panose="020B0604020202020204" pitchFamily="34" charset="0"/>
              </a:rPr>
              <a:t>De staartconstructie</a:t>
            </a:r>
          </a:p>
          <a:p>
            <a:pPr>
              <a:lnSpc>
                <a:spcPct val="100000"/>
              </a:lnSpc>
              <a:spcBef>
                <a:spcPct val="0"/>
              </a:spcBef>
              <a:defRPr/>
            </a:pPr>
            <a:r>
              <a:rPr lang="nl-BE" altLang="nl-BE" sz="1400" dirty="0" smtClean="0">
                <a:latin typeface="Arial" panose="020B0604020202020204" pitchFamily="34" charset="0"/>
                <a:cs typeface="Arial" panose="020B0604020202020204" pitchFamily="34" charset="0"/>
              </a:rPr>
              <a:t>De staart </a:t>
            </a:r>
            <a:r>
              <a:rPr lang="nl-BE" altLang="nl-BE" sz="1400" dirty="0" smtClean="0">
                <a:solidFill>
                  <a:srgbClr val="FF0000"/>
                </a:solidFill>
                <a:latin typeface="Arial" panose="020B0604020202020204" pitchFamily="34" charset="0"/>
                <a:cs typeface="Arial" panose="020B0604020202020204" pitchFamily="34" charset="0"/>
              </a:rPr>
              <a:t>(1) </a:t>
            </a:r>
            <a:r>
              <a:rPr lang="nl-BE" altLang="nl-BE" sz="1400" dirty="0" smtClean="0">
                <a:latin typeface="Arial" panose="020B0604020202020204" pitchFamily="34" charset="0"/>
                <a:cs typeface="Arial" panose="020B0604020202020204" pitchFamily="34" charset="0"/>
              </a:rPr>
              <a:t>zit in het achterste kalf tussen de burriebalken en hangt met een beugel onder de </a:t>
            </a:r>
            <a:r>
              <a:rPr lang="nl-BE" altLang="nl-BE" sz="1400" dirty="0" err="1" smtClean="0">
                <a:latin typeface="Arial" panose="020B0604020202020204" pitchFamily="34" charset="0"/>
                <a:cs typeface="Arial" panose="020B0604020202020204" pitchFamily="34" charset="0"/>
              </a:rPr>
              <a:t>achterzomer</a:t>
            </a:r>
            <a:endParaRPr lang="nl-BE" altLang="nl-BE" sz="1400" dirty="0" smtClean="0">
              <a:latin typeface="Arial" panose="020B0604020202020204" pitchFamily="34" charset="0"/>
              <a:cs typeface="Arial" panose="020B0604020202020204" pitchFamily="34" charset="0"/>
            </a:endParaRPr>
          </a:p>
          <a:p>
            <a:pPr>
              <a:lnSpc>
                <a:spcPct val="100000"/>
              </a:lnSpc>
              <a:spcBef>
                <a:spcPct val="0"/>
              </a:spcBef>
              <a:defRPr/>
            </a:pPr>
            <a:r>
              <a:rPr lang="nl-BE" altLang="nl-BE" sz="1400" dirty="0" smtClean="0">
                <a:latin typeface="Arial" panose="020B0604020202020204" pitchFamily="34" charset="0"/>
                <a:cs typeface="Arial" panose="020B0604020202020204" pitchFamily="34" charset="0"/>
              </a:rPr>
              <a:t>Aan de staart hangt de trap</a:t>
            </a:r>
            <a:r>
              <a:rPr lang="nl-BE" altLang="nl-BE" sz="1400" dirty="0" smtClean="0">
                <a:solidFill>
                  <a:srgbClr val="FF0000"/>
                </a:solidFill>
                <a:latin typeface="Arial" panose="020B0604020202020204" pitchFamily="34" charset="0"/>
                <a:cs typeface="Arial" panose="020B0604020202020204" pitchFamily="34" charset="0"/>
              </a:rPr>
              <a:t> (2) </a:t>
            </a:r>
          </a:p>
          <a:p>
            <a:pPr>
              <a:lnSpc>
                <a:spcPct val="100000"/>
              </a:lnSpc>
              <a:spcBef>
                <a:spcPct val="0"/>
              </a:spcBef>
              <a:defRPr/>
            </a:pPr>
            <a:r>
              <a:rPr lang="nl-BE" altLang="nl-BE" sz="1400" dirty="0" smtClean="0">
                <a:latin typeface="Arial" panose="020B0604020202020204" pitchFamily="34" charset="0"/>
                <a:cs typeface="Arial" panose="020B0604020202020204" pitchFamily="34" charset="0"/>
              </a:rPr>
              <a:t>Deze hangt aan de hangboom of kandelaar </a:t>
            </a:r>
            <a:r>
              <a:rPr lang="nl-BE" altLang="nl-BE" sz="1400" dirty="0" smtClean="0">
                <a:solidFill>
                  <a:srgbClr val="FF0000"/>
                </a:solidFill>
                <a:latin typeface="Arial" panose="020B0604020202020204" pitchFamily="34" charset="0"/>
                <a:cs typeface="Arial" panose="020B0604020202020204" pitchFamily="34" charset="0"/>
              </a:rPr>
              <a:t>(3) </a:t>
            </a:r>
            <a:r>
              <a:rPr lang="nl-BE" altLang="nl-BE" sz="1400" dirty="0" smtClean="0">
                <a:latin typeface="Arial" panose="020B0604020202020204" pitchFamily="34" charset="0"/>
                <a:cs typeface="Arial" panose="020B0604020202020204" pitchFamily="34" charset="0"/>
              </a:rPr>
              <a:t>de trapbomen </a:t>
            </a:r>
            <a:r>
              <a:rPr lang="nl-BE" altLang="nl-BE" sz="1400" dirty="0" smtClean="0">
                <a:solidFill>
                  <a:srgbClr val="FF0000"/>
                </a:solidFill>
                <a:latin typeface="Arial" panose="020B0604020202020204" pitchFamily="34" charset="0"/>
                <a:cs typeface="Arial" panose="020B0604020202020204" pitchFamily="34" charset="0"/>
              </a:rPr>
              <a:t>(4)</a:t>
            </a:r>
            <a:r>
              <a:rPr lang="nl-BE" altLang="nl-BE" sz="1400" dirty="0" smtClean="0">
                <a:latin typeface="Arial" panose="020B0604020202020204" pitchFamily="34" charset="0"/>
                <a:cs typeface="Arial" panose="020B0604020202020204" pitchFamily="34" charset="0"/>
              </a:rPr>
              <a:t> kunnen bevestigd zijn aan de het balkon aan de spruitbalk </a:t>
            </a:r>
            <a:r>
              <a:rPr lang="nl-BE" altLang="nl-BE" sz="1400" dirty="0" smtClean="0">
                <a:solidFill>
                  <a:srgbClr val="FF0000"/>
                </a:solidFill>
                <a:latin typeface="Arial" panose="020B0604020202020204" pitchFamily="34" charset="0"/>
                <a:cs typeface="Arial" panose="020B0604020202020204" pitchFamily="34" charset="0"/>
              </a:rPr>
              <a:t>(5)</a:t>
            </a:r>
            <a:r>
              <a:rPr lang="nl-BE" altLang="nl-BE" sz="1400" dirty="0" smtClean="0">
                <a:latin typeface="Arial" panose="020B0604020202020204" pitchFamily="34" charset="0"/>
                <a:cs typeface="Arial" panose="020B0604020202020204" pitchFamily="34" charset="0"/>
              </a:rPr>
              <a:t> de hoekstijlen of aan de deurstijlen</a:t>
            </a:r>
          </a:p>
          <a:p>
            <a:pPr>
              <a:lnSpc>
                <a:spcPct val="100000"/>
              </a:lnSpc>
              <a:spcBef>
                <a:spcPct val="0"/>
              </a:spcBef>
              <a:defRPr/>
            </a:pPr>
            <a:r>
              <a:rPr lang="nl-BE" altLang="nl-BE" sz="1400" dirty="0" smtClean="0">
                <a:latin typeface="Arial" panose="020B0604020202020204" pitchFamily="34" charset="0"/>
                <a:cs typeface="Arial" panose="020B0604020202020204" pitchFamily="34" charset="0"/>
              </a:rPr>
              <a:t>Bij een spruitbalk lopen er twee trapschoren</a:t>
            </a:r>
            <a:r>
              <a:rPr lang="nl-BE" altLang="nl-BE" sz="1400" dirty="0" smtClean="0">
                <a:solidFill>
                  <a:srgbClr val="FF0000"/>
                </a:solidFill>
                <a:latin typeface="Arial" panose="020B0604020202020204" pitchFamily="34" charset="0"/>
                <a:cs typeface="Arial" panose="020B0604020202020204" pitchFamily="34" charset="0"/>
              </a:rPr>
              <a:t> (6) </a:t>
            </a:r>
            <a:r>
              <a:rPr lang="nl-BE" altLang="nl-BE" sz="1400" dirty="0" smtClean="0">
                <a:latin typeface="Arial" panose="020B0604020202020204" pitchFamily="34" charset="0"/>
                <a:cs typeface="Arial" panose="020B0604020202020204" pitchFamily="34" charset="0"/>
              </a:rPr>
              <a:t>van de trapbomen naar de uiteinden van de spruitbalk</a:t>
            </a:r>
          </a:p>
        </p:txBody>
      </p:sp>
      <p:sp>
        <p:nvSpPr>
          <p:cNvPr id="10" name="Tekstvak 5"/>
          <p:cNvSpPr txBox="1">
            <a:spLocks noChangeArrowheads="1"/>
          </p:cNvSpPr>
          <p:nvPr/>
        </p:nvSpPr>
        <p:spPr bwMode="auto">
          <a:xfrm>
            <a:off x="2937909" y="884877"/>
            <a:ext cx="81364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Bij een </a:t>
            </a:r>
            <a:r>
              <a:rPr lang="nl-BE" altLang="nl-BE" sz="1800" dirty="0" smtClean="0">
                <a:latin typeface="Arial" panose="020B0604020202020204" pitchFamily="34" charset="0"/>
                <a:cs typeface="Arial" panose="020B0604020202020204" pitchFamily="34" charset="0"/>
              </a:rPr>
              <a:t>standerdmolen </a:t>
            </a:r>
            <a:r>
              <a:rPr lang="nl-BE" altLang="nl-BE" sz="1800" dirty="0">
                <a:latin typeface="Arial" panose="020B0604020202020204" pitchFamily="34" charset="0"/>
                <a:cs typeface="Arial" panose="020B0604020202020204" pitchFamily="34" charset="0"/>
              </a:rPr>
              <a:t>wordt </a:t>
            </a:r>
            <a:r>
              <a:rPr lang="nl-BE" altLang="nl-BE" sz="1800" dirty="0" smtClean="0">
                <a:latin typeface="Arial" panose="020B0604020202020204" pitchFamily="34" charset="0"/>
                <a:cs typeface="Arial" panose="020B0604020202020204" pitchFamily="34" charset="0"/>
              </a:rPr>
              <a:t>het </a:t>
            </a:r>
            <a:r>
              <a:rPr lang="nl-BE" altLang="nl-BE" sz="1800" dirty="0">
                <a:latin typeface="Arial" panose="020B0604020202020204" pitchFamily="34" charset="0"/>
                <a:cs typeface="Arial" panose="020B0604020202020204" pitchFamily="34" charset="0"/>
              </a:rPr>
              <a:t>ganse </a:t>
            </a:r>
            <a:r>
              <a:rPr lang="nl-BE" altLang="nl-BE" sz="1800" dirty="0" smtClean="0">
                <a:latin typeface="Arial" panose="020B0604020202020204" pitchFamily="34" charset="0"/>
                <a:cs typeface="Arial" panose="020B0604020202020204" pitchFamily="34" charset="0"/>
              </a:rPr>
              <a:t>molenhuis of kast </a:t>
            </a:r>
            <a:r>
              <a:rPr lang="nl-BE" altLang="nl-BE" sz="1800" dirty="0">
                <a:latin typeface="Arial" panose="020B0604020202020204" pitchFamily="34" charset="0"/>
                <a:cs typeface="Arial" panose="020B0604020202020204" pitchFamily="34" charset="0"/>
              </a:rPr>
              <a:t>op de wind gekruid</a:t>
            </a:r>
          </a:p>
        </p:txBody>
      </p:sp>
      <p:sp>
        <p:nvSpPr>
          <p:cNvPr id="11" name="Tekstvak 6"/>
          <p:cNvSpPr txBox="1">
            <a:spLocks noChangeArrowheads="1"/>
          </p:cNvSpPr>
          <p:nvPr/>
        </p:nvSpPr>
        <p:spPr bwMode="auto">
          <a:xfrm>
            <a:off x="1460500" y="2649621"/>
            <a:ext cx="463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(1)</a:t>
            </a:r>
          </a:p>
        </p:txBody>
      </p:sp>
      <p:sp>
        <p:nvSpPr>
          <p:cNvPr id="12" name="Tekstvak 7"/>
          <p:cNvSpPr txBox="1">
            <a:spLocks noChangeArrowheads="1"/>
          </p:cNvSpPr>
          <p:nvPr/>
        </p:nvSpPr>
        <p:spPr bwMode="auto">
          <a:xfrm>
            <a:off x="2697162" y="2384509"/>
            <a:ext cx="463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(2)</a:t>
            </a:r>
          </a:p>
        </p:txBody>
      </p:sp>
      <p:sp>
        <p:nvSpPr>
          <p:cNvPr id="13" name="Tekstvak 8"/>
          <p:cNvSpPr txBox="1">
            <a:spLocks noChangeArrowheads="1"/>
          </p:cNvSpPr>
          <p:nvPr/>
        </p:nvSpPr>
        <p:spPr bwMode="auto">
          <a:xfrm>
            <a:off x="1782762" y="2316246"/>
            <a:ext cx="45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(3)</a:t>
            </a:r>
          </a:p>
        </p:txBody>
      </p:sp>
      <p:sp>
        <p:nvSpPr>
          <p:cNvPr id="14" name="Tekstvak 9"/>
          <p:cNvSpPr txBox="1">
            <a:spLocks noChangeArrowheads="1"/>
          </p:cNvSpPr>
          <p:nvPr/>
        </p:nvSpPr>
        <p:spPr bwMode="auto">
          <a:xfrm>
            <a:off x="3103562" y="2040021"/>
            <a:ext cx="719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(4)</a:t>
            </a:r>
          </a:p>
        </p:txBody>
      </p:sp>
      <p:sp>
        <p:nvSpPr>
          <p:cNvPr id="15" name="Tekstvak 10"/>
          <p:cNvSpPr txBox="1">
            <a:spLocks noChangeArrowheads="1"/>
          </p:cNvSpPr>
          <p:nvPr/>
        </p:nvSpPr>
        <p:spPr bwMode="auto">
          <a:xfrm>
            <a:off x="2744787" y="1387559"/>
            <a:ext cx="7318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(5)</a:t>
            </a:r>
          </a:p>
        </p:txBody>
      </p:sp>
      <p:sp>
        <p:nvSpPr>
          <p:cNvPr id="16" name="Tekstvak 15"/>
          <p:cNvSpPr txBox="1">
            <a:spLocks noChangeArrowheads="1"/>
          </p:cNvSpPr>
          <p:nvPr/>
        </p:nvSpPr>
        <p:spPr bwMode="auto">
          <a:xfrm>
            <a:off x="9302750" y="5238834"/>
            <a:ext cx="288925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‘Windkoppel’ </a:t>
            </a:r>
            <a:r>
              <a:rPr lang="nl-BE" altLang="nl-BE" sz="1200">
                <a:latin typeface="Arial" panose="020B0604020202020204" pitchFamily="34" charset="0"/>
                <a:cs typeface="Arial" panose="020B0604020202020204" pitchFamily="34" charset="0"/>
              </a:rPr>
              <a:t>4 spaken door de windas</a:t>
            </a:r>
          </a:p>
          <a:p>
            <a:pPr algn="ctr">
              <a:lnSpc>
                <a:spcPct val="100000"/>
              </a:lnSpc>
              <a:spcBef>
                <a:spcPct val="0"/>
              </a:spcBef>
              <a:buFontTx/>
              <a:buNone/>
            </a:pPr>
            <a:r>
              <a:rPr lang="nl-BE" altLang="nl-BE" sz="900">
                <a:latin typeface="Arial" panose="020B0604020202020204" pitchFamily="34" charset="0"/>
                <a:cs typeface="Arial" panose="020B0604020202020204" pitchFamily="34" charset="0"/>
              </a:rPr>
              <a:t>Foto: Toon Van As</a:t>
            </a:r>
          </a:p>
        </p:txBody>
      </p:sp>
      <p:pic>
        <p:nvPicPr>
          <p:cNvPr id="17" name="Afbeelding 11"/>
          <p:cNvPicPr>
            <a:picLocks noChangeAspect="1"/>
          </p:cNvPicPr>
          <p:nvPr/>
        </p:nvPicPr>
        <p:blipFill>
          <a:blip r:embed="rId4">
            <a:extLst>
              <a:ext uri="{28A0092B-C50C-407E-A947-70E740481C1C}">
                <a14:useLocalDpi xmlns:a14="http://schemas.microsoft.com/office/drawing/2010/main" val="0"/>
              </a:ext>
            </a:extLst>
          </a:blip>
          <a:srcRect r="23982" b="28970"/>
          <a:stretch>
            <a:fillRect/>
          </a:stretch>
        </p:blipFill>
        <p:spPr bwMode="auto">
          <a:xfrm>
            <a:off x="8845550" y="3238584"/>
            <a:ext cx="323373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kstvak 17"/>
          <p:cNvSpPr txBox="1"/>
          <p:nvPr/>
        </p:nvSpPr>
        <p:spPr>
          <a:xfrm>
            <a:off x="274637" y="4272046"/>
            <a:ext cx="8207375" cy="1416050"/>
          </a:xfrm>
          <a:prstGeom prst="rect">
            <a:avLst/>
          </a:prstGeom>
          <a:noFill/>
        </p:spPr>
        <p:txBody>
          <a:bodyPr>
            <a:spAutoFit/>
          </a:bodyPr>
          <a:lstStyle/>
          <a:p>
            <a:pPr>
              <a:defRPr/>
            </a:pPr>
            <a:r>
              <a:rPr lang="nl-BE" sz="1600" dirty="0">
                <a:latin typeface="Arial" panose="020B0604020202020204" pitchFamily="34" charset="0"/>
                <a:cs typeface="Arial" panose="020B0604020202020204" pitchFamily="34" charset="0"/>
              </a:rPr>
              <a:t>Het kruien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De kruiketting wordt om de kruipaal gelegd</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Met het windkoppel wordt de ketting op de ‘windas’ </a:t>
            </a:r>
            <a:r>
              <a:rPr lang="nl-BE" sz="1400" dirty="0">
                <a:solidFill>
                  <a:srgbClr val="FF0000"/>
                </a:solidFill>
                <a:latin typeface="Arial" panose="020B0604020202020204" pitchFamily="34" charset="0"/>
                <a:cs typeface="Arial" panose="020B0604020202020204" pitchFamily="34" charset="0"/>
              </a:rPr>
              <a:t>(7)</a:t>
            </a:r>
            <a:r>
              <a:rPr lang="nl-BE" sz="1400" dirty="0">
                <a:latin typeface="Arial" panose="020B0604020202020204" pitchFamily="34" charset="0"/>
                <a:cs typeface="Arial" panose="020B0604020202020204" pitchFamily="34" charset="0"/>
              </a:rPr>
              <a:t> opgerold</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De ketting trekt de ganse kast in de gewenste richting</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De standerdmolen heeft niet de nijging om ruimend om te gaan vandaar dat ‘loopschoren’ </a:t>
            </a:r>
            <a:r>
              <a:rPr lang="nl-BE" sz="1400" dirty="0">
                <a:solidFill>
                  <a:srgbClr val="FF0000"/>
                </a:solidFill>
                <a:latin typeface="Arial" panose="020B0604020202020204" pitchFamily="34" charset="0"/>
                <a:cs typeface="Arial" panose="020B0604020202020204" pitchFamily="34" charset="0"/>
              </a:rPr>
              <a:t>(8)</a:t>
            </a:r>
            <a:r>
              <a:rPr lang="nl-BE" sz="1400" dirty="0">
                <a:latin typeface="Arial" panose="020B0604020202020204" pitchFamily="34" charset="0"/>
                <a:cs typeface="Arial" panose="020B0604020202020204" pitchFamily="34" charset="0"/>
              </a:rPr>
              <a:t> voldoende zijn om de staart vast te zetten</a:t>
            </a:r>
          </a:p>
        </p:txBody>
      </p:sp>
      <p:sp>
        <p:nvSpPr>
          <p:cNvPr id="19" name="Tekstvak 18"/>
          <p:cNvSpPr txBox="1"/>
          <p:nvPr/>
        </p:nvSpPr>
        <p:spPr>
          <a:xfrm>
            <a:off x="4972050" y="3481471"/>
            <a:ext cx="3552825" cy="831850"/>
          </a:xfrm>
          <a:prstGeom prst="rect">
            <a:avLst/>
          </a:prstGeom>
          <a:noFill/>
        </p:spPr>
        <p:txBody>
          <a:bodyPr>
            <a:spAutoFit/>
          </a:bodyPr>
          <a:lstStyle/>
          <a:p>
            <a:pPr>
              <a:defRPr/>
            </a:pPr>
            <a:r>
              <a:rPr lang="nl-BE" sz="1600" dirty="0">
                <a:solidFill>
                  <a:srgbClr val="FF0000"/>
                </a:solidFill>
                <a:latin typeface="Arial" panose="020B0604020202020204" pitchFamily="34" charset="0"/>
                <a:cs typeface="Arial" panose="020B0604020202020204" pitchFamily="34" charset="0"/>
              </a:rPr>
              <a:t>Opmerking:</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Andere krui opstellingen zijn mogelijk</a:t>
            </a:r>
          </a:p>
          <a:p>
            <a:pPr>
              <a:defRPr/>
            </a:pPr>
            <a:endParaRPr lang="nl-BE" sz="1600" dirty="0">
              <a:solidFill>
                <a:srgbClr val="FF0000"/>
              </a:solidFill>
              <a:latin typeface="Arial" panose="020B0604020202020204" pitchFamily="34" charset="0"/>
              <a:cs typeface="Arial" panose="020B0604020202020204" pitchFamily="34" charset="0"/>
            </a:endParaRPr>
          </a:p>
        </p:txBody>
      </p:sp>
      <p:sp>
        <p:nvSpPr>
          <p:cNvPr id="20" name="Tekstvak 19"/>
          <p:cNvSpPr txBox="1">
            <a:spLocks noChangeArrowheads="1"/>
          </p:cNvSpPr>
          <p:nvPr/>
        </p:nvSpPr>
        <p:spPr bwMode="auto">
          <a:xfrm>
            <a:off x="9734550" y="4502234"/>
            <a:ext cx="403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(8)</a:t>
            </a:r>
          </a:p>
        </p:txBody>
      </p:sp>
      <p:sp>
        <p:nvSpPr>
          <p:cNvPr id="21" name="Tekstvak 20"/>
          <p:cNvSpPr txBox="1">
            <a:spLocks noChangeArrowheads="1"/>
          </p:cNvSpPr>
          <p:nvPr/>
        </p:nvSpPr>
        <p:spPr bwMode="auto">
          <a:xfrm>
            <a:off x="10056812" y="4125996"/>
            <a:ext cx="403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(7)</a:t>
            </a:r>
          </a:p>
        </p:txBody>
      </p:sp>
      <p:sp>
        <p:nvSpPr>
          <p:cNvPr id="22" name="Tekstvak 9"/>
          <p:cNvSpPr txBox="1">
            <a:spLocks noChangeArrowheads="1"/>
          </p:cNvSpPr>
          <p:nvPr/>
        </p:nvSpPr>
        <p:spPr bwMode="auto">
          <a:xfrm>
            <a:off x="3662362" y="1598696"/>
            <a:ext cx="441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169168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0-#ppt_w/2"/>
                                          </p:val>
                                        </p:tav>
                                        <p:tav tm="100000">
                                          <p:val>
                                            <p:strVal val="#ppt_x"/>
                                          </p:val>
                                        </p:tav>
                                      </p:tavLst>
                                    </p:anim>
                                    <p:anim calcmode="lin" valueType="num">
                                      <p:cBhvr additive="base">
                                        <p:cTn id="3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fill="hold"/>
                                        <p:tgtEl>
                                          <p:spTgt spid="19"/>
                                        </p:tgtEl>
                                        <p:attrNameLst>
                                          <p:attrName>ppt_x</p:attrName>
                                        </p:attrNameLst>
                                      </p:cBhvr>
                                      <p:tavLst>
                                        <p:tav tm="0">
                                          <p:val>
                                            <p:strVal val="#ppt_x"/>
                                          </p:val>
                                        </p:tav>
                                        <p:tav tm="100000">
                                          <p:val>
                                            <p:strVal val="#ppt_x"/>
                                          </p:val>
                                        </p:tav>
                                      </p:tavLst>
                                    </p:anim>
                                    <p:anim calcmode="lin" valueType="num">
                                      <p:cBhvr additive="base">
                                        <p:cTn id="7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8" grpId="0"/>
      <p:bldP spid="19" grpId="0"/>
      <p:bldP spid="20" grpId="0"/>
      <p:bldP spid="21" grpId="0"/>
      <p:bldP spid="2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Zelfkruiing, windroos</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56</a:t>
            </a:fld>
            <a:endParaRPr lang="nl-BE"/>
          </a:p>
        </p:txBody>
      </p:sp>
      <p:pic>
        <p:nvPicPr>
          <p:cNvPr id="8" name="Picture 7" descr="https://molen-sterrenberg.nl/wp-content/uploads/2021/06/windroos-vervangen-1-300x2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9850" y="1694953"/>
            <a:ext cx="28575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1"/>
          <p:cNvSpPr txBox="1">
            <a:spLocks noChangeArrowheads="1"/>
          </p:cNvSpPr>
          <p:nvPr/>
        </p:nvSpPr>
        <p:spPr bwMode="auto">
          <a:xfrm>
            <a:off x="1042988" y="1118690"/>
            <a:ext cx="10069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latin typeface="Molen &quot;De SterrenbergArial"/>
                <a:cs typeface="Arial" panose="020B0604020202020204" pitchFamily="34" charset="0"/>
              </a:rPr>
              <a:t>De molen “De Sterrenberg” in Nijeveen is de enige molen in Nederland met een windroos</a:t>
            </a:r>
          </a:p>
        </p:txBody>
      </p:sp>
      <p:pic>
        <p:nvPicPr>
          <p:cNvPr id="10" name="Picture 9" descr="https://molen-sterrenberg.nl/wp-content/uploads/2021/06/viering-30-jaar-17-300x225.jpg"/>
          <p:cNvPicPr>
            <a:picLocks noChangeAspect="1" noChangeArrowheads="1"/>
          </p:cNvPicPr>
          <p:nvPr/>
        </p:nvPicPr>
        <p:blipFill>
          <a:blip r:embed="rId4">
            <a:extLst>
              <a:ext uri="{28A0092B-C50C-407E-A947-70E740481C1C}">
                <a14:useLocalDpi xmlns:a14="http://schemas.microsoft.com/office/drawing/2010/main" val="0"/>
              </a:ext>
            </a:extLst>
          </a:blip>
          <a:srcRect l="45305" r="10175"/>
          <a:stretch>
            <a:fillRect/>
          </a:stretch>
        </p:blipFill>
        <p:spPr bwMode="auto">
          <a:xfrm>
            <a:off x="387350" y="1694953"/>
            <a:ext cx="2127250" cy="358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vak 6"/>
          <p:cNvSpPr txBox="1">
            <a:spLocks noChangeArrowheads="1"/>
          </p:cNvSpPr>
          <p:nvPr/>
        </p:nvSpPr>
        <p:spPr bwMode="auto">
          <a:xfrm>
            <a:off x="5562600" y="1694953"/>
            <a:ext cx="62626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600"/>
              <a:t>Voor een zelfkruisysteem met windroos is een zware constructie nodig aan het achterkeuvelens van de kap</a:t>
            </a:r>
          </a:p>
          <a:p>
            <a:pPr>
              <a:lnSpc>
                <a:spcPct val="100000"/>
              </a:lnSpc>
              <a:spcBef>
                <a:spcPct val="0"/>
              </a:spcBef>
            </a:pPr>
            <a:r>
              <a:rPr lang="nl-BE" altLang="nl-BE" sz="1600"/>
              <a:t>Hierop is een windroos, deze kan afhankelijk van de windinval op de vleugels, links of rechts draaien.</a:t>
            </a:r>
          </a:p>
          <a:p>
            <a:pPr>
              <a:lnSpc>
                <a:spcPct val="100000"/>
              </a:lnSpc>
              <a:spcBef>
                <a:spcPct val="0"/>
              </a:spcBef>
            </a:pPr>
            <a:r>
              <a:rPr lang="nl-BE" altLang="nl-BE" sz="1600"/>
              <a:t>Op de as van de roos is aandrijving van de kruiinstallatie</a:t>
            </a:r>
          </a:p>
          <a:p>
            <a:pPr>
              <a:lnSpc>
                <a:spcPct val="100000"/>
              </a:lnSpc>
              <a:spcBef>
                <a:spcPct val="0"/>
              </a:spcBef>
            </a:pPr>
            <a:r>
              <a:rPr lang="nl-BE" altLang="nl-BE" sz="1600"/>
              <a:t>Via een verticale as naar een serie vertragende tandwielen wordt de beweging overgebracht op een tandenkrans in de kap.</a:t>
            </a:r>
          </a:p>
          <a:p>
            <a:pPr>
              <a:lnSpc>
                <a:spcPct val="100000"/>
              </a:lnSpc>
              <a:spcBef>
                <a:spcPct val="0"/>
              </a:spcBef>
            </a:pPr>
            <a:r>
              <a:rPr lang="nl-BE" altLang="nl-BE" sz="1600"/>
              <a:t>Afhankelijk van de draairichting van de windroos zal het gevlucht krimpend of ruimend op de wind gezet worden</a:t>
            </a:r>
          </a:p>
        </p:txBody>
      </p:sp>
      <p:sp>
        <p:nvSpPr>
          <p:cNvPr id="12" name="Tekstvak 11"/>
          <p:cNvSpPr txBox="1">
            <a:spLocks noChangeArrowheads="1"/>
          </p:cNvSpPr>
          <p:nvPr/>
        </p:nvSpPr>
        <p:spPr bwMode="auto">
          <a:xfrm>
            <a:off x="3221038" y="4076203"/>
            <a:ext cx="6965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latin typeface="VoordeelArial"/>
                <a:cs typeface="Arial" panose="020B0604020202020204" pitchFamily="34" charset="0"/>
              </a:rPr>
              <a:t>Voordeel: </a:t>
            </a:r>
          </a:p>
          <a:p>
            <a:pPr>
              <a:lnSpc>
                <a:spcPct val="100000"/>
              </a:lnSpc>
              <a:spcBef>
                <a:spcPct val="0"/>
              </a:spcBef>
              <a:buFontTx/>
              <a:buNone/>
            </a:pPr>
            <a:r>
              <a:rPr lang="nl-BE" altLang="nl-BE" sz="1600">
                <a:latin typeface="VoordeelArial"/>
                <a:cs typeface="Arial" panose="020B0604020202020204" pitchFamily="34" charset="0"/>
              </a:rPr>
              <a:t>Het wiekenkruis staat steeds op de wind, geen kruiwerk voor de molenaar</a:t>
            </a:r>
          </a:p>
        </p:txBody>
      </p:sp>
      <p:sp>
        <p:nvSpPr>
          <p:cNvPr id="13" name="Tekstvak 12"/>
          <p:cNvSpPr txBox="1">
            <a:spLocks noChangeArrowheads="1"/>
          </p:cNvSpPr>
          <p:nvPr/>
        </p:nvSpPr>
        <p:spPr bwMode="auto">
          <a:xfrm>
            <a:off x="3221038" y="4698503"/>
            <a:ext cx="84978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solidFill>
                  <a:srgbClr val="FF0000"/>
                </a:solidFill>
                <a:latin typeface="Arial" panose="020B0604020202020204" pitchFamily="34" charset="0"/>
                <a:cs typeface="Arial" panose="020B0604020202020204" pitchFamily="34" charset="0"/>
              </a:rPr>
              <a:t>Nadeel:</a:t>
            </a:r>
          </a:p>
          <a:p>
            <a:pPr>
              <a:lnSpc>
                <a:spcPct val="100000"/>
              </a:lnSpc>
              <a:spcBef>
                <a:spcPct val="0"/>
              </a:spcBef>
              <a:buFontTx/>
              <a:buNone/>
            </a:pPr>
            <a:r>
              <a:rPr lang="nl-BE" altLang="nl-BE" sz="1600">
                <a:solidFill>
                  <a:srgbClr val="FF0000"/>
                </a:solidFill>
                <a:latin typeface="Arial" panose="020B0604020202020204" pitchFamily="34" charset="0"/>
                <a:cs typeface="Arial" panose="020B0604020202020204" pitchFamily="34" charset="0"/>
              </a:rPr>
              <a:t>Vergt veel onderhoud aan ijzerwerk van het kruimechanisme</a:t>
            </a:r>
          </a:p>
          <a:p>
            <a:pPr>
              <a:lnSpc>
                <a:spcPct val="100000"/>
              </a:lnSpc>
              <a:spcBef>
                <a:spcPct val="0"/>
              </a:spcBef>
              <a:buFontTx/>
              <a:buNone/>
            </a:pPr>
            <a:r>
              <a:rPr lang="nl-BE" altLang="nl-BE" sz="1600">
                <a:solidFill>
                  <a:srgbClr val="FF0000"/>
                </a:solidFill>
                <a:latin typeface="Arial" panose="020B0604020202020204" pitchFamily="34" charset="0"/>
                <a:cs typeface="Arial" panose="020B0604020202020204" pitchFamily="34" charset="0"/>
              </a:rPr>
              <a:t>Zware en dure constructie aan de kap</a:t>
            </a:r>
          </a:p>
          <a:p>
            <a:pPr>
              <a:lnSpc>
                <a:spcPct val="100000"/>
              </a:lnSpc>
              <a:spcBef>
                <a:spcPct val="0"/>
              </a:spcBef>
              <a:buFontTx/>
              <a:buNone/>
            </a:pPr>
            <a:r>
              <a:rPr lang="nl-BE" altLang="nl-BE" sz="1600">
                <a:solidFill>
                  <a:srgbClr val="FF0000"/>
                </a:solidFill>
                <a:latin typeface="Arial" panose="020B0604020202020204" pitchFamily="34" charset="0"/>
                <a:cs typeface="Arial" panose="020B0604020202020204" pitchFamily="34" charset="0"/>
              </a:rPr>
              <a:t>Wegzetten van de molen kan enkel met stutten in het bovenwiel, géén roede ketting en geen stenen opleggen, kap moet steeds vrij kunnen bewegen.</a:t>
            </a:r>
          </a:p>
        </p:txBody>
      </p:sp>
    </p:spTree>
    <p:extLst>
      <p:ext uri="{BB962C8B-B14F-4D97-AF65-F5344CB8AC3E}">
        <p14:creationId xmlns:p14="http://schemas.microsoft.com/office/powerpoint/2010/main" val="239216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Zelfkruiing, windvaan</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57</a:t>
            </a:fld>
            <a:endParaRPr lang="nl-BE"/>
          </a:p>
        </p:txBody>
      </p:sp>
      <p:pic>
        <p:nvPicPr>
          <p:cNvPr id="8" name="Picture 9" descr="Foto=MFJ48S4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684" y="1017671"/>
            <a:ext cx="2698750" cy="359886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9" descr="Foto=MFJ48S4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0846" y="1017671"/>
            <a:ext cx="2698750" cy="359886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Afbeelding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57509" y="3083008"/>
            <a:ext cx="1668462"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080000">
            <a:off x="3882909" y="4722896"/>
            <a:ext cx="1668462"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fbeelding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92784" y="3019508"/>
            <a:ext cx="166846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fbeelding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700000" flipH="1">
            <a:off x="6616584" y="4721308"/>
            <a:ext cx="166846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JL-OMLAAG 13"/>
          <p:cNvSpPr/>
          <p:nvPr/>
        </p:nvSpPr>
        <p:spPr>
          <a:xfrm>
            <a:off x="4243271" y="2714708"/>
            <a:ext cx="144463" cy="1081088"/>
          </a:xfrm>
          <a:prstGeom prst="down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15" name="PIJL-OMLAAG 14"/>
          <p:cNvSpPr/>
          <p:nvPr/>
        </p:nvSpPr>
        <p:spPr>
          <a:xfrm>
            <a:off x="6997584" y="4762583"/>
            <a:ext cx="144462" cy="1079500"/>
          </a:xfrm>
          <a:prstGeom prst="down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16" name="PIJL-OMLAAG 15"/>
          <p:cNvSpPr/>
          <p:nvPr/>
        </p:nvSpPr>
        <p:spPr>
          <a:xfrm>
            <a:off x="7073784" y="2714708"/>
            <a:ext cx="144462" cy="1081088"/>
          </a:xfrm>
          <a:prstGeom prst="down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17" name="PIJL-OMLAAG 16"/>
          <p:cNvSpPr/>
          <p:nvPr/>
        </p:nvSpPr>
        <p:spPr>
          <a:xfrm>
            <a:off x="4228984" y="4786396"/>
            <a:ext cx="144462" cy="1079500"/>
          </a:xfrm>
          <a:prstGeom prst="down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18" name="Tekstvak 6"/>
          <p:cNvSpPr txBox="1">
            <a:spLocks noChangeArrowheads="1"/>
          </p:cNvSpPr>
          <p:nvPr/>
        </p:nvSpPr>
        <p:spPr bwMode="auto">
          <a:xfrm>
            <a:off x="4197234" y="6002421"/>
            <a:ext cx="4667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latin typeface="Arial" panose="020B0604020202020204" pitchFamily="34" charset="0"/>
                <a:cs typeface="Arial" panose="020B0604020202020204" pitchFamily="34" charset="0"/>
              </a:rPr>
              <a:t>18°</a:t>
            </a:r>
          </a:p>
        </p:txBody>
      </p:sp>
      <p:sp>
        <p:nvSpPr>
          <p:cNvPr id="19" name="Tekstvak 15"/>
          <p:cNvSpPr txBox="1">
            <a:spLocks noChangeArrowheads="1"/>
          </p:cNvSpPr>
          <p:nvPr/>
        </p:nvSpPr>
        <p:spPr bwMode="auto">
          <a:xfrm>
            <a:off x="6956309" y="2106696"/>
            <a:ext cx="1266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Vaan rechts</a:t>
            </a:r>
          </a:p>
          <a:p>
            <a:pPr algn="ct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Bestaat niet !!!!</a:t>
            </a:r>
          </a:p>
        </p:txBody>
      </p:sp>
      <p:cxnSp>
        <p:nvCxnSpPr>
          <p:cNvPr id="20" name="Rechte verbindingslijn met pijl 19"/>
          <p:cNvCxnSpPr/>
          <p:nvPr/>
        </p:nvCxnSpPr>
        <p:spPr>
          <a:xfrm>
            <a:off x="3243146" y="2944896"/>
            <a:ext cx="55403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p:cNvCxnSpPr/>
          <p:nvPr/>
        </p:nvCxnSpPr>
        <p:spPr>
          <a:xfrm flipH="1" flipV="1">
            <a:off x="8537459" y="2944896"/>
            <a:ext cx="4064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hthoek 21"/>
          <p:cNvSpPr/>
          <p:nvPr/>
        </p:nvSpPr>
        <p:spPr>
          <a:xfrm>
            <a:off x="6621346" y="2563896"/>
            <a:ext cx="1927225" cy="3684587"/>
          </a:xfrm>
          <a:prstGeom prst="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23" name="Rechthoek 22"/>
          <p:cNvSpPr/>
          <p:nvPr/>
        </p:nvSpPr>
        <p:spPr>
          <a:xfrm>
            <a:off x="3797184" y="2563896"/>
            <a:ext cx="1938337" cy="3684587"/>
          </a:xfrm>
          <a:prstGeom prst="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24" name="Tekstvak 23"/>
          <p:cNvSpPr txBox="1">
            <a:spLocks noChangeArrowheads="1"/>
          </p:cNvSpPr>
          <p:nvPr/>
        </p:nvSpPr>
        <p:spPr bwMode="auto">
          <a:xfrm>
            <a:off x="114184" y="4681621"/>
            <a:ext cx="31257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200">
                <a:latin typeface="Arial" panose="020B0604020202020204" pitchFamily="34" charset="0"/>
                <a:cs typeface="Arial" panose="020B0604020202020204" pitchFamily="34" charset="0"/>
              </a:rPr>
              <a:t>De vaan links van het midden</a:t>
            </a:r>
          </a:p>
          <a:p>
            <a:pPr>
              <a:lnSpc>
                <a:spcPct val="100000"/>
              </a:lnSpc>
              <a:spcBef>
                <a:spcPct val="0"/>
              </a:spcBef>
            </a:pPr>
            <a:r>
              <a:rPr lang="nl-BE" altLang="nl-BE" sz="1200">
                <a:latin typeface="Arial" panose="020B0604020202020204" pitchFamily="34" charset="0"/>
                <a:cs typeface="Arial" panose="020B0604020202020204" pitchFamily="34" charset="0"/>
              </a:rPr>
              <a:t>Het bovenhuis heeft steeds de neiging om te ruimen</a:t>
            </a:r>
          </a:p>
          <a:p>
            <a:pPr>
              <a:lnSpc>
                <a:spcPct val="100000"/>
              </a:lnSpc>
              <a:spcBef>
                <a:spcPct val="0"/>
              </a:spcBef>
            </a:pPr>
            <a:r>
              <a:rPr lang="nl-BE" altLang="nl-BE" sz="1200">
                <a:latin typeface="Arial" panose="020B0604020202020204" pitchFamily="34" charset="0"/>
                <a:cs typeface="Arial" panose="020B0604020202020204" pitchFamily="34" charset="0"/>
              </a:rPr>
              <a:t>Bij 18° ruimen van de kast drukt wind tegen de vaan </a:t>
            </a:r>
          </a:p>
          <a:p>
            <a:pPr>
              <a:lnSpc>
                <a:spcPct val="100000"/>
              </a:lnSpc>
              <a:spcBef>
                <a:spcPct val="0"/>
              </a:spcBef>
            </a:pPr>
            <a:r>
              <a:rPr lang="nl-BE" altLang="nl-BE" sz="1200">
                <a:latin typeface="Arial" panose="020B0604020202020204" pitchFamily="34" charset="0"/>
                <a:cs typeface="Arial" panose="020B0604020202020204" pitchFamily="34" charset="0"/>
              </a:rPr>
              <a:t>Een beetje “boven” de wind, nog voldoende windvang</a:t>
            </a:r>
          </a:p>
        </p:txBody>
      </p:sp>
      <p:sp>
        <p:nvSpPr>
          <p:cNvPr id="25" name="Tekstvak 28"/>
          <p:cNvSpPr txBox="1">
            <a:spLocks noChangeArrowheads="1"/>
          </p:cNvSpPr>
          <p:nvPr/>
        </p:nvSpPr>
        <p:spPr bwMode="auto">
          <a:xfrm>
            <a:off x="8885121" y="4683208"/>
            <a:ext cx="30051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200">
                <a:latin typeface="Arial" panose="020B0604020202020204" pitchFamily="34" charset="0"/>
                <a:cs typeface="Arial" panose="020B0604020202020204" pitchFamily="34" charset="0"/>
              </a:rPr>
              <a:t>Indien de vaan rechts van het midden zou staan </a:t>
            </a:r>
          </a:p>
          <a:p>
            <a:pPr>
              <a:lnSpc>
                <a:spcPct val="100000"/>
              </a:lnSpc>
              <a:spcBef>
                <a:spcPct val="0"/>
              </a:spcBef>
            </a:pPr>
            <a:r>
              <a:rPr lang="nl-BE" altLang="nl-BE" sz="1200">
                <a:latin typeface="Arial" panose="020B0604020202020204" pitchFamily="34" charset="0"/>
                <a:cs typeface="Arial" panose="020B0604020202020204" pitchFamily="34" charset="0"/>
              </a:rPr>
              <a:t>Het bovenhuis kan nu </a:t>
            </a:r>
            <a:r>
              <a:rPr lang="nl-BE" altLang="nl-BE" sz="1200">
                <a:solidFill>
                  <a:srgbClr val="FF0000"/>
                </a:solidFill>
                <a:latin typeface="Arial" panose="020B0604020202020204" pitchFamily="34" charset="0"/>
                <a:cs typeface="Arial" panose="020B0604020202020204" pitchFamily="34" charset="0"/>
              </a:rPr>
              <a:t>45°</a:t>
            </a:r>
            <a:r>
              <a:rPr lang="nl-BE" altLang="nl-BE" sz="1200">
                <a:latin typeface="Arial" panose="020B0604020202020204" pitchFamily="34" charset="0"/>
                <a:cs typeface="Arial" panose="020B0604020202020204" pitchFamily="34" charset="0"/>
              </a:rPr>
              <a:t> ruimen vooraleer de wind tegen de vaan blaast</a:t>
            </a:r>
          </a:p>
          <a:p>
            <a:pPr>
              <a:lnSpc>
                <a:spcPct val="100000"/>
              </a:lnSpc>
              <a:spcBef>
                <a:spcPct val="0"/>
              </a:spcBef>
            </a:pPr>
            <a:r>
              <a:rPr lang="nl-BE" altLang="nl-BE" sz="1200">
                <a:latin typeface="Arial" panose="020B0604020202020204" pitchFamily="34" charset="0"/>
                <a:cs typeface="Arial" panose="020B0604020202020204" pitchFamily="34" charset="0"/>
              </a:rPr>
              <a:t>Te ver “boven’ de wind, weinig of geen windvang </a:t>
            </a:r>
          </a:p>
        </p:txBody>
      </p:sp>
      <p:sp>
        <p:nvSpPr>
          <p:cNvPr id="26" name="Tekstvak 1"/>
          <p:cNvSpPr txBox="1">
            <a:spLocks noChangeArrowheads="1"/>
          </p:cNvSpPr>
          <p:nvPr/>
        </p:nvSpPr>
        <p:spPr bwMode="auto">
          <a:xfrm>
            <a:off x="3554296" y="1017671"/>
            <a:ext cx="518636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600" dirty="0">
                <a:latin typeface="Arial" panose="020B0604020202020204" pitchFamily="34" charset="0"/>
                <a:cs typeface="Arial" panose="020B0604020202020204" pitchFamily="34" charset="0"/>
              </a:rPr>
              <a:t>Een weide molentje kruit zichzelf </a:t>
            </a:r>
            <a:r>
              <a:rPr lang="nl-BE" altLang="nl-BE" sz="1600" dirty="0" smtClean="0">
                <a:latin typeface="Arial" panose="020B0604020202020204" pitchFamily="34" charset="0"/>
                <a:cs typeface="Arial" panose="020B0604020202020204" pitchFamily="34" charset="0"/>
              </a:rPr>
              <a:t>op de wind door </a:t>
            </a:r>
            <a:r>
              <a:rPr lang="nl-BE" altLang="nl-BE" sz="1600" dirty="0">
                <a:latin typeface="Arial" panose="020B0604020202020204" pitchFamily="34" charset="0"/>
                <a:cs typeface="Arial" panose="020B0604020202020204" pitchFamily="34" charset="0"/>
              </a:rPr>
              <a:t>middel van een </a:t>
            </a:r>
            <a:r>
              <a:rPr lang="nl-BE" altLang="nl-BE" sz="1600" dirty="0" smtClean="0">
                <a:latin typeface="Arial" panose="020B0604020202020204" pitchFamily="34" charset="0"/>
                <a:cs typeface="Arial" panose="020B0604020202020204" pitchFamily="34" charset="0"/>
              </a:rPr>
              <a:t>windvaan.</a:t>
            </a:r>
            <a:endParaRPr lang="nl-BE" altLang="nl-BE" sz="1600" dirty="0">
              <a:latin typeface="Arial" panose="020B0604020202020204" pitchFamily="34" charset="0"/>
              <a:cs typeface="Arial" panose="020B0604020202020204" pitchFamily="34" charset="0"/>
            </a:endParaRPr>
          </a:p>
          <a:p>
            <a:pPr>
              <a:lnSpc>
                <a:spcPct val="100000"/>
              </a:lnSpc>
              <a:spcBef>
                <a:spcPct val="0"/>
              </a:spcBef>
            </a:pPr>
            <a:r>
              <a:rPr lang="nl-BE" altLang="nl-BE" sz="1600" dirty="0">
                <a:latin typeface="Arial" panose="020B0604020202020204" pitchFamily="34" charset="0"/>
                <a:cs typeface="Arial" panose="020B0604020202020204" pitchFamily="34" charset="0"/>
              </a:rPr>
              <a:t>De windvaan staat steeds links van het midden om het ruimen van het bovenhuis te beperken</a:t>
            </a:r>
          </a:p>
        </p:txBody>
      </p:sp>
      <p:cxnSp>
        <p:nvCxnSpPr>
          <p:cNvPr id="27" name="Rechte verbindingslijn 26"/>
          <p:cNvCxnSpPr/>
          <p:nvPr/>
        </p:nvCxnSpPr>
        <p:spPr>
          <a:xfrm>
            <a:off x="6621346" y="2563896"/>
            <a:ext cx="1885950" cy="36845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p:cNvCxnSpPr/>
          <p:nvPr/>
        </p:nvCxnSpPr>
        <p:spPr>
          <a:xfrm flipH="1">
            <a:off x="6621346" y="2563896"/>
            <a:ext cx="1912938" cy="36845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p:nvCxnSpPr>
        <p:spPr>
          <a:xfrm>
            <a:off x="8961321" y="1017671"/>
            <a:ext cx="2708275" cy="35718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p:cNvCxnSpPr/>
          <p:nvPr/>
        </p:nvCxnSpPr>
        <p:spPr>
          <a:xfrm flipH="1">
            <a:off x="8961321" y="1017671"/>
            <a:ext cx="2708275" cy="359886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9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1+#ppt_w/2"/>
                                          </p:val>
                                        </p:tav>
                                        <p:tav tm="100000">
                                          <p:val>
                                            <p:strVal val="#ppt_x"/>
                                          </p:val>
                                        </p:tav>
                                      </p:tavLst>
                                    </p:anim>
                                    <p:anim calcmode="lin" valueType="num">
                                      <p:cBhvr additive="base">
                                        <p:cTn id="42" dur="500" fill="hold"/>
                                        <p:tgtEl>
                                          <p:spTgt spid="29"/>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1+#ppt_w/2"/>
                                          </p:val>
                                        </p:tav>
                                        <p:tav tm="100000">
                                          <p:val>
                                            <p:strVal val="#ppt_x"/>
                                          </p:val>
                                        </p:tav>
                                      </p:tavLst>
                                    </p:anim>
                                    <p:anim calcmode="lin" valueType="num">
                                      <p:cBhvr additive="base">
                                        <p:cTn id="46" dur="500" fill="hold"/>
                                        <p:tgtEl>
                                          <p:spTgt spid="30"/>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1+#ppt_w/2"/>
                                          </p:val>
                                        </p:tav>
                                        <p:tav tm="100000">
                                          <p:val>
                                            <p:strVal val="#ppt_x"/>
                                          </p:val>
                                        </p:tav>
                                      </p:tavLst>
                                    </p:anim>
                                    <p:anim calcmode="lin" valueType="num">
                                      <p:cBhvr additive="base">
                                        <p:cTn id="50" dur="500" fill="hold"/>
                                        <p:tgtEl>
                                          <p:spTgt spid="9"/>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1+#ppt_w/2"/>
                                          </p:val>
                                        </p:tav>
                                        <p:tav tm="100000">
                                          <p:val>
                                            <p:strVal val="#ppt_x"/>
                                          </p:val>
                                        </p:tav>
                                      </p:tavLst>
                                    </p:anim>
                                    <p:anim calcmode="lin" valueType="num">
                                      <p:cBhvr additive="base">
                                        <p:cTn id="54" dur="500" fill="hold"/>
                                        <p:tgtEl>
                                          <p:spTgt spid="25"/>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1+#ppt_w/2"/>
                                          </p:val>
                                        </p:tav>
                                        <p:tav tm="100000">
                                          <p:val>
                                            <p:strVal val="#ppt_x"/>
                                          </p:val>
                                        </p:tav>
                                      </p:tavLst>
                                    </p:anim>
                                    <p:anim calcmode="lin" valueType="num">
                                      <p:cBhvr additive="base">
                                        <p:cTn id="58" dur="500" fill="hold"/>
                                        <p:tgtEl>
                                          <p:spTgt spid="19"/>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1+#ppt_w/2"/>
                                          </p:val>
                                        </p:tav>
                                        <p:tav tm="100000">
                                          <p:val>
                                            <p:strVal val="#ppt_x"/>
                                          </p:val>
                                        </p:tav>
                                      </p:tavLst>
                                    </p:anim>
                                    <p:anim calcmode="lin" valueType="num">
                                      <p:cBhvr additive="base">
                                        <p:cTn id="62" dur="500" fill="hold"/>
                                        <p:tgtEl>
                                          <p:spTgt spid="27"/>
                                        </p:tgtEl>
                                        <p:attrNameLst>
                                          <p:attrName>ppt_y</p:attrName>
                                        </p:attrNameLst>
                                      </p:cBhvr>
                                      <p:tavLst>
                                        <p:tav tm="0">
                                          <p:val>
                                            <p:strVal val="#ppt_y"/>
                                          </p:val>
                                        </p:tav>
                                        <p:tav tm="100000">
                                          <p:val>
                                            <p:strVal val="#ppt_y"/>
                                          </p:val>
                                        </p:tav>
                                      </p:tavLst>
                                    </p:anim>
                                  </p:childTnLst>
                                </p:cTn>
                              </p:par>
                              <p:par>
                                <p:cTn id="63" presetID="2" presetClass="entr" presetSubtype="2"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1+#ppt_w/2"/>
                                          </p:val>
                                        </p:tav>
                                        <p:tav tm="100000">
                                          <p:val>
                                            <p:strVal val="#ppt_x"/>
                                          </p:val>
                                        </p:tav>
                                      </p:tavLst>
                                    </p:anim>
                                    <p:anim calcmode="lin" valueType="num">
                                      <p:cBhvr additive="base">
                                        <p:cTn id="66" dur="500" fill="hold"/>
                                        <p:tgtEl>
                                          <p:spTgt spid="28"/>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500" fill="hold"/>
                                        <p:tgtEl>
                                          <p:spTgt spid="21"/>
                                        </p:tgtEl>
                                        <p:attrNameLst>
                                          <p:attrName>ppt_x</p:attrName>
                                        </p:attrNameLst>
                                      </p:cBhvr>
                                      <p:tavLst>
                                        <p:tav tm="0">
                                          <p:val>
                                            <p:strVal val="1+#ppt_w/2"/>
                                          </p:val>
                                        </p:tav>
                                        <p:tav tm="100000">
                                          <p:val>
                                            <p:strVal val="#ppt_x"/>
                                          </p:val>
                                        </p:tav>
                                      </p:tavLst>
                                    </p:anim>
                                    <p:anim calcmode="lin" valueType="num">
                                      <p:cBhvr additive="base">
                                        <p:cTn id="70" dur="500" fill="hold"/>
                                        <p:tgtEl>
                                          <p:spTgt spid="21"/>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additive="base">
                                        <p:cTn id="73" dur="500" fill="hold"/>
                                        <p:tgtEl>
                                          <p:spTgt spid="12"/>
                                        </p:tgtEl>
                                        <p:attrNameLst>
                                          <p:attrName>ppt_x</p:attrName>
                                        </p:attrNameLst>
                                      </p:cBhvr>
                                      <p:tavLst>
                                        <p:tav tm="0">
                                          <p:val>
                                            <p:strVal val="1+#ppt_w/2"/>
                                          </p:val>
                                        </p:tav>
                                        <p:tav tm="100000">
                                          <p:val>
                                            <p:strVal val="#ppt_x"/>
                                          </p:val>
                                        </p:tav>
                                      </p:tavLst>
                                    </p:anim>
                                    <p:anim calcmode="lin" valueType="num">
                                      <p:cBhvr additive="base">
                                        <p:cTn id="74" dur="500" fill="hold"/>
                                        <p:tgtEl>
                                          <p:spTgt spid="12"/>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fill="hold"/>
                                        <p:tgtEl>
                                          <p:spTgt spid="16"/>
                                        </p:tgtEl>
                                        <p:attrNameLst>
                                          <p:attrName>ppt_x</p:attrName>
                                        </p:attrNameLst>
                                      </p:cBhvr>
                                      <p:tavLst>
                                        <p:tav tm="0">
                                          <p:val>
                                            <p:strVal val="1+#ppt_w/2"/>
                                          </p:val>
                                        </p:tav>
                                        <p:tav tm="100000">
                                          <p:val>
                                            <p:strVal val="#ppt_x"/>
                                          </p:val>
                                        </p:tav>
                                      </p:tavLst>
                                    </p:anim>
                                    <p:anim calcmode="lin" valueType="num">
                                      <p:cBhvr additive="base">
                                        <p:cTn id="78" dur="500" fill="hold"/>
                                        <p:tgtEl>
                                          <p:spTgt spid="16"/>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additive="base">
                                        <p:cTn id="81" dur="500" fill="hold"/>
                                        <p:tgtEl>
                                          <p:spTgt spid="15"/>
                                        </p:tgtEl>
                                        <p:attrNameLst>
                                          <p:attrName>ppt_x</p:attrName>
                                        </p:attrNameLst>
                                      </p:cBhvr>
                                      <p:tavLst>
                                        <p:tav tm="0">
                                          <p:val>
                                            <p:strVal val="1+#ppt_w/2"/>
                                          </p:val>
                                        </p:tav>
                                        <p:tav tm="100000">
                                          <p:val>
                                            <p:strVal val="#ppt_x"/>
                                          </p:val>
                                        </p:tav>
                                      </p:tavLst>
                                    </p:anim>
                                    <p:anim calcmode="lin" valueType="num">
                                      <p:cBhvr additive="base">
                                        <p:cTn id="82" dur="500" fill="hold"/>
                                        <p:tgtEl>
                                          <p:spTgt spid="15"/>
                                        </p:tgtEl>
                                        <p:attrNameLst>
                                          <p:attrName>ppt_y</p:attrName>
                                        </p:attrNameLst>
                                      </p:cBhvr>
                                      <p:tavLst>
                                        <p:tav tm="0">
                                          <p:val>
                                            <p:strVal val="#ppt_y"/>
                                          </p:val>
                                        </p:tav>
                                        <p:tav tm="100000">
                                          <p:val>
                                            <p:strVal val="#ppt_y"/>
                                          </p:val>
                                        </p:tav>
                                      </p:tavLst>
                                    </p:anim>
                                  </p:childTnLst>
                                </p:cTn>
                              </p:par>
                              <p:par>
                                <p:cTn id="83" presetID="2" presetClass="entr" presetSubtype="2" fill="hold" nodeType="withEffect">
                                  <p:stCondLst>
                                    <p:cond delay="0"/>
                                  </p:stCondLst>
                                  <p:childTnLst>
                                    <p:set>
                                      <p:cBhvr>
                                        <p:cTn id="84" dur="1" fill="hold">
                                          <p:stCondLst>
                                            <p:cond delay="0"/>
                                          </p:stCondLst>
                                        </p:cTn>
                                        <p:tgtEl>
                                          <p:spTgt spid="13"/>
                                        </p:tgtEl>
                                        <p:attrNameLst>
                                          <p:attrName>style.visibility</p:attrName>
                                        </p:attrNameLst>
                                      </p:cBhvr>
                                      <p:to>
                                        <p:strVal val="visible"/>
                                      </p:to>
                                    </p:set>
                                    <p:anim calcmode="lin" valueType="num">
                                      <p:cBhvr additive="base">
                                        <p:cTn id="85" dur="500" fill="hold"/>
                                        <p:tgtEl>
                                          <p:spTgt spid="13"/>
                                        </p:tgtEl>
                                        <p:attrNameLst>
                                          <p:attrName>ppt_x</p:attrName>
                                        </p:attrNameLst>
                                      </p:cBhvr>
                                      <p:tavLst>
                                        <p:tav tm="0">
                                          <p:val>
                                            <p:strVal val="1+#ppt_w/2"/>
                                          </p:val>
                                        </p:tav>
                                        <p:tav tm="100000">
                                          <p:val>
                                            <p:strVal val="#ppt_x"/>
                                          </p:val>
                                        </p:tav>
                                      </p:tavLst>
                                    </p:anim>
                                    <p:anim calcmode="lin" valueType="num">
                                      <p:cBhvr additive="base">
                                        <p:cTn id="86" dur="500" fill="hold"/>
                                        <p:tgtEl>
                                          <p:spTgt spid="13"/>
                                        </p:tgtEl>
                                        <p:attrNameLst>
                                          <p:attrName>ppt_y</p:attrName>
                                        </p:attrNameLst>
                                      </p:cBhvr>
                                      <p:tavLst>
                                        <p:tav tm="0">
                                          <p:val>
                                            <p:strVal val="#ppt_y"/>
                                          </p:val>
                                        </p:tav>
                                        <p:tav tm="100000">
                                          <p:val>
                                            <p:strVal val="#ppt_y"/>
                                          </p:val>
                                        </p:tav>
                                      </p:tavLst>
                                    </p:anim>
                                  </p:childTnLst>
                                </p:cTn>
                              </p:par>
                              <p:par>
                                <p:cTn id="87" presetID="2" presetClass="entr" presetSubtype="2" fill="hold" grpId="0" nodeType="withEffect">
                                  <p:stCondLst>
                                    <p:cond delay="0"/>
                                  </p:stCondLst>
                                  <p:childTnLst>
                                    <p:set>
                                      <p:cBhvr>
                                        <p:cTn id="88" dur="1" fill="hold">
                                          <p:stCondLst>
                                            <p:cond delay="0"/>
                                          </p:stCondLst>
                                        </p:cTn>
                                        <p:tgtEl>
                                          <p:spTgt spid="22"/>
                                        </p:tgtEl>
                                        <p:attrNameLst>
                                          <p:attrName>style.visibility</p:attrName>
                                        </p:attrNameLst>
                                      </p:cBhvr>
                                      <p:to>
                                        <p:strVal val="visible"/>
                                      </p:to>
                                    </p:set>
                                    <p:anim calcmode="lin" valueType="num">
                                      <p:cBhvr additive="base">
                                        <p:cTn id="89" dur="500" fill="hold"/>
                                        <p:tgtEl>
                                          <p:spTgt spid="22"/>
                                        </p:tgtEl>
                                        <p:attrNameLst>
                                          <p:attrName>ppt_x</p:attrName>
                                        </p:attrNameLst>
                                      </p:cBhvr>
                                      <p:tavLst>
                                        <p:tav tm="0">
                                          <p:val>
                                            <p:strVal val="1+#ppt_w/2"/>
                                          </p:val>
                                        </p:tav>
                                        <p:tav tm="100000">
                                          <p:val>
                                            <p:strVal val="#ppt_x"/>
                                          </p:val>
                                        </p:tav>
                                      </p:tavLst>
                                    </p:anim>
                                    <p:anim calcmode="lin" valueType="num">
                                      <p:cBhvr additive="base">
                                        <p:cTn id="9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p:bldP spid="19" grpId="0"/>
      <p:bldP spid="22" grpId="0" animBg="1"/>
      <p:bldP spid="23" grpId="0" animBg="1"/>
      <p:bldP spid="24" grpId="0"/>
      <p:bldP spid="2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Zo kan het ook !!!</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58</a:t>
            </a:fld>
            <a:endParaRPr lang="nl-BE"/>
          </a:p>
        </p:txBody>
      </p:sp>
      <p:pic>
        <p:nvPicPr>
          <p:cNvPr id="8"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948" y="1218702"/>
            <a:ext cx="7285037" cy="470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8"/>
          <p:cNvSpPr txBox="1"/>
          <p:nvPr/>
        </p:nvSpPr>
        <p:spPr>
          <a:xfrm>
            <a:off x="8153400" y="1218702"/>
            <a:ext cx="3840126" cy="1354217"/>
          </a:xfrm>
          <a:prstGeom prst="rect">
            <a:avLst/>
          </a:prstGeom>
          <a:noFill/>
        </p:spPr>
        <p:txBody>
          <a:bodyPr wrap="square" rtlCol="0">
            <a:spAutoFit/>
          </a:bodyPr>
          <a:lstStyle/>
          <a:p>
            <a:r>
              <a:rPr lang="nl-BE" dirty="0" smtClean="0">
                <a:latin typeface="Arial" panose="020B0604020202020204" pitchFamily="34" charset="0"/>
                <a:cs typeface="Arial" panose="020B0604020202020204" pitchFamily="34" charset="0"/>
              </a:rPr>
              <a:t>Voordeel:</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Zeer goedkoop</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Kruiketting overbodig</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Geen rottende kruipalen</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Geen </a:t>
            </a:r>
            <a:r>
              <a:rPr lang="nl-BE" sz="1600" dirty="0" err="1" smtClean="0">
                <a:latin typeface="Arial" panose="020B0604020202020204" pitchFamily="34" charset="0"/>
                <a:cs typeface="Arial" panose="020B0604020202020204" pitchFamily="34" charset="0"/>
              </a:rPr>
              <a:t>kruiinrichting</a:t>
            </a:r>
            <a:r>
              <a:rPr lang="nl-BE" sz="1600" dirty="0" smtClean="0">
                <a:latin typeface="Arial" panose="020B0604020202020204" pitchFamily="34" charset="0"/>
                <a:cs typeface="Arial" panose="020B0604020202020204" pitchFamily="34" charset="0"/>
              </a:rPr>
              <a:t> nodig</a:t>
            </a:r>
            <a:endParaRPr lang="nl-BE" sz="1600" dirty="0">
              <a:latin typeface="Arial" panose="020B0604020202020204" pitchFamily="34" charset="0"/>
              <a:cs typeface="Arial" panose="020B0604020202020204" pitchFamily="34" charset="0"/>
            </a:endParaRPr>
          </a:p>
        </p:txBody>
      </p:sp>
      <p:sp>
        <p:nvSpPr>
          <p:cNvPr id="10" name="Tekstvak 9"/>
          <p:cNvSpPr txBox="1"/>
          <p:nvPr/>
        </p:nvSpPr>
        <p:spPr>
          <a:xfrm>
            <a:off x="8318204" y="3570583"/>
            <a:ext cx="3840126" cy="1384995"/>
          </a:xfrm>
          <a:prstGeom prst="rect">
            <a:avLst/>
          </a:prstGeom>
          <a:noFill/>
        </p:spPr>
        <p:txBody>
          <a:bodyPr wrap="square" rtlCol="0">
            <a:spAutoFit/>
          </a:bodyPr>
          <a:lstStyle/>
          <a:p>
            <a:r>
              <a:rPr lang="nl-BE" dirty="0" smtClean="0">
                <a:solidFill>
                  <a:srgbClr val="FF0000"/>
                </a:solidFill>
                <a:latin typeface="Arial" panose="020B0604020202020204" pitchFamily="34" charset="0"/>
                <a:cs typeface="Arial" panose="020B0604020202020204" pitchFamily="34" charset="0"/>
              </a:rPr>
              <a:t>Nadeel:</a:t>
            </a:r>
          </a:p>
          <a:p>
            <a:pPr marL="285750" indent="-285750">
              <a:buFont typeface="Arial" panose="020B0604020202020204" pitchFamily="34" charset="0"/>
              <a:buChar char="•"/>
            </a:pPr>
            <a:r>
              <a:rPr lang="nl-BE" sz="1600" dirty="0" smtClean="0">
                <a:solidFill>
                  <a:srgbClr val="FF0000"/>
                </a:solidFill>
                <a:latin typeface="Arial" panose="020B0604020202020204" pitchFamily="34" charset="0"/>
                <a:cs typeface="Arial" panose="020B0604020202020204" pitchFamily="34" charset="0"/>
              </a:rPr>
              <a:t>Vraagt veel personeel</a:t>
            </a:r>
          </a:p>
          <a:p>
            <a:pPr marL="285750" indent="-285750">
              <a:buFont typeface="Arial" panose="020B0604020202020204" pitchFamily="34" charset="0"/>
              <a:buChar char="•"/>
            </a:pPr>
            <a:r>
              <a:rPr lang="nl-BE" sz="1600" dirty="0" smtClean="0">
                <a:solidFill>
                  <a:srgbClr val="FF0000"/>
                </a:solidFill>
                <a:latin typeface="Arial" panose="020B0604020202020204" pitchFamily="34" charset="0"/>
                <a:cs typeface="Arial" panose="020B0604020202020204" pitchFamily="34" charset="0"/>
              </a:rPr>
              <a:t>Slechte verdeling van de lasten</a:t>
            </a:r>
          </a:p>
          <a:p>
            <a:pPr marL="285750" indent="-285750">
              <a:buFont typeface="Arial" panose="020B0604020202020204" pitchFamily="34" charset="0"/>
              <a:buChar char="•"/>
            </a:pPr>
            <a:r>
              <a:rPr lang="nl-BE" sz="1600" dirty="0" smtClean="0">
                <a:solidFill>
                  <a:srgbClr val="FF0000"/>
                </a:solidFill>
                <a:latin typeface="Arial" panose="020B0604020202020204" pitchFamily="34" charset="0"/>
                <a:cs typeface="Arial" panose="020B0604020202020204" pitchFamily="34" charset="0"/>
              </a:rPr>
              <a:t>Zeurende knechten omdat de ene harder moet duwen dan de andere</a:t>
            </a:r>
            <a:endParaRPr lang="nl-BE" sz="1600" dirty="0">
              <a:solidFill>
                <a:srgbClr val="FF0000"/>
              </a:solidFill>
              <a:latin typeface="Arial" panose="020B0604020202020204" pitchFamily="34" charset="0"/>
              <a:cs typeface="Arial" panose="020B0604020202020204" pitchFamily="34" charset="0"/>
            </a:endParaRPr>
          </a:p>
        </p:txBody>
      </p:sp>
      <p:sp>
        <p:nvSpPr>
          <p:cNvPr id="11" name="Tekstvak 10"/>
          <p:cNvSpPr txBox="1"/>
          <p:nvPr/>
        </p:nvSpPr>
        <p:spPr>
          <a:xfrm>
            <a:off x="5906922" y="4787834"/>
            <a:ext cx="914400" cy="307777"/>
          </a:xfrm>
          <a:prstGeom prst="rect">
            <a:avLst/>
          </a:prstGeom>
          <a:noFill/>
        </p:spPr>
        <p:txBody>
          <a:bodyPr wrap="square" rtlCol="0">
            <a:spAutoFit/>
          </a:bodyPr>
          <a:lstStyle/>
          <a:p>
            <a:r>
              <a:rPr lang="nl-BE" sz="1400" dirty="0" smtClean="0">
                <a:solidFill>
                  <a:schemeClr val="bg1"/>
                </a:solidFill>
                <a:latin typeface="Arial" panose="020B0604020202020204" pitchFamily="34" charset="0"/>
                <a:cs typeface="Arial" panose="020B0604020202020204" pitchFamily="34" charset="0"/>
              </a:rPr>
              <a:t>Zeur piet</a:t>
            </a:r>
            <a:endParaRPr lang="nl-BE" sz="1400" dirty="0">
              <a:solidFill>
                <a:schemeClr val="bg1"/>
              </a:solidFill>
              <a:latin typeface="Arial" panose="020B0604020202020204" pitchFamily="34" charset="0"/>
              <a:cs typeface="Arial" panose="020B0604020202020204" pitchFamily="34" charset="0"/>
            </a:endParaRPr>
          </a:p>
        </p:txBody>
      </p:sp>
      <p:sp>
        <p:nvSpPr>
          <p:cNvPr id="12" name="Tekstvak 11"/>
          <p:cNvSpPr txBox="1"/>
          <p:nvPr/>
        </p:nvSpPr>
        <p:spPr>
          <a:xfrm>
            <a:off x="2874830" y="4817077"/>
            <a:ext cx="874210" cy="307777"/>
          </a:xfrm>
          <a:prstGeom prst="rect">
            <a:avLst/>
          </a:prstGeom>
          <a:noFill/>
        </p:spPr>
        <p:txBody>
          <a:bodyPr wrap="square" rtlCol="0">
            <a:spAutoFit/>
          </a:bodyPr>
          <a:lstStyle/>
          <a:p>
            <a:r>
              <a:rPr lang="nl-BE" sz="1400" dirty="0" smtClean="0">
                <a:latin typeface="Arial" panose="020B0604020202020204" pitchFamily="34" charset="0"/>
                <a:cs typeface="Arial" panose="020B0604020202020204" pitchFamily="34" charset="0"/>
              </a:rPr>
              <a:t>profiteur</a:t>
            </a:r>
            <a:endParaRPr lang="nl-BE" sz="1400" dirty="0">
              <a:latin typeface="Arial" panose="020B0604020202020204" pitchFamily="34" charset="0"/>
              <a:cs typeface="Arial" panose="020B0604020202020204" pitchFamily="34" charset="0"/>
            </a:endParaRPr>
          </a:p>
        </p:txBody>
      </p:sp>
      <p:cxnSp>
        <p:nvCxnSpPr>
          <p:cNvPr id="14" name="Rechte verbindingslijn met pijl 13"/>
          <p:cNvCxnSpPr>
            <a:stCxn id="12" idx="0"/>
          </p:cNvCxnSpPr>
          <p:nvPr/>
        </p:nvCxnSpPr>
        <p:spPr>
          <a:xfrm flipV="1">
            <a:off x="3311935" y="4521199"/>
            <a:ext cx="0" cy="360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p:cNvCxnSpPr/>
          <p:nvPr/>
        </p:nvCxnSpPr>
        <p:spPr>
          <a:xfrm flipV="1">
            <a:off x="6364122" y="4491955"/>
            <a:ext cx="0" cy="360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86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De vang</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59</a:t>
            </a:fld>
            <a:endParaRPr lang="nl-BE"/>
          </a:p>
        </p:txBody>
      </p:sp>
      <p:pic>
        <p:nvPicPr>
          <p:cNvPr id="8"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8163" y="3919253"/>
            <a:ext cx="312261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5"/>
          <p:cNvSpPr txBox="1">
            <a:spLocks noChangeArrowheads="1"/>
          </p:cNvSpPr>
          <p:nvPr/>
        </p:nvSpPr>
        <p:spPr bwMode="auto">
          <a:xfrm>
            <a:off x="157163" y="1195103"/>
            <a:ext cx="5224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De blokvang: blokken verbonden met maanijzers</a:t>
            </a:r>
          </a:p>
        </p:txBody>
      </p:sp>
      <p:sp>
        <p:nvSpPr>
          <p:cNvPr id="10" name="Tekstvak 9"/>
          <p:cNvSpPr txBox="1"/>
          <p:nvPr/>
        </p:nvSpPr>
        <p:spPr>
          <a:xfrm>
            <a:off x="0" y="3919253"/>
            <a:ext cx="2825750" cy="954087"/>
          </a:xfrm>
          <a:prstGeom prst="rect">
            <a:avLst/>
          </a:prstGeom>
          <a:noFill/>
        </p:spPr>
        <p:txBody>
          <a:bodyPr>
            <a:spAutoFit/>
          </a:bodyPr>
          <a:lstStyle/>
          <a:p>
            <a:pPr>
              <a:defRPr/>
            </a:pPr>
            <a:r>
              <a:rPr lang="nl-BE" sz="1400" dirty="0">
                <a:latin typeface="Arial" panose="020B0604020202020204" pitchFamily="34" charset="0"/>
                <a:cs typeface="Arial" panose="020B0604020202020204" pitchFamily="34" charset="0"/>
              </a:rPr>
              <a:t>De Stutvang, Hollandse vang</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Deze heeft geen buikstuk</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Een stut tussen het teenstuk en linker voeghout</a:t>
            </a:r>
          </a:p>
        </p:txBody>
      </p:sp>
      <p:sp>
        <p:nvSpPr>
          <p:cNvPr id="11" name="Tekstvak 10"/>
          <p:cNvSpPr txBox="1"/>
          <p:nvPr/>
        </p:nvSpPr>
        <p:spPr>
          <a:xfrm>
            <a:off x="0" y="1663415"/>
            <a:ext cx="2881313" cy="1384300"/>
          </a:xfrm>
          <a:prstGeom prst="rect">
            <a:avLst/>
          </a:prstGeom>
          <a:noFill/>
        </p:spPr>
        <p:txBody>
          <a:bodyPr>
            <a:spAutoFit/>
          </a:bodyPr>
          <a:lstStyle/>
          <a:p>
            <a:pPr>
              <a:defRPr/>
            </a:pPr>
            <a:r>
              <a:rPr lang="nl-BE" sz="1400" dirty="0">
                <a:latin typeface="Arial" panose="020B0604020202020204" pitchFamily="34" charset="0"/>
                <a:cs typeface="Arial" panose="020B0604020202020204" pitchFamily="34" charset="0"/>
              </a:rPr>
              <a:t>De Vlaamse vang</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Bestaat uit 4 of 5 blokken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Verbonden met maanijzers</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Zacht houtsoorten bv. Populier of wilg</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Vangwiel beschermt door reep</a:t>
            </a:r>
          </a:p>
        </p:txBody>
      </p:sp>
      <p:sp>
        <p:nvSpPr>
          <p:cNvPr id="12" name="Tekstvak 8"/>
          <p:cNvSpPr txBox="1">
            <a:spLocks noChangeArrowheads="1"/>
          </p:cNvSpPr>
          <p:nvPr/>
        </p:nvSpPr>
        <p:spPr bwMode="auto">
          <a:xfrm>
            <a:off x="6642100" y="1195103"/>
            <a:ext cx="5176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latin typeface="Arial" panose="020B0604020202020204" pitchFamily="34" charset="0"/>
                <a:cs typeface="Arial" panose="020B0604020202020204" pitchFamily="34" charset="0"/>
              </a:rPr>
              <a:t>De bandvang (hoepel): bestaat uit één geheel</a:t>
            </a:r>
          </a:p>
        </p:txBody>
      </p:sp>
      <p:sp>
        <p:nvSpPr>
          <p:cNvPr id="13" name="Tekstvak 12"/>
          <p:cNvSpPr txBox="1"/>
          <p:nvPr/>
        </p:nvSpPr>
        <p:spPr>
          <a:xfrm>
            <a:off x="6257925" y="1663415"/>
            <a:ext cx="2646363" cy="2032000"/>
          </a:xfrm>
          <a:prstGeom prst="rect">
            <a:avLst/>
          </a:prstGeom>
          <a:noFill/>
        </p:spPr>
        <p:txBody>
          <a:bodyPr>
            <a:spAutoFit/>
          </a:bodyPr>
          <a:lstStyle/>
          <a:p>
            <a:pPr>
              <a:defRPr/>
            </a:pPr>
            <a:r>
              <a:rPr lang="nl-BE" sz="1400" dirty="0">
                <a:latin typeface="Arial" panose="020B0604020202020204" pitchFamily="34" charset="0"/>
                <a:cs typeface="Arial" panose="020B0604020202020204" pitchFamily="34" charset="0"/>
              </a:rPr>
              <a:t>De houten bandvang</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Bestaat uit één stuk</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Bij voorkeur iepenhout</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Soms ingezaagd om grip te verhogen </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Buikstuk verstevigd met iepenhouten stuk (slijtage)</a:t>
            </a:r>
          </a:p>
          <a:p>
            <a:pPr marL="285750" indent="-285750">
              <a:buFont typeface="Arial" panose="020B0604020202020204" pitchFamily="34" charset="0"/>
              <a:buChar char="•"/>
              <a:defRPr/>
            </a:pPr>
            <a:endParaRPr lang="nl-BE"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endParaRPr lang="nl-BE" sz="1400" dirty="0">
              <a:latin typeface="Arial" panose="020B0604020202020204" pitchFamily="34" charset="0"/>
              <a:cs typeface="Arial" panose="020B0604020202020204" pitchFamily="34" charset="0"/>
            </a:endParaRPr>
          </a:p>
        </p:txBody>
      </p:sp>
      <p:sp>
        <p:nvSpPr>
          <p:cNvPr id="14" name="Tekstvak 10"/>
          <p:cNvSpPr txBox="1">
            <a:spLocks noChangeArrowheads="1"/>
          </p:cNvSpPr>
          <p:nvPr/>
        </p:nvSpPr>
        <p:spPr bwMode="auto">
          <a:xfrm>
            <a:off x="6257925" y="3919253"/>
            <a:ext cx="26971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nl-BE" altLang="nl-BE" sz="1400" dirty="0" smtClean="0">
                <a:latin typeface="Arial" panose="020B0604020202020204" pitchFamily="34" charset="0"/>
                <a:cs typeface="Arial" panose="020B0604020202020204" pitchFamily="34" charset="0"/>
              </a:rPr>
              <a:t>De metalen bandvang</a:t>
            </a:r>
          </a:p>
          <a:p>
            <a:pPr marL="285750" indent="-285750">
              <a:lnSpc>
                <a:spcPct val="100000"/>
              </a:lnSpc>
              <a:spcBef>
                <a:spcPct val="0"/>
              </a:spcBef>
              <a:defRPr/>
            </a:pPr>
            <a:r>
              <a:rPr lang="nl-BE" altLang="nl-BE" sz="1400" dirty="0" smtClean="0">
                <a:latin typeface="Arial" panose="020B0604020202020204" pitchFamily="34" charset="0"/>
                <a:cs typeface="Arial" panose="020B0604020202020204" pitchFamily="34" charset="0"/>
              </a:rPr>
              <a:t>Metalen band uit één stuk</a:t>
            </a:r>
          </a:p>
          <a:p>
            <a:pPr marL="285750" indent="-285750">
              <a:lnSpc>
                <a:spcPct val="100000"/>
              </a:lnSpc>
              <a:spcBef>
                <a:spcPct val="0"/>
              </a:spcBef>
              <a:defRPr/>
            </a:pPr>
            <a:r>
              <a:rPr lang="nl-BE" altLang="nl-BE" sz="1400" dirty="0" smtClean="0">
                <a:latin typeface="Arial" panose="020B0604020202020204" pitchFamily="34" charset="0"/>
                <a:cs typeface="Arial" panose="020B0604020202020204" pitchFamily="34" charset="0"/>
              </a:rPr>
              <a:t>Vangwiel wordt beschermd door houten belegstukken</a:t>
            </a:r>
          </a:p>
        </p:txBody>
      </p:sp>
      <p:pic>
        <p:nvPicPr>
          <p:cNvPr id="15" name="Afbeelding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67050" y="1663415"/>
            <a:ext cx="313372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kstvak 15"/>
          <p:cNvSpPr txBox="1">
            <a:spLocks noChangeArrowheads="1"/>
          </p:cNvSpPr>
          <p:nvPr/>
        </p:nvSpPr>
        <p:spPr bwMode="auto">
          <a:xfrm>
            <a:off x="6257925" y="5411503"/>
            <a:ext cx="2836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400">
                <a:solidFill>
                  <a:srgbClr val="FF0000"/>
                </a:solidFill>
                <a:latin typeface="Arial" panose="020B0604020202020204" pitchFamily="34" charset="0"/>
                <a:cs typeface="Arial" panose="020B0604020202020204" pitchFamily="34" charset="0"/>
              </a:rPr>
              <a:t>Bandvang komt weinig voor in Nederland, </a:t>
            </a:r>
          </a:p>
        </p:txBody>
      </p:sp>
      <p:pic>
        <p:nvPicPr>
          <p:cNvPr id="17" name="Afbeelding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94788" y="3955765"/>
            <a:ext cx="2970212"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kstvak 17"/>
          <p:cNvSpPr txBox="1">
            <a:spLocks noChangeArrowheads="1"/>
          </p:cNvSpPr>
          <p:nvPr/>
        </p:nvSpPr>
        <p:spPr bwMode="auto">
          <a:xfrm>
            <a:off x="9085263" y="5932203"/>
            <a:ext cx="3048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900">
                <a:latin typeface="Arial" panose="020B0604020202020204" pitchFamily="34" charset="0"/>
                <a:cs typeface="Arial" panose="020B0604020202020204" pitchFamily="34" charset="0"/>
              </a:rPr>
              <a:t>Foto; Patrick Goosens</a:t>
            </a:r>
          </a:p>
        </p:txBody>
      </p:sp>
      <p:pic>
        <p:nvPicPr>
          <p:cNvPr id="19" name="Afbeelding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85263" y="1641190"/>
            <a:ext cx="2970212"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kstvak 19"/>
          <p:cNvSpPr txBox="1">
            <a:spLocks noChangeArrowheads="1"/>
          </p:cNvSpPr>
          <p:nvPr/>
        </p:nvSpPr>
        <p:spPr bwMode="auto">
          <a:xfrm>
            <a:off x="9144000" y="3657315"/>
            <a:ext cx="3048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900">
                <a:latin typeface="Arial" panose="020B0604020202020204" pitchFamily="34" charset="0"/>
                <a:cs typeface="Arial" panose="020B0604020202020204" pitchFamily="34" charset="0"/>
              </a:rPr>
              <a:t>Foto; Patrick Goosens</a:t>
            </a:r>
          </a:p>
        </p:txBody>
      </p:sp>
    </p:spTree>
    <p:extLst>
      <p:ext uri="{BB962C8B-B14F-4D97-AF65-F5344CB8AC3E}">
        <p14:creationId xmlns:p14="http://schemas.microsoft.com/office/powerpoint/2010/main" val="356365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P spid="16" grpId="0"/>
      <p:bldP spid="18"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Dwars getuigd</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6</a:t>
            </a:fld>
            <a:endParaRPr lang="nl-BE"/>
          </a:p>
        </p:txBody>
      </p:sp>
      <p:sp>
        <p:nvSpPr>
          <p:cNvPr id="8" name="Tekstvak 5"/>
          <p:cNvSpPr txBox="1">
            <a:spLocks noChangeArrowheads="1"/>
          </p:cNvSpPr>
          <p:nvPr/>
        </p:nvSpPr>
        <p:spPr bwMode="auto">
          <a:xfrm>
            <a:off x="276447" y="1005221"/>
            <a:ext cx="11751116"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2000" dirty="0">
                <a:latin typeface="Arial" panose="020B0604020202020204" pitchFamily="34" charset="0"/>
                <a:cs typeface="Arial" panose="020B0604020202020204" pitchFamily="34" charset="0"/>
              </a:rPr>
              <a:t>Dwars getuigd, </a:t>
            </a:r>
          </a:p>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Het oudste gevlucht, waaruit ons Oud-Vlaams en het Oud-Hollands uit voortkomen, is het dwars getuigd gevlucht of overhek, komt alleen nog voor op enkele Franse en mediterrane molens</a:t>
            </a:r>
          </a:p>
        </p:txBody>
      </p:sp>
      <p:pic>
        <p:nvPicPr>
          <p:cNvPr id="9" name="Afbeelding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139" y="2303796"/>
            <a:ext cx="26987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vak 5"/>
          <p:cNvSpPr txBox="1">
            <a:spLocks noChangeArrowheads="1"/>
          </p:cNvSpPr>
          <p:nvPr/>
        </p:nvSpPr>
        <p:spPr bwMode="auto">
          <a:xfrm>
            <a:off x="3697952" y="2303796"/>
            <a:ext cx="404018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800">
                <a:latin typeface="Arial" panose="020B0604020202020204" pitchFamily="34" charset="0"/>
                <a:cs typeface="Arial" panose="020B0604020202020204" pitchFamily="34" charset="0"/>
              </a:rPr>
              <a:t>Aan beide zijden van de roede eenzelfde hekwerk.</a:t>
            </a:r>
          </a:p>
          <a:p>
            <a:pPr>
              <a:lnSpc>
                <a:spcPct val="100000"/>
              </a:lnSpc>
              <a:spcBef>
                <a:spcPct val="0"/>
              </a:spcBef>
            </a:pPr>
            <a:r>
              <a:rPr lang="nl-BE" altLang="nl-BE" sz="1800">
                <a:latin typeface="Arial" panose="020B0604020202020204" pitchFamily="34" charset="0"/>
                <a:cs typeface="Arial" panose="020B0604020202020204" pitchFamily="34" charset="0"/>
              </a:rPr>
              <a:t>Geen windborden </a:t>
            </a:r>
          </a:p>
          <a:p>
            <a:pPr>
              <a:lnSpc>
                <a:spcPct val="100000"/>
              </a:lnSpc>
              <a:spcBef>
                <a:spcPct val="0"/>
              </a:spcBef>
            </a:pPr>
            <a:r>
              <a:rPr lang="nl-BE" altLang="nl-BE" sz="1800">
                <a:latin typeface="Arial" panose="020B0604020202020204" pitchFamily="34" charset="0"/>
                <a:cs typeface="Arial" panose="020B0604020202020204" pitchFamily="34" charset="0"/>
              </a:rPr>
              <a:t>Aparte zeilen (8), tussen de vangstokken geweven </a:t>
            </a:r>
            <a:endParaRPr lang="nl-BE" altLang="nl-BE" sz="2000">
              <a:latin typeface="Arial" panose="020B0604020202020204" pitchFamily="34" charset="0"/>
              <a:cs typeface="Arial" panose="020B0604020202020204" pitchFamily="34" charset="0"/>
            </a:endParaRPr>
          </a:p>
        </p:txBody>
      </p:sp>
      <p:pic>
        <p:nvPicPr>
          <p:cNvPr id="11" name="Afbeelding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9052" y="2264108"/>
            <a:ext cx="26955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kstvak 11"/>
          <p:cNvSpPr txBox="1">
            <a:spLocks noChangeArrowheads="1"/>
          </p:cNvSpPr>
          <p:nvPr/>
        </p:nvSpPr>
        <p:spPr bwMode="auto">
          <a:xfrm>
            <a:off x="4882227" y="3811921"/>
            <a:ext cx="3533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800">
                <a:latin typeface="Arial" panose="020B0604020202020204" pitchFamily="34" charset="0"/>
                <a:cs typeface="Arial" panose="020B0604020202020204" pitchFamily="34" charset="0"/>
              </a:rPr>
              <a:t>Eerste wiekverbetering</a:t>
            </a:r>
          </a:p>
          <a:p>
            <a:pPr>
              <a:lnSpc>
                <a:spcPct val="100000"/>
              </a:lnSpc>
              <a:spcBef>
                <a:spcPct val="0"/>
              </a:spcBef>
            </a:pPr>
            <a:r>
              <a:rPr lang="nl-BE" altLang="nl-BE" sz="1800">
                <a:latin typeface="Arial" panose="020B0604020202020204" pitchFamily="34" charset="0"/>
                <a:cs typeface="Arial" panose="020B0604020202020204" pitchFamily="34" charset="0"/>
              </a:rPr>
              <a:t>Hekwerk aan de voorzoom smaller (latere windborden)</a:t>
            </a:r>
          </a:p>
          <a:p>
            <a:pPr>
              <a:lnSpc>
                <a:spcPct val="100000"/>
              </a:lnSpc>
              <a:spcBef>
                <a:spcPct val="0"/>
              </a:spcBef>
            </a:pPr>
            <a:r>
              <a:rPr lang="nl-BE" altLang="nl-BE" sz="1800">
                <a:latin typeface="Arial" panose="020B0604020202020204" pitchFamily="34" charset="0"/>
                <a:cs typeface="Arial" panose="020B0604020202020204" pitchFamily="34" charset="0"/>
              </a:rPr>
              <a:t>Eén zeil per end (4)</a:t>
            </a:r>
          </a:p>
        </p:txBody>
      </p:sp>
      <p:sp>
        <p:nvSpPr>
          <p:cNvPr id="13" name="Tekstvak 12"/>
          <p:cNvSpPr txBox="1">
            <a:spLocks noChangeArrowheads="1"/>
          </p:cNvSpPr>
          <p:nvPr/>
        </p:nvSpPr>
        <p:spPr bwMode="auto">
          <a:xfrm>
            <a:off x="5356889" y="5340683"/>
            <a:ext cx="3179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latin typeface="Arial" panose="020B0604020202020204" pitchFamily="34" charset="0"/>
                <a:cs typeface="Arial" panose="020B0604020202020204" pitchFamily="34" charset="0"/>
              </a:rPr>
              <a:t>Molen van Vaudricourt in het Musée de Plein Air in Villeneuve d’Ascq</a:t>
            </a:r>
          </a:p>
        </p:txBody>
      </p:sp>
    </p:spTree>
    <p:extLst>
      <p:ext uri="{BB962C8B-B14F-4D97-AF65-F5344CB8AC3E}">
        <p14:creationId xmlns:p14="http://schemas.microsoft.com/office/powerpoint/2010/main" val="375436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De Vlaamse blokvang</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60</a:t>
            </a:fld>
            <a:endParaRPr lang="nl-BE"/>
          </a:p>
        </p:txBody>
      </p:sp>
      <p:sp>
        <p:nvSpPr>
          <p:cNvPr id="9" name="Tekstvak 5"/>
          <p:cNvSpPr txBox="1">
            <a:spLocks noChangeArrowheads="1"/>
          </p:cNvSpPr>
          <p:nvPr/>
        </p:nvSpPr>
        <p:spPr bwMode="auto">
          <a:xfrm>
            <a:off x="4483100" y="1267915"/>
            <a:ext cx="4465637"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600" dirty="0">
                <a:latin typeface="Arial" panose="020B0604020202020204" pitchFamily="34" charset="0"/>
                <a:cs typeface="Arial" panose="020B0604020202020204" pitchFamily="34" charset="0"/>
              </a:rPr>
              <a:t>De Vlaamse vang bestaat uit 4 of 5 blokken</a:t>
            </a:r>
          </a:p>
          <a:p>
            <a:pPr lvl="1">
              <a:lnSpc>
                <a:spcPct val="100000"/>
              </a:lnSpc>
              <a:spcBef>
                <a:spcPct val="0"/>
              </a:spcBef>
            </a:pPr>
            <a:r>
              <a:rPr lang="nl-BE" altLang="nl-BE" sz="1400" dirty="0">
                <a:latin typeface="Arial" panose="020B0604020202020204" pitchFamily="34" charset="0"/>
                <a:cs typeface="Arial" panose="020B0604020202020204" pitchFamily="34" charset="0"/>
              </a:rPr>
              <a:t>Het sabelstuk </a:t>
            </a:r>
            <a:r>
              <a:rPr lang="nl-BE" altLang="nl-BE" sz="1400" dirty="0">
                <a:solidFill>
                  <a:srgbClr val="FF0000"/>
                </a:solidFill>
                <a:latin typeface="Arial" panose="020B0604020202020204" pitchFamily="34" charset="0"/>
                <a:cs typeface="Arial" panose="020B0604020202020204" pitchFamily="34" charset="0"/>
              </a:rPr>
              <a:t>(1)</a:t>
            </a:r>
          </a:p>
          <a:p>
            <a:pPr lvl="1">
              <a:lnSpc>
                <a:spcPct val="100000"/>
              </a:lnSpc>
              <a:spcBef>
                <a:spcPct val="0"/>
              </a:spcBef>
            </a:pPr>
            <a:r>
              <a:rPr lang="nl-BE" altLang="nl-BE" sz="1400" dirty="0">
                <a:latin typeface="Arial" panose="020B0604020202020204" pitchFamily="34" charset="0"/>
                <a:cs typeface="Arial" panose="020B0604020202020204" pitchFamily="34" charset="0"/>
              </a:rPr>
              <a:t>Het kopstuk </a:t>
            </a:r>
            <a:r>
              <a:rPr lang="nl-BE" altLang="nl-BE" sz="1400" dirty="0">
                <a:solidFill>
                  <a:srgbClr val="FF0000"/>
                </a:solidFill>
                <a:latin typeface="Arial" panose="020B0604020202020204" pitchFamily="34" charset="0"/>
                <a:cs typeface="Arial" panose="020B0604020202020204" pitchFamily="34" charset="0"/>
              </a:rPr>
              <a:t>(2)</a:t>
            </a:r>
          </a:p>
          <a:p>
            <a:pPr lvl="1">
              <a:lnSpc>
                <a:spcPct val="100000"/>
              </a:lnSpc>
              <a:spcBef>
                <a:spcPct val="0"/>
              </a:spcBef>
            </a:pPr>
            <a:r>
              <a:rPr lang="nl-BE" altLang="nl-BE" sz="1400" dirty="0">
                <a:latin typeface="Arial" panose="020B0604020202020204" pitchFamily="34" charset="0"/>
                <a:cs typeface="Arial" panose="020B0604020202020204" pitchFamily="34" charset="0"/>
              </a:rPr>
              <a:t>Het schouderstuk * </a:t>
            </a:r>
            <a:r>
              <a:rPr lang="nl-BE" altLang="nl-BE" sz="1400" dirty="0">
                <a:solidFill>
                  <a:srgbClr val="FF0000"/>
                </a:solidFill>
                <a:latin typeface="Arial" panose="020B0604020202020204" pitchFamily="34" charset="0"/>
                <a:cs typeface="Arial" panose="020B0604020202020204" pitchFamily="34" charset="0"/>
              </a:rPr>
              <a:t>(3)</a:t>
            </a:r>
          </a:p>
          <a:p>
            <a:pPr lvl="1">
              <a:lnSpc>
                <a:spcPct val="100000"/>
              </a:lnSpc>
              <a:spcBef>
                <a:spcPct val="0"/>
              </a:spcBef>
            </a:pPr>
            <a:r>
              <a:rPr lang="nl-BE" altLang="nl-BE" sz="1400" dirty="0">
                <a:latin typeface="Arial" panose="020B0604020202020204" pitchFamily="34" charset="0"/>
                <a:cs typeface="Arial" panose="020B0604020202020204" pitchFamily="34" charset="0"/>
              </a:rPr>
              <a:t>Het teenstuk </a:t>
            </a:r>
            <a:r>
              <a:rPr lang="nl-BE" altLang="nl-BE" sz="1400" dirty="0">
                <a:solidFill>
                  <a:srgbClr val="FF0000"/>
                </a:solidFill>
                <a:latin typeface="Arial" panose="020B0604020202020204" pitchFamily="34" charset="0"/>
                <a:cs typeface="Arial" panose="020B0604020202020204" pitchFamily="34" charset="0"/>
              </a:rPr>
              <a:t>(4)</a:t>
            </a:r>
          </a:p>
          <a:p>
            <a:pPr lvl="1">
              <a:lnSpc>
                <a:spcPct val="100000"/>
              </a:lnSpc>
              <a:spcBef>
                <a:spcPct val="0"/>
              </a:spcBef>
            </a:pPr>
            <a:r>
              <a:rPr lang="nl-BE" altLang="nl-BE" sz="1400" dirty="0">
                <a:latin typeface="Arial" panose="020B0604020202020204" pitchFamily="34" charset="0"/>
                <a:cs typeface="Arial" panose="020B0604020202020204" pitchFamily="34" charset="0"/>
              </a:rPr>
              <a:t>Het buikstuk </a:t>
            </a:r>
            <a:r>
              <a:rPr lang="nl-BE" altLang="nl-BE" sz="1400" dirty="0">
                <a:solidFill>
                  <a:srgbClr val="FF0000"/>
                </a:solidFill>
                <a:latin typeface="Arial" panose="020B0604020202020204" pitchFamily="34" charset="0"/>
                <a:cs typeface="Arial" panose="020B0604020202020204" pitchFamily="34" charset="0"/>
              </a:rPr>
              <a:t>(5)</a:t>
            </a:r>
          </a:p>
        </p:txBody>
      </p:sp>
      <p:sp>
        <p:nvSpPr>
          <p:cNvPr id="12" name="Tekstvak 11"/>
          <p:cNvSpPr txBox="1">
            <a:spLocks noChangeArrowheads="1"/>
          </p:cNvSpPr>
          <p:nvPr/>
        </p:nvSpPr>
        <p:spPr bwMode="auto">
          <a:xfrm>
            <a:off x="465521" y="5787118"/>
            <a:ext cx="45467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smtClean="0">
                <a:latin typeface="Arial" panose="020B0604020202020204" pitchFamily="34" charset="0"/>
                <a:cs typeface="Arial" panose="020B0604020202020204" pitchFamily="34" charset="0"/>
              </a:rPr>
              <a:t>*</a:t>
            </a:r>
            <a:r>
              <a:rPr lang="nl-BE" altLang="nl-BE" sz="1400" dirty="0" smtClean="0">
                <a:solidFill>
                  <a:srgbClr val="FF0000"/>
                </a:solidFill>
                <a:latin typeface="Arial" panose="020B0604020202020204" pitchFamily="34" charset="0"/>
                <a:cs typeface="Arial" panose="020B0604020202020204" pitchFamily="34" charset="0"/>
              </a:rPr>
              <a:t> (3) </a:t>
            </a:r>
            <a:r>
              <a:rPr lang="nl-BE" altLang="nl-BE" sz="1400" dirty="0" smtClean="0">
                <a:latin typeface="Arial" panose="020B0604020202020204" pitchFamily="34" charset="0"/>
                <a:cs typeface="Arial" panose="020B0604020202020204" pitchFamily="34" charset="0"/>
              </a:rPr>
              <a:t>bij een ‘Blokvang’ met 5 blokken komt het                           schouderstuk tussen het kopstuk en het teenstuk</a:t>
            </a:r>
            <a:endParaRPr lang="nl-BE" altLang="nl-BE" sz="1400" dirty="0">
              <a:solidFill>
                <a:srgbClr val="FF0000"/>
              </a:solidFill>
              <a:latin typeface="Arial" panose="020B0604020202020204" pitchFamily="34" charset="0"/>
              <a:cs typeface="Arial" panose="020B0604020202020204" pitchFamily="34" charset="0"/>
            </a:endParaRPr>
          </a:p>
        </p:txBody>
      </p:sp>
      <p:sp>
        <p:nvSpPr>
          <p:cNvPr id="15" name="Tekstvak 14"/>
          <p:cNvSpPr txBox="1">
            <a:spLocks noChangeArrowheads="1"/>
          </p:cNvSpPr>
          <p:nvPr/>
        </p:nvSpPr>
        <p:spPr bwMode="auto">
          <a:xfrm>
            <a:off x="4483100" y="3157040"/>
            <a:ext cx="5037138"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600" dirty="0">
                <a:latin typeface="Arial" panose="020B0604020202020204" pitchFamily="34" charset="0"/>
                <a:cs typeface="Arial" panose="020B0604020202020204" pitchFamily="34" charset="0"/>
              </a:rPr>
              <a:t>Blokken zijn verbonden met ‘maanijzers’ </a:t>
            </a:r>
            <a:r>
              <a:rPr lang="nl-BE" altLang="nl-BE" sz="1600" dirty="0">
                <a:solidFill>
                  <a:srgbClr val="FF0000"/>
                </a:solidFill>
                <a:latin typeface="Arial" panose="020B0604020202020204" pitchFamily="34" charset="0"/>
                <a:cs typeface="Arial" panose="020B0604020202020204" pitchFamily="34" charset="0"/>
              </a:rPr>
              <a:t>(6)</a:t>
            </a:r>
            <a:endParaRPr lang="nl-BE" altLang="nl-BE" sz="1600" dirty="0">
              <a:latin typeface="Arial" panose="020B0604020202020204" pitchFamily="34" charset="0"/>
              <a:cs typeface="Arial" panose="020B0604020202020204" pitchFamily="34" charset="0"/>
            </a:endParaRPr>
          </a:p>
          <a:p>
            <a:pPr lvl="1">
              <a:lnSpc>
                <a:spcPct val="100000"/>
              </a:lnSpc>
              <a:spcBef>
                <a:spcPct val="0"/>
              </a:spcBef>
            </a:pPr>
            <a:r>
              <a:rPr lang="nl-BE" altLang="nl-BE" sz="1400" dirty="0" smtClean="0">
                <a:latin typeface="Arial" panose="020B0604020202020204" pitchFamily="34" charset="0"/>
                <a:cs typeface="Arial" panose="020B0604020202020204" pitchFamily="34" charset="0"/>
              </a:rPr>
              <a:t>Scharnierende </a:t>
            </a:r>
            <a:r>
              <a:rPr lang="nl-BE" altLang="nl-BE" sz="1400" dirty="0">
                <a:latin typeface="Arial" panose="020B0604020202020204" pitchFamily="34" charset="0"/>
                <a:cs typeface="Arial" panose="020B0604020202020204" pitchFamily="34" charset="0"/>
              </a:rPr>
              <a:t>maanijzers: “</a:t>
            </a:r>
            <a:r>
              <a:rPr lang="nl-BE" altLang="nl-BE" sz="1400" dirty="0">
                <a:solidFill>
                  <a:srgbClr val="FF0000"/>
                </a:solidFill>
                <a:latin typeface="Arial" panose="020B0604020202020204" pitchFamily="34" charset="0"/>
                <a:cs typeface="Arial" panose="020B0604020202020204" pitchFamily="34" charset="0"/>
              </a:rPr>
              <a:t>Soepele vang</a:t>
            </a:r>
            <a:r>
              <a:rPr lang="nl-BE" altLang="nl-BE" sz="1400" dirty="0">
                <a:latin typeface="Arial" panose="020B0604020202020204" pitchFamily="34" charset="0"/>
                <a:cs typeface="Arial" panose="020B0604020202020204" pitchFamily="34" charset="0"/>
              </a:rPr>
              <a:t>” </a:t>
            </a:r>
            <a:r>
              <a:rPr lang="nl-BE" altLang="nl-BE" sz="1400" dirty="0" smtClean="0">
                <a:solidFill>
                  <a:srgbClr val="FF0000"/>
                </a:solidFill>
                <a:latin typeface="Arial" panose="020B0604020202020204" pitchFamily="34" charset="0"/>
                <a:cs typeface="Arial" panose="020B0604020202020204" pitchFamily="34" charset="0"/>
              </a:rPr>
              <a:t>(7)</a:t>
            </a:r>
          </a:p>
          <a:p>
            <a:pPr lvl="1">
              <a:lnSpc>
                <a:spcPct val="100000"/>
              </a:lnSpc>
              <a:spcBef>
                <a:spcPct val="0"/>
              </a:spcBef>
            </a:pPr>
            <a:r>
              <a:rPr lang="nl-BE" altLang="nl-BE" sz="1400" dirty="0">
                <a:latin typeface="Arial" panose="020B0604020202020204" pitchFamily="34" charset="0"/>
                <a:cs typeface="Arial" panose="020B0604020202020204" pitchFamily="34" charset="0"/>
              </a:rPr>
              <a:t>Doorlopende maanijzers: “</a:t>
            </a:r>
            <a:r>
              <a:rPr lang="nl-BE" altLang="nl-BE" sz="1400" dirty="0">
                <a:solidFill>
                  <a:srgbClr val="FF0000"/>
                </a:solidFill>
                <a:latin typeface="Arial" panose="020B0604020202020204" pitchFamily="34" charset="0"/>
                <a:cs typeface="Arial" panose="020B0604020202020204" pitchFamily="34" charset="0"/>
              </a:rPr>
              <a:t>Stijve of vaste vang</a:t>
            </a:r>
            <a:r>
              <a:rPr lang="nl-BE" altLang="nl-BE" sz="1400" dirty="0" smtClean="0">
                <a:latin typeface="Arial" panose="020B0604020202020204" pitchFamily="34" charset="0"/>
                <a:cs typeface="Arial" panose="020B0604020202020204" pitchFamily="34" charset="0"/>
              </a:rPr>
              <a:t>”</a:t>
            </a:r>
            <a:r>
              <a:rPr lang="nl-BE" altLang="nl-BE" sz="1400" dirty="0" smtClean="0">
                <a:solidFill>
                  <a:srgbClr val="FF0000"/>
                </a:solidFill>
                <a:latin typeface="Arial" panose="020B0604020202020204" pitchFamily="34" charset="0"/>
                <a:cs typeface="Arial" panose="020B0604020202020204" pitchFamily="34" charset="0"/>
              </a:rPr>
              <a:t>(8)</a:t>
            </a:r>
            <a:endParaRPr lang="nl-BE" altLang="nl-BE" sz="1400" dirty="0">
              <a:latin typeface="Arial" panose="020B0604020202020204" pitchFamily="34" charset="0"/>
              <a:cs typeface="Arial" panose="020B0604020202020204" pitchFamily="34" charset="0"/>
            </a:endParaRPr>
          </a:p>
          <a:p>
            <a:pPr lvl="1">
              <a:lnSpc>
                <a:spcPct val="100000"/>
              </a:lnSpc>
              <a:spcBef>
                <a:spcPct val="0"/>
              </a:spcBef>
            </a:pPr>
            <a:endParaRPr lang="nl-BE" altLang="nl-BE" sz="1400" dirty="0">
              <a:solidFill>
                <a:srgbClr val="FF0000"/>
              </a:solidFill>
              <a:latin typeface="Arial" panose="020B0604020202020204" pitchFamily="34" charset="0"/>
              <a:cs typeface="Arial" panose="020B0604020202020204" pitchFamily="34" charset="0"/>
            </a:endParaRPr>
          </a:p>
        </p:txBody>
      </p:sp>
      <p:sp>
        <p:nvSpPr>
          <p:cNvPr id="16" name="Tekstvak 15"/>
          <p:cNvSpPr txBox="1">
            <a:spLocks noChangeArrowheads="1"/>
          </p:cNvSpPr>
          <p:nvPr/>
        </p:nvSpPr>
        <p:spPr bwMode="auto">
          <a:xfrm>
            <a:off x="4483100" y="4228603"/>
            <a:ext cx="47101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600" dirty="0">
                <a:latin typeface="Arial" panose="020B0604020202020204" pitchFamily="34" charset="0"/>
                <a:cs typeface="Arial" panose="020B0604020202020204" pitchFamily="34" charset="0"/>
              </a:rPr>
              <a:t>Blokken moeten afgeschuinde kanten </a:t>
            </a:r>
            <a:r>
              <a:rPr lang="nl-BE" altLang="nl-BE" sz="1600" dirty="0" smtClean="0">
                <a:latin typeface="Arial" panose="020B0604020202020204" pitchFamily="34" charset="0"/>
                <a:cs typeface="Arial" panose="020B0604020202020204" pitchFamily="34" charset="0"/>
              </a:rPr>
              <a:t>hebben</a:t>
            </a:r>
          </a:p>
          <a:p>
            <a:pPr lvl="1">
              <a:lnSpc>
                <a:spcPct val="100000"/>
              </a:lnSpc>
              <a:spcBef>
                <a:spcPct val="0"/>
              </a:spcBef>
            </a:pPr>
            <a:r>
              <a:rPr lang="nl-BE" altLang="nl-BE" sz="1400" dirty="0" smtClean="0">
                <a:latin typeface="Arial" panose="020B0604020202020204" pitchFamily="34" charset="0"/>
                <a:cs typeface="Arial" panose="020B0604020202020204" pitchFamily="34" charset="0"/>
              </a:rPr>
              <a:t>Afschuining waar bovenwiel inloopt</a:t>
            </a:r>
            <a:endParaRPr lang="nl-BE" altLang="nl-BE" sz="1400" dirty="0">
              <a:latin typeface="Arial" panose="020B0604020202020204" pitchFamily="34" charset="0"/>
              <a:cs typeface="Arial" panose="020B0604020202020204" pitchFamily="34" charset="0"/>
            </a:endParaRPr>
          </a:p>
          <a:p>
            <a:pPr lvl="1">
              <a:lnSpc>
                <a:spcPct val="100000"/>
              </a:lnSpc>
              <a:spcBef>
                <a:spcPct val="0"/>
              </a:spcBef>
            </a:pPr>
            <a:r>
              <a:rPr lang="nl-BE" altLang="nl-BE" sz="1400" dirty="0">
                <a:latin typeface="Arial" panose="020B0604020202020204" pitchFamily="34" charset="0"/>
                <a:cs typeface="Arial" panose="020B0604020202020204" pitchFamily="34" charset="0"/>
              </a:rPr>
              <a:t>Rechte kanten doen de vang “</a:t>
            </a:r>
            <a:r>
              <a:rPr lang="nl-BE" altLang="nl-BE" sz="1400" dirty="0">
                <a:solidFill>
                  <a:srgbClr val="FF0000"/>
                </a:solidFill>
                <a:latin typeface="Arial" panose="020B0604020202020204" pitchFamily="34" charset="0"/>
                <a:cs typeface="Arial" panose="020B0604020202020204" pitchFamily="34" charset="0"/>
              </a:rPr>
              <a:t>Happen</a:t>
            </a:r>
            <a:r>
              <a:rPr lang="nl-BE" altLang="nl-BE" sz="1400" dirty="0">
                <a:latin typeface="Arial" panose="020B0604020202020204" pitchFamily="34" charset="0"/>
                <a:cs typeface="Arial" panose="020B0604020202020204" pitchFamily="34" charset="0"/>
              </a:rPr>
              <a:t>”</a:t>
            </a:r>
          </a:p>
          <a:p>
            <a:pPr lvl="1">
              <a:lnSpc>
                <a:spcPct val="100000"/>
              </a:lnSpc>
              <a:spcBef>
                <a:spcPct val="0"/>
              </a:spcBef>
            </a:pPr>
            <a:r>
              <a:rPr lang="nl-BE" altLang="nl-BE" sz="1400" dirty="0">
                <a:latin typeface="Arial" panose="020B0604020202020204" pitchFamily="34" charset="0"/>
                <a:cs typeface="Arial" panose="020B0604020202020204" pitchFamily="34" charset="0"/>
              </a:rPr>
              <a:t>“</a:t>
            </a:r>
            <a:r>
              <a:rPr lang="nl-BE" altLang="nl-BE" sz="1400" dirty="0">
                <a:solidFill>
                  <a:srgbClr val="FF0000"/>
                </a:solidFill>
                <a:latin typeface="Arial" panose="020B0604020202020204" pitchFamily="34" charset="0"/>
                <a:cs typeface="Arial" panose="020B0604020202020204" pitchFamily="34" charset="0"/>
              </a:rPr>
              <a:t>Brommen</a:t>
            </a:r>
            <a:r>
              <a:rPr lang="nl-BE" altLang="nl-BE" sz="1400" dirty="0">
                <a:latin typeface="Arial" panose="020B0604020202020204" pitchFamily="34" charset="0"/>
                <a:cs typeface="Arial" panose="020B0604020202020204" pitchFamily="34" charset="0"/>
              </a:rPr>
              <a:t>” mag, teken dat de vang werkt</a:t>
            </a:r>
          </a:p>
          <a:p>
            <a:pPr lvl="1">
              <a:lnSpc>
                <a:spcPct val="100000"/>
              </a:lnSpc>
              <a:spcBef>
                <a:spcPct val="0"/>
              </a:spcBef>
            </a:pPr>
            <a:r>
              <a:rPr lang="nl-BE" altLang="nl-BE" sz="1400" dirty="0">
                <a:solidFill>
                  <a:srgbClr val="FF0000"/>
                </a:solidFill>
                <a:latin typeface="Arial" panose="020B0604020202020204" pitchFamily="34" charset="0"/>
                <a:cs typeface="Arial" panose="020B0604020202020204" pitchFamily="34" charset="0"/>
              </a:rPr>
              <a:t>“Happen” Niet !</a:t>
            </a:r>
          </a:p>
        </p:txBody>
      </p:sp>
      <p:pic>
        <p:nvPicPr>
          <p:cNvPr id="17" name="Picture 7" descr="maanstukk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0238" y="3064965"/>
            <a:ext cx="2087562"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kstvak 17"/>
          <p:cNvSpPr txBox="1">
            <a:spLocks noChangeArrowheads="1"/>
          </p:cNvSpPr>
          <p:nvPr/>
        </p:nvSpPr>
        <p:spPr bwMode="auto">
          <a:xfrm>
            <a:off x="10253663" y="3234828"/>
            <a:ext cx="481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smtClean="0">
                <a:solidFill>
                  <a:srgbClr val="FF0000"/>
                </a:solidFill>
                <a:latin typeface="Arial" panose="020B0604020202020204" pitchFamily="34" charset="0"/>
                <a:cs typeface="Arial" panose="020B0604020202020204" pitchFamily="34" charset="0"/>
              </a:rPr>
              <a:t>(7)</a:t>
            </a:r>
            <a:endParaRPr lang="nl-BE" altLang="nl-BE" sz="1400" dirty="0">
              <a:solidFill>
                <a:srgbClr val="FF0000"/>
              </a:solidFill>
              <a:latin typeface="Arial" panose="020B0604020202020204" pitchFamily="34" charset="0"/>
              <a:cs typeface="Arial" panose="020B0604020202020204" pitchFamily="34" charset="0"/>
            </a:endParaRPr>
          </a:p>
        </p:txBody>
      </p:sp>
      <p:pic>
        <p:nvPicPr>
          <p:cNvPr id="19" name="Picture 2" descr="vangblokken"/>
          <p:cNvPicPr>
            <a:picLocks noChangeAspect="1" noChangeArrowheads="1"/>
          </p:cNvPicPr>
          <p:nvPr/>
        </p:nvPicPr>
        <p:blipFill>
          <a:blip r:embed="rId4">
            <a:extLst>
              <a:ext uri="{28A0092B-C50C-407E-A947-70E740481C1C}">
                <a14:useLocalDpi xmlns:a14="http://schemas.microsoft.com/office/drawing/2010/main" val="0"/>
              </a:ext>
            </a:extLst>
          </a:blip>
          <a:srcRect l="22025" t="40331" r="29967" b="23114"/>
          <a:stretch>
            <a:fillRect/>
          </a:stretch>
        </p:blipFill>
        <p:spPr bwMode="auto">
          <a:xfrm>
            <a:off x="9520238" y="4641353"/>
            <a:ext cx="2671762" cy="1439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026" descr="vangstukken2"/>
          <p:cNvPicPr>
            <a:picLocks noChangeAspect="1" noChangeArrowheads="1"/>
          </p:cNvPicPr>
          <p:nvPr/>
        </p:nvPicPr>
        <p:blipFill>
          <a:blip r:embed="rId5" cstate="print">
            <a:extLst>
              <a:ext uri="{28A0092B-C50C-407E-A947-70E740481C1C}">
                <a14:useLocalDpi xmlns:a14="http://schemas.microsoft.com/office/drawing/2010/main" val="0"/>
              </a:ext>
            </a:extLst>
          </a:blip>
          <a:srcRect l="20381" t="12286" r="13246" b="8562"/>
          <a:stretch>
            <a:fillRect/>
          </a:stretch>
        </p:blipFill>
        <p:spPr bwMode="auto">
          <a:xfrm>
            <a:off x="9520238" y="1252040"/>
            <a:ext cx="2087562" cy="17033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 name="Tekstvak 20"/>
          <p:cNvSpPr txBox="1">
            <a:spLocks noChangeArrowheads="1"/>
          </p:cNvSpPr>
          <p:nvPr/>
        </p:nvSpPr>
        <p:spPr bwMode="auto">
          <a:xfrm>
            <a:off x="11041063" y="2606178"/>
            <a:ext cx="45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(6)</a:t>
            </a:r>
          </a:p>
        </p:txBody>
      </p:sp>
      <p:cxnSp>
        <p:nvCxnSpPr>
          <p:cNvPr id="22" name="Rechte verbindingslijn met pijl 21"/>
          <p:cNvCxnSpPr>
            <a:stCxn id="21" idx="1"/>
          </p:cNvCxnSpPr>
          <p:nvPr/>
        </p:nvCxnSpPr>
        <p:spPr>
          <a:xfrm flipH="1" flipV="1">
            <a:off x="10404475" y="2556965"/>
            <a:ext cx="636588" cy="2032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al 22"/>
          <p:cNvSpPr/>
          <p:nvPr/>
        </p:nvSpPr>
        <p:spPr>
          <a:xfrm>
            <a:off x="10406063" y="4974728"/>
            <a:ext cx="539750" cy="54133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dirty="0"/>
          </a:p>
        </p:txBody>
      </p:sp>
      <p:sp>
        <p:nvSpPr>
          <p:cNvPr id="24" name="Tekstvak 23"/>
          <p:cNvSpPr txBox="1">
            <a:spLocks noChangeArrowheads="1"/>
          </p:cNvSpPr>
          <p:nvPr/>
        </p:nvSpPr>
        <p:spPr bwMode="auto">
          <a:xfrm>
            <a:off x="9668606" y="5136107"/>
            <a:ext cx="430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smtClean="0">
                <a:solidFill>
                  <a:srgbClr val="FF0000"/>
                </a:solidFill>
                <a:latin typeface="Arial" panose="020B0604020202020204" pitchFamily="34" charset="0"/>
                <a:cs typeface="Arial" panose="020B0604020202020204" pitchFamily="34" charset="0"/>
              </a:rPr>
              <a:t>(8)</a:t>
            </a:r>
            <a:endParaRPr lang="nl-BE" altLang="nl-BE" sz="1400" dirty="0">
              <a:solidFill>
                <a:srgbClr val="FF0000"/>
              </a:solidFill>
              <a:latin typeface="Arial" panose="020B0604020202020204" pitchFamily="34" charset="0"/>
              <a:cs typeface="Arial" panose="020B0604020202020204" pitchFamily="34" charset="0"/>
            </a:endParaRPr>
          </a:p>
        </p:txBody>
      </p:sp>
      <p:pic>
        <p:nvPicPr>
          <p:cNvPr id="25" name="Afbeelding 24"/>
          <p:cNvPicPr>
            <a:picLocks noChangeAspect="1"/>
          </p:cNvPicPr>
          <p:nvPr/>
        </p:nvPicPr>
        <p:blipFill rotWithShape="1">
          <a:blip r:embed="rId6" cstate="print">
            <a:extLst>
              <a:ext uri="{28A0092B-C50C-407E-A947-70E740481C1C}">
                <a14:useLocalDpi xmlns:a14="http://schemas.microsoft.com/office/drawing/2010/main" val="0"/>
              </a:ext>
            </a:extLst>
          </a:blip>
          <a:srcRect l="4494" t="22201" r="6001" b="16354"/>
          <a:stretch/>
        </p:blipFill>
        <p:spPr>
          <a:xfrm>
            <a:off x="190885" y="1332553"/>
            <a:ext cx="4291610" cy="4176000"/>
          </a:xfrm>
          <a:prstGeom prst="rect">
            <a:avLst/>
          </a:prstGeom>
        </p:spPr>
      </p:pic>
      <p:sp>
        <p:nvSpPr>
          <p:cNvPr id="10" name="Tekstvak 9"/>
          <p:cNvSpPr txBox="1">
            <a:spLocks noChangeArrowheads="1"/>
          </p:cNvSpPr>
          <p:nvPr/>
        </p:nvSpPr>
        <p:spPr bwMode="auto">
          <a:xfrm>
            <a:off x="3695699" y="1949746"/>
            <a:ext cx="431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solidFill>
                  <a:srgbClr val="FF0000"/>
                </a:solidFill>
                <a:latin typeface="Arial" panose="020B0604020202020204" pitchFamily="34" charset="0"/>
                <a:cs typeface="Arial" panose="020B0604020202020204" pitchFamily="34" charset="0"/>
              </a:rPr>
              <a:t>(1)</a:t>
            </a:r>
          </a:p>
        </p:txBody>
      </p:sp>
      <p:sp>
        <p:nvSpPr>
          <p:cNvPr id="14" name="Tekstvak 13"/>
          <p:cNvSpPr txBox="1">
            <a:spLocks noChangeArrowheads="1"/>
          </p:cNvSpPr>
          <p:nvPr/>
        </p:nvSpPr>
        <p:spPr bwMode="auto">
          <a:xfrm>
            <a:off x="2004578" y="4974728"/>
            <a:ext cx="530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solidFill>
                  <a:srgbClr val="FF0000"/>
                </a:solidFill>
                <a:latin typeface="Arial" panose="020B0604020202020204" pitchFamily="34" charset="0"/>
                <a:cs typeface="Arial" panose="020B0604020202020204" pitchFamily="34" charset="0"/>
              </a:rPr>
              <a:t>(5)</a:t>
            </a:r>
          </a:p>
        </p:txBody>
      </p:sp>
      <p:sp>
        <p:nvSpPr>
          <p:cNvPr id="13" name="Tekstvak 12"/>
          <p:cNvSpPr txBox="1">
            <a:spLocks noChangeArrowheads="1"/>
          </p:cNvSpPr>
          <p:nvPr/>
        </p:nvSpPr>
        <p:spPr bwMode="auto">
          <a:xfrm>
            <a:off x="190885" y="2556965"/>
            <a:ext cx="481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solidFill>
                  <a:srgbClr val="FF0000"/>
                </a:solidFill>
                <a:latin typeface="Arial" panose="020B0604020202020204" pitchFamily="34" charset="0"/>
                <a:cs typeface="Arial" panose="020B0604020202020204" pitchFamily="34" charset="0"/>
              </a:rPr>
              <a:t>(4)</a:t>
            </a:r>
          </a:p>
        </p:txBody>
      </p:sp>
      <p:sp>
        <p:nvSpPr>
          <p:cNvPr id="11" name="Tekstvak 10"/>
          <p:cNvSpPr txBox="1">
            <a:spLocks noChangeArrowheads="1"/>
          </p:cNvSpPr>
          <p:nvPr/>
        </p:nvSpPr>
        <p:spPr bwMode="auto">
          <a:xfrm>
            <a:off x="1836304" y="1267915"/>
            <a:ext cx="4333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solidFill>
                  <a:srgbClr val="FF0000"/>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15852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1+#ppt_w/2"/>
                                          </p:val>
                                        </p:tav>
                                        <p:tav tm="100000">
                                          <p:val>
                                            <p:strVal val="#ppt_x"/>
                                          </p:val>
                                        </p:tav>
                                      </p:tavLst>
                                    </p:anim>
                                    <p:anim calcmode="lin" valueType="num">
                                      <p:cBhvr additive="base">
                                        <p:cTn id="7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8" grpId="0"/>
      <p:bldP spid="21" grpId="0"/>
      <p:bldP spid="23" grpId="0" animBg="1"/>
      <p:bldP spid="24" grpId="0"/>
      <p:bldP spid="10" grpId="0"/>
      <p:bldP spid="14" grpId="0"/>
      <p:bldP spid="13" grpId="0"/>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8" y="138487"/>
            <a:ext cx="7226817"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De Hollandse blok- of stutvang</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61</a:t>
            </a:fld>
            <a:endParaRPr lang="nl-BE"/>
          </a:p>
        </p:txBody>
      </p:sp>
      <p:sp>
        <p:nvSpPr>
          <p:cNvPr id="10" name="Tekstvak 7"/>
          <p:cNvSpPr txBox="1">
            <a:spLocks noChangeArrowheads="1"/>
          </p:cNvSpPr>
          <p:nvPr/>
        </p:nvSpPr>
        <p:spPr bwMode="auto">
          <a:xfrm>
            <a:off x="333486" y="1190128"/>
            <a:ext cx="3135312"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800" dirty="0">
                <a:latin typeface="Arial" panose="020B0604020202020204" pitchFamily="34" charset="0"/>
                <a:cs typeface="Arial" panose="020B0604020202020204" pitchFamily="34" charset="0"/>
              </a:rPr>
              <a:t>Bestaat uit 4 blokken</a:t>
            </a:r>
          </a:p>
          <a:p>
            <a:pPr lvl="1">
              <a:lnSpc>
                <a:spcPct val="100000"/>
              </a:lnSpc>
              <a:spcBef>
                <a:spcPct val="0"/>
              </a:spcBef>
            </a:pPr>
            <a:r>
              <a:rPr lang="nl-BE" altLang="nl-BE" sz="1400" dirty="0">
                <a:latin typeface="Arial" panose="020B0604020202020204" pitchFamily="34" charset="0"/>
                <a:cs typeface="Arial" panose="020B0604020202020204" pitchFamily="34" charset="0"/>
              </a:rPr>
              <a:t>Sabelstuk </a:t>
            </a:r>
            <a:r>
              <a:rPr lang="nl-BE" altLang="nl-BE" sz="1400" dirty="0">
                <a:solidFill>
                  <a:srgbClr val="FF0000"/>
                </a:solidFill>
                <a:latin typeface="Arial" panose="020B0604020202020204" pitchFamily="34" charset="0"/>
                <a:cs typeface="Arial" panose="020B0604020202020204" pitchFamily="34" charset="0"/>
              </a:rPr>
              <a:t>(1) </a:t>
            </a:r>
          </a:p>
          <a:p>
            <a:pPr lvl="1">
              <a:lnSpc>
                <a:spcPct val="100000"/>
              </a:lnSpc>
              <a:spcBef>
                <a:spcPct val="0"/>
              </a:spcBef>
            </a:pPr>
            <a:r>
              <a:rPr lang="nl-BE" altLang="nl-BE" sz="1400" dirty="0">
                <a:latin typeface="Arial" panose="020B0604020202020204" pitchFamily="34" charset="0"/>
                <a:cs typeface="Arial" panose="020B0604020202020204" pitchFamily="34" charset="0"/>
              </a:rPr>
              <a:t>Kopstuk </a:t>
            </a:r>
            <a:r>
              <a:rPr lang="nl-BE" altLang="nl-BE" sz="1400" dirty="0">
                <a:solidFill>
                  <a:srgbClr val="FF0000"/>
                </a:solidFill>
                <a:latin typeface="Arial" panose="020B0604020202020204" pitchFamily="34" charset="0"/>
                <a:cs typeface="Arial" panose="020B0604020202020204" pitchFamily="34" charset="0"/>
              </a:rPr>
              <a:t>(2)</a:t>
            </a:r>
          </a:p>
          <a:p>
            <a:pPr lvl="1">
              <a:lnSpc>
                <a:spcPct val="100000"/>
              </a:lnSpc>
              <a:spcBef>
                <a:spcPct val="0"/>
              </a:spcBef>
            </a:pPr>
            <a:r>
              <a:rPr lang="nl-BE" altLang="nl-BE" sz="1400" dirty="0">
                <a:latin typeface="Arial" panose="020B0604020202020204" pitchFamily="34" charset="0"/>
                <a:cs typeface="Arial" panose="020B0604020202020204" pitchFamily="34" charset="0"/>
              </a:rPr>
              <a:t>Schouderstuk</a:t>
            </a:r>
            <a:r>
              <a:rPr lang="nl-BE" altLang="nl-BE" sz="1400" dirty="0">
                <a:solidFill>
                  <a:srgbClr val="FF0000"/>
                </a:solidFill>
                <a:latin typeface="Arial" panose="020B0604020202020204" pitchFamily="34" charset="0"/>
                <a:cs typeface="Arial" panose="020B0604020202020204" pitchFamily="34" charset="0"/>
              </a:rPr>
              <a:t> (3)</a:t>
            </a:r>
          </a:p>
          <a:p>
            <a:pPr lvl="1">
              <a:lnSpc>
                <a:spcPct val="100000"/>
              </a:lnSpc>
              <a:spcBef>
                <a:spcPct val="0"/>
              </a:spcBef>
            </a:pPr>
            <a:r>
              <a:rPr lang="nl-BE" altLang="nl-BE" sz="1400" dirty="0">
                <a:latin typeface="Arial" panose="020B0604020202020204" pitchFamily="34" charset="0"/>
                <a:cs typeface="Arial" panose="020B0604020202020204" pitchFamily="34" charset="0"/>
              </a:rPr>
              <a:t>Teenstuk</a:t>
            </a:r>
            <a:r>
              <a:rPr lang="nl-BE" altLang="nl-BE" sz="1400" dirty="0">
                <a:solidFill>
                  <a:srgbClr val="FF0000"/>
                </a:solidFill>
                <a:latin typeface="Arial" panose="020B0604020202020204" pitchFamily="34" charset="0"/>
                <a:cs typeface="Arial" panose="020B0604020202020204" pitchFamily="34" charset="0"/>
              </a:rPr>
              <a:t> (4)</a:t>
            </a:r>
          </a:p>
          <a:p>
            <a:pPr lvl="1">
              <a:lnSpc>
                <a:spcPct val="100000"/>
              </a:lnSpc>
              <a:spcBef>
                <a:spcPct val="0"/>
              </a:spcBef>
            </a:pPr>
            <a:r>
              <a:rPr lang="nl-BE" altLang="nl-BE" sz="1400" dirty="0">
                <a:latin typeface="Arial" panose="020B0604020202020204" pitchFamily="34" charset="0"/>
                <a:cs typeface="Arial" panose="020B0604020202020204" pitchFamily="34" charset="0"/>
              </a:rPr>
              <a:t>Buikstuk ontbreekt </a:t>
            </a:r>
            <a:r>
              <a:rPr lang="nl-BE" altLang="nl-BE" sz="1400" dirty="0">
                <a:solidFill>
                  <a:srgbClr val="FF0000"/>
                </a:solidFill>
                <a:latin typeface="Arial" panose="020B0604020202020204" pitchFamily="34" charset="0"/>
                <a:cs typeface="Arial" panose="020B0604020202020204" pitchFamily="34" charset="0"/>
              </a:rPr>
              <a:t>*</a:t>
            </a:r>
          </a:p>
        </p:txBody>
      </p:sp>
      <p:pic>
        <p:nvPicPr>
          <p:cNvPr id="15" name="Afbeelding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486" y="3169741"/>
            <a:ext cx="2757487"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kstvak 15"/>
          <p:cNvSpPr txBox="1">
            <a:spLocks noChangeArrowheads="1"/>
          </p:cNvSpPr>
          <p:nvPr/>
        </p:nvSpPr>
        <p:spPr bwMode="auto">
          <a:xfrm>
            <a:off x="62023" y="5250953"/>
            <a:ext cx="31273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 </a:t>
            </a:r>
            <a:r>
              <a:rPr lang="nl-BE" altLang="nl-BE" sz="1200">
                <a:latin typeface="Arial" panose="020B0604020202020204" pitchFamily="34" charset="0"/>
                <a:cs typeface="Arial" panose="020B0604020202020204" pitchFamily="34" charset="0"/>
              </a:rPr>
              <a:t>Stutvang mét buikstuk</a:t>
            </a:r>
          </a:p>
          <a:p>
            <a:pPr algn="ctr">
              <a:lnSpc>
                <a:spcPct val="100000"/>
              </a:lnSpc>
              <a:spcBef>
                <a:spcPct val="0"/>
              </a:spcBef>
              <a:buFontTx/>
              <a:buNone/>
            </a:pPr>
            <a:r>
              <a:rPr lang="nl-BE" altLang="nl-BE" sz="900">
                <a:latin typeface="Arial" panose="020B0604020202020204" pitchFamily="34" charset="0"/>
                <a:cs typeface="Arial" panose="020B0604020202020204" pitchFamily="34" charset="0"/>
              </a:rPr>
              <a:t>“Passiebloem”  Zwolle</a:t>
            </a:r>
          </a:p>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Doel: druk op lichtere voeghouten verdelen</a:t>
            </a:r>
          </a:p>
        </p:txBody>
      </p:sp>
      <p:sp>
        <p:nvSpPr>
          <p:cNvPr id="17" name="Tekstvak 16"/>
          <p:cNvSpPr txBox="1">
            <a:spLocks noChangeArrowheads="1"/>
          </p:cNvSpPr>
          <p:nvPr/>
        </p:nvSpPr>
        <p:spPr bwMode="auto">
          <a:xfrm>
            <a:off x="3090973" y="2283916"/>
            <a:ext cx="44005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600">
                <a:latin typeface="Arial" panose="020B0604020202020204" pitchFamily="34" charset="0"/>
                <a:cs typeface="Arial" panose="020B0604020202020204" pitchFamily="34" charset="0"/>
              </a:rPr>
              <a:t>Lichten</a:t>
            </a:r>
          </a:p>
          <a:p>
            <a:pPr lvl="1">
              <a:lnSpc>
                <a:spcPct val="100000"/>
              </a:lnSpc>
              <a:spcBef>
                <a:spcPct val="0"/>
              </a:spcBef>
            </a:pPr>
            <a:r>
              <a:rPr lang="nl-BE" altLang="nl-BE" sz="1400">
                <a:latin typeface="Arial" panose="020B0604020202020204" pitchFamily="34" charset="0"/>
                <a:cs typeface="Arial" panose="020B0604020202020204" pitchFamily="34" charset="0"/>
              </a:rPr>
              <a:t>Zoals de Vlaamse blokvang</a:t>
            </a:r>
          </a:p>
          <a:p>
            <a:pPr lvl="1">
              <a:lnSpc>
                <a:spcPct val="100000"/>
              </a:lnSpc>
              <a:spcBef>
                <a:spcPct val="0"/>
              </a:spcBef>
            </a:pPr>
            <a:r>
              <a:rPr lang="nl-BE" altLang="nl-BE" sz="1400">
                <a:latin typeface="Arial" panose="020B0604020202020204" pitchFamily="34" charset="0"/>
                <a:cs typeface="Arial" panose="020B0604020202020204" pitchFamily="34" charset="0"/>
              </a:rPr>
              <a:t>Geen druk van de stut op het teenstuk</a:t>
            </a:r>
          </a:p>
        </p:txBody>
      </p:sp>
      <p:sp>
        <p:nvSpPr>
          <p:cNvPr id="18" name="Tekstvak 17"/>
          <p:cNvSpPr txBox="1">
            <a:spLocks noChangeArrowheads="1"/>
          </p:cNvSpPr>
          <p:nvPr/>
        </p:nvSpPr>
        <p:spPr bwMode="auto">
          <a:xfrm>
            <a:off x="3090973" y="4309566"/>
            <a:ext cx="462597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600" dirty="0">
                <a:latin typeface="Arial" panose="020B0604020202020204" pitchFamily="34" charset="0"/>
                <a:cs typeface="Arial" panose="020B0604020202020204" pitchFamily="34" charset="0"/>
              </a:rPr>
              <a:t>Teenstuk met stut </a:t>
            </a:r>
            <a:r>
              <a:rPr lang="nl-BE" altLang="nl-BE" sz="1600" dirty="0">
                <a:solidFill>
                  <a:srgbClr val="FF0000"/>
                </a:solidFill>
                <a:latin typeface="Arial" panose="020B0604020202020204" pitchFamily="34" charset="0"/>
                <a:cs typeface="Arial" panose="020B0604020202020204" pitchFamily="34" charset="0"/>
              </a:rPr>
              <a:t>(5) </a:t>
            </a:r>
            <a:r>
              <a:rPr lang="nl-BE" altLang="nl-BE" sz="1600" dirty="0">
                <a:latin typeface="Arial" panose="020B0604020202020204" pitchFamily="34" charset="0"/>
                <a:cs typeface="Arial" panose="020B0604020202020204" pitchFamily="34" charset="0"/>
              </a:rPr>
              <a:t>i.p.v. buikstuk</a:t>
            </a:r>
          </a:p>
          <a:p>
            <a:pPr lvl="1">
              <a:lnSpc>
                <a:spcPct val="100000"/>
              </a:lnSpc>
              <a:spcBef>
                <a:spcPct val="0"/>
              </a:spcBef>
            </a:pPr>
            <a:r>
              <a:rPr lang="nl-BE" altLang="nl-BE" sz="1400" dirty="0">
                <a:latin typeface="Arial" panose="020B0604020202020204" pitchFamily="34" charset="0"/>
                <a:cs typeface="Arial" panose="020B0604020202020204" pitchFamily="34" charset="0"/>
              </a:rPr>
              <a:t>Stut is een houten los stuk</a:t>
            </a:r>
          </a:p>
          <a:p>
            <a:pPr lvl="1">
              <a:lnSpc>
                <a:spcPct val="100000"/>
              </a:lnSpc>
              <a:spcBef>
                <a:spcPct val="0"/>
              </a:spcBef>
            </a:pPr>
            <a:r>
              <a:rPr lang="nl-BE" altLang="nl-BE" sz="1400" dirty="0">
                <a:latin typeface="Arial" panose="020B0604020202020204" pitchFamily="34" charset="0"/>
                <a:cs typeface="Arial" panose="020B0604020202020204" pitchFamily="34" charset="0"/>
              </a:rPr>
              <a:t>Opgesloten in een stutkast in het </a:t>
            </a:r>
            <a:r>
              <a:rPr lang="nl-BE" altLang="nl-BE" sz="1400" dirty="0" err="1">
                <a:latin typeface="Arial" panose="020B0604020202020204" pitchFamily="34" charset="0"/>
                <a:cs typeface="Arial" panose="020B0604020202020204" pitchFamily="34" charset="0"/>
              </a:rPr>
              <a:t>linkervoeghout</a:t>
            </a:r>
            <a:r>
              <a:rPr lang="nl-BE" altLang="nl-BE" sz="1400" dirty="0">
                <a:latin typeface="Arial" panose="020B0604020202020204" pitchFamily="34" charset="0"/>
                <a:cs typeface="Arial" panose="020B0604020202020204" pitchFamily="34" charset="0"/>
              </a:rPr>
              <a:t> </a:t>
            </a:r>
            <a:r>
              <a:rPr lang="nl-BE" altLang="nl-BE" sz="1400" dirty="0">
                <a:solidFill>
                  <a:srgbClr val="FF0000"/>
                </a:solidFill>
                <a:latin typeface="Arial" panose="020B0604020202020204" pitchFamily="34" charset="0"/>
                <a:cs typeface="Arial" panose="020B0604020202020204" pitchFamily="34" charset="0"/>
              </a:rPr>
              <a:t>(6) </a:t>
            </a:r>
            <a:r>
              <a:rPr lang="nl-BE" altLang="nl-BE" sz="1400" dirty="0">
                <a:latin typeface="Arial" panose="020B0604020202020204" pitchFamily="34" charset="0"/>
                <a:cs typeface="Arial" panose="020B0604020202020204" pitchFamily="34" charset="0"/>
              </a:rPr>
              <a:t>en het teenstuk </a:t>
            </a:r>
            <a:r>
              <a:rPr lang="nl-BE" altLang="nl-BE" sz="1400" dirty="0">
                <a:solidFill>
                  <a:srgbClr val="FF0000"/>
                </a:solidFill>
                <a:latin typeface="Arial" panose="020B0604020202020204" pitchFamily="34" charset="0"/>
                <a:cs typeface="Arial" panose="020B0604020202020204" pitchFamily="34" charset="0"/>
              </a:rPr>
              <a:t>(7) </a:t>
            </a:r>
            <a:endParaRPr lang="nl-BE" altLang="nl-BE" sz="1400" dirty="0">
              <a:latin typeface="Arial" panose="020B0604020202020204" pitchFamily="34" charset="0"/>
              <a:cs typeface="Arial" panose="020B0604020202020204" pitchFamily="34" charset="0"/>
            </a:endParaRPr>
          </a:p>
          <a:p>
            <a:pPr lvl="1">
              <a:lnSpc>
                <a:spcPct val="100000"/>
              </a:lnSpc>
              <a:spcBef>
                <a:spcPct val="0"/>
              </a:spcBef>
            </a:pPr>
            <a:r>
              <a:rPr lang="nl-BE" altLang="nl-BE" sz="1400" dirty="0">
                <a:latin typeface="Arial" panose="020B0604020202020204" pitchFamily="34" charset="0"/>
                <a:cs typeface="Arial" panose="020B0604020202020204" pitchFamily="34" charset="0"/>
              </a:rPr>
              <a:t>Stut staat schuin naar de onderkant van het vangwiel gericht</a:t>
            </a:r>
          </a:p>
        </p:txBody>
      </p:sp>
      <p:sp>
        <p:nvSpPr>
          <p:cNvPr id="23" name="Tekstvak 22"/>
          <p:cNvSpPr txBox="1">
            <a:spLocks noChangeArrowheads="1"/>
          </p:cNvSpPr>
          <p:nvPr/>
        </p:nvSpPr>
        <p:spPr bwMode="auto">
          <a:xfrm>
            <a:off x="755761" y="3850778"/>
            <a:ext cx="600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(6)</a:t>
            </a:r>
          </a:p>
        </p:txBody>
      </p:sp>
      <p:sp>
        <p:nvSpPr>
          <p:cNvPr id="24" name="Tekstvak 23"/>
          <p:cNvSpPr txBox="1">
            <a:spLocks noChangeArrowheads="1"/>
          </p:cNvSpPr>
          <p:nvPr/>
        </p:nvSpPr>
        <p:spPr bwMode="auto">
          <a:xfrm>
            <a:off x="1706673" y="4155578"/>
            <a:ext cx="550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(7)</a:t>
            </a:r>
          </a:p>
        </p:txBody>
      </p:sp>
      <p:sp>
        <p:nvSpPr>
          <p:cNvPr id="25" name="Tekstvak 24"/>
          <p:cNvSpPr txBox="1">
            <a:spLocks noChangeArrowheads="1"/>
          </p:cNvSpPr>
          <p:nvPr/>
        </p:nvSpPr>
        <p:spPr bwMode="auto">
          <a:xfrm>
            <a:off x="3090973" y="3109416"/>
            <a:ext cx="436562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400">
                <a:solidFill>
                  <a:srgbClr val="FF0000"/>
                </a:solidFill>
                <a:latin typeface="Arial" panose="020B0604020202020204" pitchFamily="34" charset="0"/>
                <a:cs typeface="Arial" panose="020B0604020202020204" pitchFamily="34" charset="0"/>
              </a:rPr>
              <a:t>De Stutvang vangt feller dan de Vlaamse</a:t>
            </a:r>
          </a:p>
          <a:p>
            <a:pPr>
              <a:lnSpc>
                <a:spcPct val="100000"/>
              </a:lnSpc>
              <a:spcBef>
                <a:spcPct val="0"/>
              </a:spcBef>
            </a:pPr>
            <a:r>
              <a:rPr lang="nl-BE" altLang="nl-BE" sz="1400">
                <a:solidFill>
                  <a:srgbClr val="FF0000"/>
                </a:solidFill>
                <a:latin typeface="Arial" panose="020B0604020202020204" pitchFamily="34" charset="0"/>
                <a:cs typeface="Arial" panose="020B0604020202020204" pitchFamily="34" charset="0"/>
              </a:rPr>
              <a:t>Hierdoor slijt het teenstuk het felst</a:t>
            </a:r>
          </a:p>
          <a:p>
            <a:pPr>
              <a:lnSpc>
                <a:spcPct val="100000"/>
              </a:lnSpc>
              <a:spcBef>
                <a:spcPct val="0"/>
              </a:spcBef>
            </a:pPr>
            <a:r>
              <a:rPr lang="nl-BE" altLang="nl-BE" sz="1400">
                <a:solidFill>
                  <a:srgbClr val="FF0000"/>
                </a:solidFill>
                <a:latin typeface="Arial" panose="020B0604020202020204" pitchFamily="34" charset="0"/>
                <a:cs typeface="Arial" panose="020B0604020202020204" pitchFamily="34" charset="0"/>
              </a:rPr>
              <a:t>Als het te fel gesleten is wordt de stut vervangen door een langere stut (steeds aanwezig op de molen)</a:t>
            </a:r>
          </a:p>
        </p:txBody>
      </p:sp>
      <p:sp>
        <p:nvSpPr>
          <p:cNvPr id="26" name="Tekstvak 25"/>
          <p:cNvSpPr txBox="1">
            <a:spLocks noChangeArrowheads="1"/>
          </p:cNvSpPr>
          <p:nvPr/>
        </p:nvSpPr>
        <p:spPr bwMode="auto">
          <a:xfrm>
            <a:off x="3090973" y="1190128"/>
            <a:ext cx="46847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600">
                <a:latin typeface="Arial" panose="020B0604020202020204" pitchFamily="34" charset="0"/>
                <a:cs typeface="Arial" panose="020B0604020202020204" pitchFamily="34" charset="0"/>
              </a:rPr>
              <a:t>Vangen</a:t>
            </a:r>
          </a:p>
          <a:p>
            <a:pPr lvl="1">
              <a:lnSpc>
                <a:spcPct val="100000"/>
              </a:lnSpc>
              <a:spcBef>
                <a:spcPct val="0"/>
              </a:spcBef>
            </a:pPr>
            <a:r>
              <a:rPr lang="nl-BE" altLang="nl-BE" sz="1400">
                <a:latin typeface="Arial" panose="020B0604020202020204" pitchFamily="34" charset="0"/>
                <a:cs typeface="Arial" panose="020B0604020202020204" pitchFamily="34" charset="0"/>
              </a:rPr>
              <a:t>Stut heeft dezelfde functie als de koebouten</a:t>
            </a:r>
          </a:p>
          <a:p>
            <a:pPr lvl="1">
              <a:lnSpc>
                <a:spcPct val="100000"/>
              </a:lnSpc>
              <a:spcBef>
                <a:spcPct val="0"/>
              </a:spcBef>
            </a:pPr>
            <a:r>
              <a:rPr lang="nl-BE" altLang="nl-BE" sz="1400">
                <a:latin typeface="Arial" panose="020B0604020202020204" pitchFamily="34" charset="0"/>
                <a:cs typeface="Arial" panose="020B0604020202020204" pitchFamily="34" charset="0"/>
              </a:rPr>
              <a:t>Bij het vangen drukt de stut het teenstuk tegen het vangwiel</a:t>
            </a:r>
          </a:p>
        </p:txBody>
      </p:sp>
      <p:pic>
        <p:nvPicPr>
          <p:cNvPr id="28" name="Afbeelding 27"/>
          <p:cNvPicPr>
            <a:picLocks noChangeAspect="1"/>
          </p:cNvPicPr>
          <p:nvPr/>
        </p:nvPicPr>
        <p:blipFill rotWithShape="1">
          <a:blip r:embed="rId4" cstate="print">
            <a:extLst>
              <a:ext uri="{28A0092B-C50C-407E-A947-70E740481C1C}">
                <a14:useLocalDpi xmlns:a14="http://schemas.microsoft.com/office/drawing/2010/main" val="0"/>
              </a:ext>
            </a:extLst>
          </a:blip>
          <a:srcRect l="7295" t="23859" r="7875" b="19473"/>
          <a:stretch/>
        </p:blipFill>
        <p:spPr>
          <a:xfrm>
            <a:off x="7775686" y="860196"/>
            <a:ext cx="4102768" cy="3886201"/>
          </a:xfrm>
          <a:prstGeom prst="rect">
            <a:avLst/>
          </a:prstGeom>
        </p:spPr>
      </p:pic>
      <p:sp>
        <p:nvSpPr>
          <p:cNvPr id="9" name="Tekstvak 8"/>
          <p:cNvSpPr txBox="1">
            <a:spLocks noChangeArrowheads="1"/>
          </p:cNvSpPr>
          <p:nvPr/>
        </p:nvSpPr>
        <p:spPr bwMode="auto">
          <a:xfrm>
            <a:off x="11066815" y="1301429"/>
            <a:ext cx="41116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solidFill>
                  <a:srgbClr val="FF0000"/>
                </a:solidFill>
                <a:latin typeface="Arial" panose="020B0604020202020204" pitchFamily="34" charset="0"/>
                <a:cs typeface="Arial" panose="020B0604020202020204" pitchFamily="34" charset="0"/>
              </a:rPr>
              <a:t>(1)</a:t>
            </a:r>
          </a:p>
        </p:txBody>
      </p:sp>
      <p:sp>
        <p:nvSpPr>
          <p:cNvPr id="13" name="Tekstvak 12"/>
          <p:cNvSpPr txBox="1">
            <a:spLocks noChangeArrowheads="1"/>
          </p:cNvSpPr>
          <p:nvPr/>
        </p:nvSpPr>
        <p:spPr bwMode="auto">
          <a:xfrm>
            <a:off x="9266202" y="4345578"/>
            <a:ext cx="430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solidFill>
                  <a:srgbClr val="FF0000"/>
                </a:solidFill>
                <a:latin typeface="Arial" panose="020B0604020202020204" pitchFamily="34" charset="0"/>
                <a:cs typeface="Arial" panose="020B0604020202020204" pitchFamily="34" charset="0"/>
              </a:rPr>
              <a:t>(4)</a:t>
            </a:r>
          </a:p>
        </p:txBody>
      </p:sp>
      <p:cxnSp>
        <p:nvCxnSpPr>
          <p:cNvPr id="21" name="Rechte verbindingslijn met pijl 20"/>
          <p:cNvCxnSpPr>
            <a:stCxn id="13" idx="1"/>
          </p:cNvCxnSpPr>
          <p:nvPr/>
        </p:nvCxnSpPr>
        <p:spPr>
          <a:xfrm flipH="1" flipV="1">
            <a:off x="9064736" y="4095453"/>
            <a:ext cx="201466" cy="4041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kstvak 11"/>
          <p:cNvSpPr txBox="1">
            <a:spLocks noChangeArrowheads="1"/>
          </p:cNvSpPr>
          <p:nvPr/>
        </p:nvSpPr>
        <p:spPr bwMode="auto">
          <a:xfrm>
            <a:off x="7708216" y="1970519"/>
            <a:ext cx="495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solidFill>
                  <a:srgbClr val="FF0000"/>
                </a:solidFill>
                <a:latin typeface="Arial" panose="020B0604020202020204" pitchFamily="34" charset="0"/>
                <a:cs typeface="Arial" panose="020B0604020202020204" pitchFamily="34" charset="0"/>
              </a:rPr>
              <a:t>(3)</a:t>
            </a:r>
          </a:p>
        </p:txBody>
      </p:sp>
      <p:cxnSp>
        <p:nvCxnSpPr>
          <p:cNvPr id="20" name="Rechte verbindingslijn met pijl 19"/>
          <p:cNvCxnSpPr>
            <a:stCxn id="19" idx="0"/>
          </p:cNvCxnSpPr>
          <p:nvPr/>
        </p:nvCxnSpPr>
        <p:spPr>
          <a:xfrm flipV="1">
            <a:off x="8185181" y="4004766"/>
            <a:ext cx="289894" cy="1835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kstvak 21"/>
          <p:cNvSpPr txBox="1">
            <a:spLocks noChangeArrowheads="1"/>
          </p:cNvSpPr>
          <p:nvPr/>
        </p:nvSpPr>
        <p:spPr bwMode="auto">
          <a:xfrm>
            <a:off x="7819944" y="3542803"/>
            <a:ext cx="523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solidFill>
                  <a:srgbClr val="FF0000"/>
                </a:solidFill>
                <a:latin typeface="Arial" panose="020B0604020202020204" pitchFamily="34" charset="0"/>
                <a:cs typeface="Arial" panose="020B0604020202020204" pitchFamily="34" charset="0"/>
              </a:rPr>
              <a:t>(6)</a:t>
            </a:r>
          </a:p>
        </p:txBody>
      </p:sp>
      <p:sp>
        <p:nvSpPr>
          <p:cNvPr id="19" name="Tekstvak 18"/>
          <p:cNvSpPr txBox="1">
            <a:spLocks noChangeArrowheads="1"/>
          </p:cNvSpPr>
          <p:nvPr/>
        </p:nvSpPr>
        <p:spPr bwMode="auto">
          <a:xfrm>
            <a:off x="7955787" y="4188297"/>
            <a:ext cx="458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solidFill>
                  <a:srgbClr val="FF0000"/>
                </a:solidFill>
                <a:latin typeface="Arial" panose="020B0604020202020204" pitchFamily="34" charset="0"/>
                <a:cs typeface="Arial" panose="020B0604020202020204" pitchFamily="34" charset="0"/>
              </a:rPr>
              <a:t>(5)</a:t>
            </a:r>
          </a:p>
        </p:txBody>
      </p:sp>
      <p:sp>
        <p:nvSpPr>
          <p:cNvPr id="11" name="Tekstvak 10"/>
          <p:cNvSpPr txBox="1">
            <a:spLocks noChangeArrowheads="1"/>
          </p:cNvSpPr>
          <p:nvPr/>
        </p:nvSpPr>
        <p:spPr bwMode="auto">
          <a:xfrm>
            <a:off x="9064736" y="811923"/>
            <a:ext cx="487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solidFill>
                  <a:srgbClr val="FF0000"/>
                </a:solidFill>
                <a:latin typeface="Arial" panose="020B0604020202020204" pitchFamily="34" charset="0"/>
                <a:cs typeface="Arial" panose="020B0604020202020204" pitchFamily="34" charset="0"/>
              </a:rPr>
              <a:t>(2)</a:t>
            </a:r>
          </a:p>
        </p:txBody>
      </p:sp>
      <p:pic>
        <p:nvPicPr>
          <p:cNvPr id="35" name="Afbeelding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2339" y="4643884"/>
            <a:ext cx="2584771" cy="1938578"/>
          </a:xfrm>
          <a:prstGeom prst="rect">
            <a:avLst/>
          </a:prstGeom>
        </p:spPr>
      </p:pic>
    </p:spTree>
    <p:extLst>
      <p:ext uri="{BB962C8B-B14F-4D97-AF65-F5344CB8AC3E}">
        <p14:creationId xmlns:p14="http://schemas.microsoft.com/office/powerpoint/2010/main" val="183506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additive="base">
                                        <p:cTn id="69" dur="500" fill="hold"/>
                                        <p:tgtEl>
                                          <p:spTgt spid="24"/>
                                        </p:tgtEl>
                                        <p:attrNameLst>
                                          <p:attrName>ppt_x</p:attrName>
                                        </p:attrNameLst>
                                      </p:cBhvr>
                                      <p:tavLst>
                                        <p:tav tm="0">
                                          <p:val>
                                            <p:strVal val="#ppt_x"/>
                                          </p:val>
                                        </p:tav>
                                        <p:tav tm="100000">
                                          <p:val>
                                            <p:strVal val="#ppt_x"/>
                                          </p:val>
                                        </p:tav>
                                      </p:tavLst>
                                    </p:anim>
                                    <p:anim calcmode="lin" valueType="num">
                                      <p:cBhvr additive="base">
                                        <p:cTn id="7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additive="base">
                                        <p:cTn id="81" dur="500" fill="hold"/>
                                        <p:tgtEl>
                                          <p:spTgt spid="17"/>
                                        </p:tgtEl>
                                        <p:attrNameLst>
                                          <p:attrName>ppt_x</p:attrName>
                                        </p:attrNameLst>
                                      </p:cBhvr>
                                      <p:tavLst>
                                        <p:tav tm="0">
                                          <p:val>
                                            <p:strVal val="#ppt_x"/>
                                          </p:val>
                                        </p:tav>
                                        <p:tav tm="100000">
                                          <p:val>
                                            <p:strVal val="#ppt_x"/>
                                          </p:val>
                                        </p:tav>
                                      </p:tavLst>
                                    </p:anim>
                                    <p:anim calcmode="lin" valueType="num">
                                      <p:cBhvr additive="base">
                                        <p:cTn id="8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additive="base">
                                        <p:cTn id="87" dur="500" fill="hold"/>
                                        <p:tgtEl>
                                          <p:spTgt spid="25"/>
                                        </p:tgtEl>
                                        <p:attrNameLst>
                                          <p:attrName>ppt_x</p:attrName>
                                        </p:attrNameLst>
                                      </p:cBhvr>
                                      <p:tavLst>
                                        <p:tav tm="0">
                                          <p:val>
                                            <p:strVal val="#ppt_x"/>
                                          </p:val>
                                        </p:tav>
                                        <p:tav tm="100000">
                                          <p:val>
                                            <p:strVal val="#ppt_x"/>
                                          </p:val>
                                        </p:tav>
                                      </p:tavLst>
                                    </p:anim>
                                    <p:anim calcmode="lin" valueType="num">
                                      <p:cBhvr additive="base">
                                        <p:cTn id="8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3" grpId="0"/>
      <p:bldP spid="24" grpId="0"/>
      <p:bldP spid="25" grpId="0"/>
      <p:bldP spid="26" grpId="0"/>
      <p:bldP spid="9" grpId="0"/>
      <p:bldP spid="13" grpId="0"/>
      <p:bldP spid="12" grpId="0"/>
      <p:bldP spid="22" grpId="0"/>
      <p:bldP spid="19"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Onderdelen v.d. vang</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62</a:t>
            </a:fld>
            <a:endParaRPr lang="nl-BE"/>
          </a:p>
        </p:txBody>
      </p:sp>
      <p:pic>
        <p:nvPicPr>
          <p:cNvPr id="8" name="Afbeelding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04695" y="1017671"/>
            <a:ext cx="21590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5245" y="1017671"/>
            <a:ext cx="2160588"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1432" y="4081546"/>
            <a:ext cx="2160588"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804695" y="4081546"/>
            <a:ext cx="21590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kstvak 11"/>
          <p:cNvSpPr txBox="1"/>
          <p:nvPr/>
        </p:nvSpPr>
        <p:spPr>
          <a:xfrm>
            <a:off x="2494258" y="1084346"/>
            <a:ext cx="3473450" cy="554037"/>
          </a:xfrm>
          <a:prstGeom prst="rect">
            <a:avLst/>
          </a:prstGeom>
          <a:noFill/>
        </p:spPr>
        <p:txBody>
          <a:bodyPr>
            <a:spAutoFit/>
          </a:bodyPr>
          <a:lstStyle/>
          <a:p>
            <a:pPr>
              <a:defRPr/>
            </a:pPr>
            <a:r>
              <a:rPr lang="nl-BE" sz="1600" dirty="0">
                <a:latin typeface="Arial" panose="020B0604020202020204" pitchFamily="34" charset="0"/>
                <a:cs typeface="Arial" panose="020B0604020202020204" pitchFamily="34" charset="0"/>
              </a:rPr>
              <a:t>De vangbalk </a:t>
            </a:r>
            <a:r>
              <a:rPr lang="nl-BE" sz="1600" dirty="0">
                <a:solidFill>
                  <a:srgbClr val="FF0000"/>
                </a:solidFill>
                <a:latin typeface="Arial" panose="020B0604020202020204" pitchFamily="34" charset="0"/>
                <a:cs typeface="Arial" panose="020B0604020202020204" pitchFamily="34" charset="0"/>
              </a:rPr>
              <a:t>(1)</a:t>
            </a:r>
            <a:endParaRPr lang="nl-B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Moet de vang de nodige kracht geven</a:t>
            </a:r>
          </a:p>
        </p:txBody>
      </p:sp>
      <p:sp>
        <p:nvSpPr>
          <p:cNvPr id="13" name="Tekstvak 12"/>
          <p:cNvSpPr txBox="1">
            <a:spLocks noChangeArrowheads="1"/>
          </p:cNvSpPr>
          <p:nvPr/>
        </p:nvSpPr>
        <p:spPr bwMode="auto">
          <a:xfrm>
            <a:off x="1568745" y="2089233"/>
            <a:ext cx="547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chemeClr val="bg1"/>
                </a:solidFill>
                <a:latin typeface="Arial" panose="020B0604020202020204" pitchFamily="34" charset="0"/>
                <a:cs typeface="Arial" panose="020B0604020202020204" pitchFamily="34" charset="0"/>
              </a:rPr>
              <a:t>(1)</a:t>
            </a:r>
          </a:p>
        </p:txBody>
      </p:sp>
      <p:sp>
        <p:nvSpPr>
          <p:cNvPr id="14" name="Tekstvak 13"/>
          <p:cNvSpPr txBox="1"/>
          <p:nvPr/>
        </p:nvSpPr>
        <p:spPr>
          <a:xfrm>
            <a:off x="2494258" y="4057733"/>
            <a:ext cx="3959225" cy="984250"/>
          </a:xfrm>
          <a:prstGeom prst="rect">
            <a:avLst/>
          </a:prstGeom>
          <a:noFill/>
        </p:spPr>
        <p:txBody>
          <a:bodyPr>
            <a:spAutoFit/>
          </a:bodyPr>
          <a:lstStyle/>
          <a:p>
            <a:pPr>
              <a:defRPr/>
            </a:pPr>
            <a:r>
              <a:rPr lang="nl-BE" sz="1600" dirty="0">
                <a:latin typeface="Arial" panose="020B0604020202020204" pitchFamily="34" charset="0"/>
                <a:cs typeface="Arial" panose="020B0604020202020204" pitchFamily="34" charset="0"/>
              </a:rPr>
              <a:t>De Ezel en het lange sabelijzer</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In de ezel </a:t>
            </a:r>
            <a:r>
              <a:rPr lang="nl-BE" sz="1400" dirty="0">
                <a:solidFill>
                  <a:srgbClr val="FF0000"/>
                </a:solidFill>
                <a:latin typeface="Arial" panose="020B0604020202020204" pitchFamily="34" charset="0"/>
                <a:cs typeface="Arial" panose="020B0604020202020204" pitchFamily="34" charset="0"/>
              </a:rPr>
              <a:t>(2)</a:t>
            </a:r>
            <a:r>
              <a:rPr lang="nl-BE" sz="1400" dirty="0">
                <a:latin typeface="Arial" panose="020B0604020202020204" pitchFamily="34" charset="0"/>
                <a:cs typeface="Arial" panose="020B0604020202020204" pitchFamily="34" charset="0"/>
              </a:rPr>
              <a:t> scharniert de vangbalk</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Het lange sabelijzer </a:t>
            </a:r>
            <a:r>
              <a:rPr lang="nl-BE" sz="1400" dirty="0">
                <a:solidFill>
                  <a:srgbClr val="FF0000"/>
                </a:solidFill>
                <a:latin typeface="Arial" panose="020B0604020202020204" pitchFamily="34" charset="0"/>
                <a:cs typeface="Arial" panose="020B0604020202020204" pitchFamily="34" charset="0"/>
              </a:rPr>
              <a:t>(3)</a:t>
            </a:r>
            <a:r>
              <a:rPr lang="nl-BE" sz="1400" dirty="0">
                <a:latin typeface="Arial" panose="020B0604020202020204" pitchFamily="34" charset="0"/>
                <a:cs typeface="Arial" panose="020B0604020202020204" pitchFamily="34" charset="0"/>
              </a:rPr>
              <a:t> is de verbinding tussen de vangbalk en de vangstukken</a:t>
            </a:r>
          </a:p>
        </p:txBody>
      </p:sp>
      <p:sp>
        <p:nvSpPr>
          <p:cNvPr id="15" name="Tekstvak 14"/>
          <p:cNvSpPr txBox="1">
            <a:spLocks noChangeArrowheads="1"/>
          </p:cNvSpPr>
          <p:nvPr/>
        </p:nvSpPr>
        <p:spPr bwMode="auto">
          <a:xfrm>
            <a:off x="478132" y="4838783"/>
            <a:ext cx="400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chemeClr val="bg1"/>
                </a:solidFill>
                <a:latin typeface="Arial" panose="020B0604020202020204" pitchFamily="34" charset="0"/>
                <a:cs typeface="Arial" panose="020B0604020202020204" pitchFamily="34" charset="0"/>
              </a:rPr>
              <a:t>(2)</a:t>
            </a:r>
          </a:p>
        </p:txBody>
      </p:sp>
      <p:sp>
        <p:nvSpPr>
          <p:cNvPr id="16" name="Tekstvak 15"/>
          <p:cNvSpPr txBox="1">
            <a:spLocks noChangeArrowheads="1"/>
          </p:cNvSpPr>
          <p:nvPr/>
        </p:nvSpPr>
        <p:spPr bwMode="auto">
          <a:xfrm>
            <a:off x="1700507" y="4572083"/>
            <a:ext cx="3921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solidFill>
                  <a:schemeClr val="bg1"/>
                </a:solidFill>
                <a:latin typeface="Arial" panose="020B0604020202020204" pitchFamily="34" charset="0"/>
                <a:cs typeface="Arial" panose="020B0604020202020204" pitchFamily="34" charset="0"/>
              </a:rPr>
              <a:t>(3)</a:t>
            </a:r>
          </a:p>
        </p:txBody>
      </p:sp>
      <p:sp>
        <p:nvSpPr>
          <p:cNvPr id="17" name="Tekstvak 16"/>
          <p:cNvSpPr txBox="1"/>
          <p:nvPr/>
        </p:nvSpPr>
        <p:spPr>
          <a:xfrm>
            <a:off x="4596108" y="1719346"/>
            <a:ext cx="5273675" cy="984250"/>
          </a:xfrm>
          <a:prstGeom prst="rect">
            <a:avLst/>
          </a:prstGeom>
          <a:noFill/>
        </p:spPr>
        <p:txBody>
          <a:bodyPr>
            <a:spAutoFit/>
          </a:bodyPr>
          <a:lstStyle/>
          <a:p>
            <a:pPr>
              <a:defRPr/>
            </a:pPr>
            <a:r>
              <a:rPr lang="nl-BE" sz="1600" dirty="0">
                <a:latin typeface="Arial" panose="020B0604020202020204" pitchFamily="34" charset="0"/>
                <a:cs typeface="Arial" panose="020B0604020202020204" pitchFamily="34" charset="0"/>
              </a:rPr>
              <a:t>De vangtrommel, vanghaak , beugel en vangketting</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De vangtrommel </a:t>
            </a:r>
            <a:r>
              <a:rPr lang="nl-BE" sz="1400" dirty="0">
                <a:solidFill>
                  <a:srgbClr val="FF0000"/>
                </a:solidFill>
                <a:latin typeface="Arial" panose="020B0604020202020204" pitchFamily="34" charset="0"/>
                <a:cs typeface="Arial" panose="020B0604020202020204" pitchFamily="34" charset="0"/>
              </a:rPr>
              <a:t>(4)</a:t>
            </a:r>
            <a:r>
              <a:rPr lang="nl-BE" sz="1400" dirty="0">
                <a:latin typeface="Arial" panose="020B0604020202020204" pitchFamily="34" charset="0"/>
                <a:cs typeface="Arial" panose="020B0604020202020204" pitchFamily="34" charset="0"/>
              </a:rPr>
              <a:t> kan door het vangtouw de vangketting </a:t>
            </a:r>
            <a:r>
              <a:rPr lang="nl-BE" sz="1400" dirty="0">
                <a:solidFill>
                  <a:srgbClr val="FF0000"/>
                </a:solidFill>
                <a:latin typeface="Arial" panose="020B0604020202020204" pitchFamily="34" charset="0"/>
                <a:cs typeface="Arial" panose="020B0604020202020204" pitchFamily="34" charset="0"/>
              </a:rPr>
              <a:t>(5)</a:t>
            </a:r>
            <a:r>
              <a:rPr lang="nl-BE" sz="1400" dirty="0">
                <a:latin typeface="Arial" panose="020B0604020202020204" pitchFamily="34" charset="0"/>
                <a:cs typeface="Arial" panose="020B0604020202020204" pitchFamily="34" charset="0"/>
              </a:rPr>
              <a:t> op de as opwinden waardoor de vangbalk opgetild wordt</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De beugel </a:t>
            </a:r>
            <a:r>
              <a:rPr lang="nl-BE" sz="1400" dirty="0">
                <a:solidFill>
                  <a:srgbClr val="FF0000"/>
                </a:solidFill>
                <a:latin typeface="Arial" panose="020B0604020202020204" pitchFamily="34" charset="0"/>
                <a:cs typeface="Arial" panose="020B0604020202020204" pitchFamily="34" charset="0"/>
              </a:rPr>
              <a:t>(6)</a:t>
            </a:r>
            <a:r>
              <a:rPr lang="nl-BE" sz="1400" dirty="0">
                <a:latin typeface="Arial" panose="020B0604020202020204" pitchFamily="34" charset="0"/>
                <a:cs typeface="Arial" panose="020B0604020202020204" pitchFamily="34" charset="0"/>
              </a:rPr>
              <a:t> kan in de vanghaak </a:t>
            </a:r>
            <a:r>
              <a:rPr lang="nl-BE" sz="1400" dirty="0">
                <a:solidFill>
                  <a:srgbClr val="FF0000"/>
                </a:solidFill>
                <a:latin typeface="Arial" panose="020B0604020202020204" pitchFamily="34" charset="0"/>
                <a:cs typeface="Arial" panose="020B0604020202020204" pitchFamily="34" charset="0"/>
              </a:rPr>
              <a:t>(7)</a:t>
            </a:r>
            <a:r>
              <a:rPr lang="nl-BE" sz="1400" dirty="0">
                <a:latin typeface="Arial" panose="020B0604020202020204" pitchFamily="34" charset="0"/>
                <a:cs typeface="Arial" panose="020B0604020202020204" pitchFamily="34" charset="0"/>
              </a:rPr>
              <a:t> getrokken worden</a:t>
            </a:r>
          </a:p>
        </p:txBody>
      </p:sp>
      <p:sp>
        <p:nvSpPr>
          <p:cNvPr id="18" name="Tekstvak 17"/>
          <p:cNvSpPr txBox="1">
            <a:spLocks noChangeArrowheads="1"/>
          </p:cNvSpPr>
          <p:nvPr/>
        </p:nvSpPr>
        <p:spPr bwMode="auto">
          <a:xfrm>
            <a:off x="10536533" y="1295483"/>
            <a:ext cx="373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(4)</a:t>
            </a:r>
          </a:p>
        </p:txBody>
      </p:sp>
      <p:sp>
        <p:nvSpPr>
          <p:cNvPr id="19" name="Tekstvak 18"/>
          <p:cNvSpPr txBox="1">
            <a:spLocks noChangeArrowheads="1"/>
          </p:cNvSpPr>
          <p:nvPr/>
        </p:nvSpPr>
        <p:spPr bwMode="auto">
          <a:xfrm>
            <a:off x="11206458" y="2201946"/>
            <a:ext cx="4841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(5)</a:t>
            </a:r>
          </a:p>
        </p:txBody>
      </p:sp>
      <p:sp>
        <p:nvSpPr>
          <p:cNvPr id="20" name="Tekstvak 19"/>
          <p:cNvSpPr txBox="1">
            <a:spLocks noChangeArrowheads="1"/>
          </p:cNvSpPr>
          <p:nvPr/>
        </p:nvSpPr>
        <p:spPr bwMode="auto">
          <a:xfrm>
            <a:off x="10584158" y="2554371"/>
            <a:ext cx="4841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(6)</a:t>
            </a:r>
          </a:p>
        </p:txBody>
      </p:sp>
      <p:sp>
        <p:nvSpPr>
          <p:cNvPr id="21" name="Tekstvak 20"/>
          <p:cNvSpPr txBox="1">
            <a:spLocks noChangeArrowheads="1"/>
          </p:cNvSpPr>
          <p:nvPr/>
        </p:nvSpPr>
        <p:spPr bwMode="auto">
          <a:xfrm>
            <a:off x="10571458" y="2000333"/>
            <a:ext cx="482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(7)</a:t>
            </a:r>
          </a:p>
        </p:txBody>
      </p:sp>
      <p:sp>
        <p:nvSpPr>
          <p:cNvPr id="22" name="Tekstvak 21"/>
          <p:cNvSpPr txBox="1"/>
          <p:nvPr/>
        </p:nvSpPr>
        <p:spPr>
          <a:xfrm>
            <a:off x="4596108" y="2887746"/>
            <a:ext cx="5168900" cy="985837"/>
          </a:xfrm>
          <a:prstGeom prst="rect">
            <a:avLst/>
          </a:prstGeom>
          <a:noFill/>
        </p:spPr>
        <p:txBody>
          <a:bodyPr>
            <a:spAutoFit/>
          </a:bodyPr>
          <a:lstStyle/>
          <a:p>
            <a:pPr>
              <a:defRPr/>
            </a:pPr>
            <a:r>
              <a:rPr lang="nl-BE" sz="1600" dirty="0">
                <a:latin typeface="Arial" panose="020B0604020202020204" pitchFamily="34" charset="0"/>
                <a:cs typeface="Arial" panose="020B0604020202020204" pitchFamily="34" charset="0"/>
              </a:rPr>
              <a:t>De rust en de rijklamp</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De rust </a:t>
            </a:r>
            <a:r>
              <a:rPr lang="nl-BE" sz="1400" dirty="0">
                <a:solidFill>
                  <a:srgbClr val="FF0000"/>
                </a:solidFill>
                <a:latin typeface="Arial" panose="020B0604020202020204" pitchFamily="34" charset="0"/>
                <a:cs typeface="Arial" panose="020B0604020202020204" pitchFamily="34" charset="0"/>
              </a:rPr>
              <a:t>(8)</a:t>
            </a:r>
            <a:r>
              <a:rPr lang="nl-BE" sz="1400" dirty="0">
                <a:latin typeface="Arial" panose="020B0604020202020204" pitchFamily="34" charset="0"/>
                <a:cs typeface="Arial" panose="020B0604020202020204" pitchFamily="34" charset="0"/>
              </a:rPr>
              <a:t> staat op het linkervoeghout.</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De rijklamp </a:t>
            </a:r>
            <a:r>
              <a:rPr lang="nl-BE" sz="1400" dirty="0">
                <a:solidFill>
                  <a:srgbClr val="FF0000"/>
                </a:solidFill>
                <a:latin typeface="Arial" panose="020B0604020202020204" pitchFamily="34" charset="0"/>
                <a:cs typeface="Arial" panose="020B0604020202020204" pitchFamily="34" charset="0"/>
              </a:rPr>
              <a:t>(9)</a:t>
            </a:r>
            <a:r>
              <a:rPr lang="nl-BE" sz="1400" dirty="0">
                <a:latin typeface="Arial" panose="020B0604020202020204" pitchFamily="34" charset="0"/>
                <a:cs typeface="Arial" panose="020B0604020202020204" pitchFamily="34" charset="0"/>
              </a:rPr>
              <a:t> op het </a:t>
            </a:r>
            <a:r>
              <a:rPr lang="nl-BE" sz="1400" dirty="0" err="1">
                <a:latin typeface="Arial" panose="020B0604020202020204" pitchFamily="34" charset="0"/>
                <a:cs typeface="Arial" panose="020B0604020202020204" pitchFamily="34" charset="0"/>
              </a:rPr>
              <a:t>teensuk</a:t>
            </a:r>
            <a:r>
              <a:rPr lang="nl-BE" sz="1400" dirty="0">
                <a:latin typeface="Arial" panose="020B0604020202020204" pitchFamily="34" charset="0"/>
                <a:cs typeface="Arial" panose="020B0604020202020204" pitchFamily="34" charset="0"/>
              </a:rPr>
              <a:t> (schouderstuk) </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Samen houden ze het teenstuk weg van het wiel </a:t>
            </a:r>
          </a:p>
        </p:txBody>
      </p:sp>
      <p:sp>
        <p:nvSpPr>
          <p:cNvPr id="23" name="Tekstvak 22"/>
          <p:cNvSpPr txBox="1"/>
          <p:nvPr/>
        </p:nvSpPr>
        <p:spPr>
          <a:xfrm>
            <a:off x="4102395" y="5226133"/>
            <a:ext cx="5572125" cy="1016000"/>
          </a:xfrm>
          <a:prstGeom prst="rect">
            <a:avLst/>
          </a:prstGeom>
          <a:noFill/>
        </p:spPr>
        <p:txBody>
          <a:bodyPr>
            <a:spAutoFit/>
          </a:bodyPr>
          <a:lstStyle/>
          <a:p>
            <a:pPr>
              <a:defRPr/>
            </a:pPr>
            <a:r>
              <a:rPr lang="nl-BE" sz="1600" dirty="0">
                <a:latin typeface="Arial" panose="020B0604020202020204" pitchFamily="34" charset="0"/>
                <a:cs typeface="Arial" panose="020B0604020202020204" pitchFamily="34" charset="0"/>
              </a:rPr>
              <a:t>Het korte sabelijzer en de </a:t>
            </a:r>
            <a:r>
              <a:rPr lang="nl-BE" sz="1600" dirty="0" err="1">
                <a:latin typeface="Arial" panose="020B0604020202020204" pitchFamily="34" charset="0"/>
                <a:cs typeface="Arial" panose="020B0604020202020204" pitchFamily="34" charset="0"/>
              </a:rPr>
              <a:t>koebouten</a:t>
            </a:r>
            <a:endParaRPr lang="nl-B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Het korte sabelijzer </a:t>
            </a:r>
            <a:r>
              <a:rPr lang="nl-BE" sz="1400" dirty="0">
                <a:solidFill>
                  <a:srgbClr val="FF0000"/>
                </a:solidFill>
                <a:latin typeface="Arial" panose="020B0604020202020204" pitchFamily="34" charset="0"/>
                <a:cs typeface="Arial" panose="020B0604020202020204" pitchFamily="34" charset="0"/>
              </a:rPr>
              <a:t>(10) </a:t>
            </a:r>
            <a:r>
              <a:rPr lang="nl-BE" sz="1400" dirty="0">
                <a:latin typeface="Arial" panose="020B0604020202020204" pitchFamily="34" charset="0"/>
                <a:cs typeface="Arial" panose="020B0604020202020204" pitchFamily="34" charset="0"/>
              </a:rPr>
              <a:t>verbindt het buikstuk met de </a:t>
            </a:r>
            <a:r>
              <a:rPr lang="nl-BE" sz="1400" dirty="0" err="1">
                <a:latin typeface="Arial" panose="020B0604020202020204" pitchFamily="34" charset="0"/>
                <a:cs typeface="Arial" panose="020B0604020202020204" pitchFamily="34" charset="0"/>
              </a:rPr>
              <a:t>koebouten</a:t>
            </a:r>
            <a:endParaRPr lang="nl-BE"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De </a:t>
            </a:r>
            <a:r>
              <a:rPr lang="nl-BE" sz="1400" dirty="0" err="1">
                <a:latin typeface="Arial" panose="020B0604020202020204" pitchFamily="34" charset="0"/>
                <a:cs typeface="Arial" panose="020B0604020202020204" pitchFamily="34" charset="0"/>
              </a:rPr>
              <a:t>koebouten</a:t>
            </a:r>
            <a:r>
              <a:rPr lang="nl-BE" sz="1400" dirty="0">
                <a:latin typeface="Arial" panose="020B0604020202020204" pitchFamily="34" charset="0"/>
                <a:cs typeface="Arial" panose="020B0604020202020204" pitchFamily="34" charset="0"/>
              </a:rPr>
              <a:t> </a:t>
            </a:r>
            <a:r>
              <a:rPr lang="nl-BE" sz="1400" dirty="0">
                <a:solidFill>
                  <a:srgbClr val="FF0000"/>
                </a:solidFill>
                <a:latin typeface="Arial" panose="020B0604020202020204" pitchFamily="34" charset="0"/>
                <a:cs typeface="Arial" panose="020B0604020202020204" pitchFamily="34" charset="0"/>
              </a:rPr>
              <a:t>(11) </a:t>
            </a:r>
            <a:r>
              <a:rPr lang="nl-BE" sz="1400" dirty="0">
                <a:latin typeface="Arial" panose="020B0604020202020204" pitchFamily="34" charset="0"/>
                <a:cs typeface="Arial" panose="020B0604020202020204" pitchFamily="34" charset="0"/>
              </a:rPr>
              <a:t>steken door het rechtervoeghout (daklijst) en verankeren de vang</a:t>
            </a:r>
            <a:r>
              <a:rPr lang="nl-BE" sz="1600" dirty="0">
                <a:latin typeface="Arial" panose="020B0604020202020204" pitchFamily="34" charset="0"/>
                <a:cs typeface="Arial" panose="020B0604020202020204" pitchFamily="34" charset="0"/>
              </a:rPr>
              <a:t> </a:t>
            </a:r>
          </a:p>
        </p:txBody>
      </p:sp>
      <p:sp>
        <p:nvSpPr>
          <p:cNvPr id="24" name="Tekstvak 23"/>
          <p:cNvSpPr txBox="1">
            <a:spLocks noChangeArrowheads="1"/>
          </p:cNvSpPr>
          <p:nvPr/>
        </p:nvSpPr>
        <p:spPr bwMode="auto">
          <a:xfrm>
            <a:off x="10834982" y="4832433"/>
            <a:ext cx="5349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solidFill>
                  <a:schemeClr val="bg1"/>
                </a:solidFill>
                <a:latin typeface="Arial" panose="020B0604020202020204" pitchFamily="34" charset="0"/>
                <a:cs typeface="Arial" panose="020B0604020202020204" pitchFamily="34" charset="0"/>
              </a:rPr>
              <a:t>(11)</a:t>
            </a:r>
          </a:p>
        </p:txBody>
      </p:sp>
      <p:sp>
        <p:nvSpPr>
          <p:cNvPr id="25" name="Tekstvak 24"/>
          <p:cNvSpPr txBox="1">
            <a:spLocks noChangeArrowheads="1"/>
          </p:cNvSpPr>
          <p:nvPr/>
        </p:nvSpPr>
        <p:spPr bwMode="auto">
          <a:xfrm>
            <a:off x="10487320" y="5080083"/>
            <a:ext cx="5365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(10)</a:t>
            </a:r>
          </a:p>
        </p:txBody>
      </p:sp>
      <p:pic>
        <p:nvPicPr>
          <p:cNvPr id="26" name="Afbeelding 2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38723" y="1719346"/>
            <a:ext cx="1528762"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kstvak 26"/>
          <p:cNvSpPr txBox="1">
            <a:spLocks noChangeArrowheads="1"/>
          </p:cNvSpPr>
          <p:nvPr/>
        </p:nvSpPr>
        <p:spPr bwMode="auto">
          <a:xfrm>
            <a:off x="3173685" y="3224296"/>
            <a:ext cx="4302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(8)</a:t>
            </a:r>
          </a:p>
        </p:txBody>
      </p:sp>
      <p:sp>
        <p:nvSpPr>
          <p:cNvPr id="28" name="Tekstvak 27"/>
          <p:cNvSpPr txBox="1">
            <a:spLocks noChangeArrowheads="1"/>
          </p:cNvSpPr>
          <p:nvPr/>
        </p:nvSpPr>
        <p:spPr bwMode="auto">
          <a:xfrm>
            <a:off x="3105423" y="2344821"/>
            <a:ext cx="4286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solidFill>
                  <a:schemeClr val="bg1"/>
                </a:solidFill>
                <a:latin typeface="Arial" panose="020B0604020202020204" pitchFamily="34" charset="0"/>
                <a:cs typeface="Arial" panose="020B0604020202020204" pitchFamily="34" charset="0"/>
              </a:rPr>
              <a:t>(9)</a:t>
            </a:r>
          </a:p>
        </p:txBody>
      </p:sp>
    </p:spTree>
    <p:extLst>
      <p:ext uri="{BB962C8B-B14F-4D97-AF65-F5344CB8AC3E}">
        <p14:creationId xmlns:p14="http://schemas.microsoft.com/office/powerpoint/2010/main" val="412836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1+#ppt_w/2"/>
                                          </p:val>
                                        </p:tav>
                                        <p:tav tm="100000">
                                          <p:val>
                                            <p:strVal val="#ppt_x"/>
                                          </p:val>
                                        </p:tav>
                                      </p:tavLst>
                                    </p:anim>
                                    <p:anim calcmode="lin" valueType="num">
                                      <p:cBhvr additive="base">
                                        <p:cTn id="4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1+#ppt_w/2"/>
                                          </p:val>
                                        </p:tav>
                                        <p:tav tm="100000">
                                          <p:val>
                                            <p:strVal val="#ppt_x"/>
                                          </p:val>
                                        </p:tav>
                                      </p:tavLst>
                                    </p:anim>
                                    <p:anim calcmode="lin" valueType="num">
                                      <p:cBhvr additive="base">
                                        <p:cTn id="5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1+#ppt_w/2"/>
                                          </p:val>
                                        </p:tav>
                                        <p:tav tm="100000">
                                          <p:val>
                                            <p:strVal val="#ppt_x"/>
                                          </p:val>
                                        </p:tav>
                                      </p:tavLst>
                                    </p:anim>
                                    <p:anim calcmode="lin" valueType="num">
                                      <p:cBhvr additive="base">
                                        <p:cTn id="5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1+#ppt_w/2"/>
                                          </p:val>
                                        </p:tav>
                                        <p:tav tm="100000">
                                          <p:val>
                                            <p:strVal val="#ppt_x"/>
                                          </p:val>
                                        </p:tav>
                                      </p:tavLst>
                                    </p:anim>
                                    <p:anim calcmode="lin" valueType="num">
                                      <p:cBhvr additive="base">
                                        <p:cTn id="6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ppt_x"/>
                                          </p:val>
                                        </p:tav>
                                        <p:tav tm="100000">
                                          <p:val>
                                            <p:strVal val="#ppt_x"/>
                                          </p:val>
                                        </p:tav>
                                      </p:tavLst>
                                    </p:anim>
                                    <p:anim calcmode="lin" valueType="num">
                                      <p:cBhvr additive="base">
                                        <p:cTn id="7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8"/>
                                        </p:tgtEl>
                                        <p:attrNameLst>
                                          <p:attrName>style.visibility</p:attrName>
                                        </p:attrNameLst>
                                      </p:cBhvr>
                                      <p:to>
                                        <p:strVal val="visible"/>
                                      </p:to>
                                    </p:set>
                                    <p:anim calcmode="lin" valueType="num">
                                      <p:cBhvr additive="base">
                                        <p:cTn id="85" dur="500" fill="hold"/>
                                        <p:tgtEl>
                                          <p:spTgt spid="28"/>
                                        </p:tgtEl>
                                        <p:attrNameLst>
                                          <p:attrName>ppt_x</p:attrName>
                                        </p:attrNameLst>
                                      </p:cBhvr>
                                      <p:tavLst>
                                        <p:tav tm="0">
                                          <p:val>
                                            <p:strVal val="#ppt_x"/>
                                          </p:val>
                                        </p:tav>
                                        <p:tav tm="100000">
                                          <p:val>
                                            <p:strVal val="#ppt_x"/>
                                          </p:val>
                                        </p:tav>
                                      </p:tavLst>
                                    </p:anim>
                                    <p:anim calcmode="lin" valueType="num">
                                      <p:cBhvr additive="base">
                                        <p:cTn id="8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fill="hold"/>
                                        <p:tgtEl>
                                          <p:spTgt spid="23"/>
                                        </p:tgtEl>
                                        <p:attrNameLst>
                                          <p:attrName>ppt_x</p:attrName>
                                        </p:attrNameLst>
                                      </p:cBhvr>
                                      <p:tavLst>
                                        <p:tav tm="0">
                                          <p:val>
                                            <p:strVal val="#ppt_x"/>
                                          </p:val>
                                        </p:tav>
                                        <p:tav tm="100000">
                                          <p:val>
                                            <p:strVal val="#ppt_x"/>
                                          </p:val>
                                        </p:tav>
                                      </p:tavLst>
                                    </p:anim>
                                    <p:anim calcmode="lin" valueType="num">
                                      <p:cBhvr additive="base">
                                        <p:cTn id="92" dur="500" fill="hold"/>
                                        <p:tgtEl>
                                          <p:spTgt spid="23"/>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11"/>
                                        </p:tgtEl>
                                        <p:attrNameLst>
                                          <p:attrName>style.visibility</p:attrName>
                                        </p:attrNameLst>
                                      </p:cBhvr>
                                      <p:to>
                                        <p:strVal val="visible"/>
                                      </p:to>
                                    </p:set>
                                    <p:anim calcmode="lin" valueType="num">
                                      <p:cBhvr additive="base">
                                        <p:cTn id="95" dur="500" fill="hold"/>
                                        <p:tgtEl>
                                          <p:spTgt spid="11"/>
                                        </p:tgtEl>
                                        <p:attrNameLst>
                                          <p:attrName>ppt_x</p:attrName>
                                        </p:attrNameLst>
                                      </p:cBhvr>
                                      <p:tavLst>
                                        <p:tav tm="0">
                                          <p:val>
                                            <p:strVal val="#ppt_x"/>
                                          </p:val>
                                        </p:tav>
                                        <p:tav tm="100000">
                                          <p:val>
                                            <p:strVal val="#ppt_x"/>
                                          </p:val>
                                        </p:tav>
                                      </p:tavLst>
                                    </p:anim>
                                    <p:anim calcmode="lin" valueType="num">
                                      <p:cBhvr additive="base">
                                        <p:cTn id="9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5"/>
                                        </p:tgtEl>
                                        <p:attrNameLst>
                                          <p:attrName>style.visibility</p:attrName>
                                        </p:attrNameLst>
                                      </p:cBhvr>
                                      <p:to>
                                        <p:strVal val="visible"/>
                                      </p:to>
                                    </p:set>
                                    <p:anim calcmode="lin" valueType="num">
                                      <p:cBhvr additive="base">
                                        <p:cTn id="101" dur="500" fill="hold"/>
                                        <p:tgtEl>
                                          <p:spTgt spid="25"/>
                                        </p:tgtEl>
                                        <p:attrNameLst>
                                          <p:attrName>ppt_x</p:attrName>
                                        </p:attrNameLst>
                                      </p:cBhvr>
                                      <p:tavLst>
                                        <p:tav tm="0">
                                          <p:val>
                                            <p:strVal val="#ppt_x"/>
                                          </p:val>
                                        </p:tav>
                                        <p:tav tm="100000">
                                          <p:val>
                                            <p:strVal val="#ppt_x"/>
                                          </p:val>
                                        </p:tav>
                                      </p:tavLst>
                                    </p:anim>
                                    <p:anim calcmode="lin" valueType="num">
                                      <p:cBhvr additive="base">
                                        <p:cTn id="10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 calcmode="lin" valueType="num">
                                      <p:cBhvr additive="base">
                                        <p:cTn id="107" dur="500" fill="hold"/>
                                        <p:tgtEl>
                                          <p:spTgt spid="24"/>
                                        </p:tgtEl>
                                        <p:attrNameLst>
                                          <p:attrName>ppt_x</p:attrName>
                                        </p:attrNameLst>
                                      </p:cBhvr>
                                      <p:tavLst>
                                        <p:tav tm="0">
                                          <p:val>
                                            <p:strVal val="#ppt_x"/>
                                          </p:val>
                                        </p:tav>
                                        <p:tav tm="100000">
                                          <p:val>
                                            <p:strVal val="#ppt_x"/>
                                          </p:val>
                                        </p:tav>
                                      </p:tavLst>
                                    </p:anim>
                                    <p:anim calcmode="lin" valueType="num">
                                      <p:cBhvr additive="base">
                                        <p:cTn id="10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2" grpId="0"/>
      <p:bldP spid="23" grpId="0"/>
      <p:bldP spid="24" grpId="0"/>
      <p:bldP spid="25" grpId="0"/>
      <p:bldP spid="27" grpId="0"/>
      <p:bldP spid="2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Werking van de vang</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63</a:t>
            </a:fld>
            <a:endParaRPr lang="nl-BE"/>
          </a:p>
        </p:txBody>
      </p:sp>
      <p:pic>
        <p:nvPicPr>
          <p:cNvPr id="8" name="Afbeelding 1"/>
          <p:cNvPicPr>
            <a:picLocks noChangeAspect="1"/>
          </p:cNvPicPr>
          <p:nvPr/>
        </p:nvPicPr>
        <p:blipFill>
          <a:blip r:embed="rId3">
            <a:extLst>
              <a:ext uri="{28A0092B-C50C-407E-A947-70E740481C1C}">
                <a14:useLocalDpi xmlns:a14="http://schemas.microsoft.com/office/drawing/2010/main" val="0"/>
              </a:ext>
            </a:extLst>
          </a:blip>
          <a:srcRect l="2055" r="1430"/>
          <a:stretch>
            <a:fillRect/>
          </a:stretch>
        </p:blipFill>
        <p:spPr bwMode="auto">
          <a:xfrm>
            <a:off x="396875" y="1790784"/>
            <a:ext cx="2784475"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9888" y="4005346"/>
            <a:ext cx="2808287"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7"/>
          <p:cNvPicPr>
            <a:picLocks noChangeAspect="1"/>
          </p:cNvPicPr>
          <p:nvPr/>
        </p:nvPicPr>
        <p:blipFill>
          <a:blip r:embed="rId5">
            <a:extLst>
              <a:ext uri="{28A0092B-C50C-407E-A947-70E740481C1C}">
                <a14:useLocalDpi xmlns:a14="http://schemas.microsoft.com/office/drawing/2010/main" val="0"/>
              </a:ext>
            </a:extLst>
          </a:blip>
          <a:srcRect t="10143" b="11684"/>
          <a:stretch>
            <a:fillRect/>
          </a:stretch>
        </p:blipFill>
        <p:spPr bwMode="auto">
          <a:xfrm>
            <a:off x="9640888" y="1416134"/>
            <a:ext cx="2160587"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68318" y="986958"/>
            <a:ext cx="133985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Rechte verbindingslijn met pijl 11"/>
          <p:cNvCxnSpPr/>
          <p:nvPr/>
        </p:nvCxnSpPr>
        <p:spPr>
          <a:xfrm flipV="1">
            <a:off x="3000375" y="2779796"/>
            <a:ext cx="0" cy="9001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p:cNvCxnSpPr/>
          <p:nvPr/>
        </p:nvCxnSpPr>
        <p:spPr>
          <a:xfrm flipV="1">
            <a:off x="11998325" y="2573421"/>
            <a:ext cx="0" cy="9001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p:cNvCxnSpPr/>
          <p:nvPr/>
        </p:nvCxnSpPr>
        <p:spPr>
          <a:xfrm>
            <a:off x="2973388" y="5084846"/>
            <a:ext cx="0" cy="71913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p:cNvCxnSpPr/>
          <p:nvPr/>
        </p:nvCxnSpPr>
        <p:spPr>
          <a:xfrm>
            <a:off x="11996833" y="5380163"/>
            <a:ext cx="0" cy="7207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al 15"/>
          <p:cNvSpPr/>
          <p:nvPr/>
        </p:nvSpPr>
        <p:spPr>
          <a:xfrm>
            <a:off x="9936163" y="1609809"/>
            <a:ext cx="1620837" cy="162083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17" name="Ovaal 16"/>
          <p:cNvSpPr/>
          <p:nvPr/>
        </p:nvSpPr>
        <p:spPr>
          <a:xfrm>
            <a:off x="9729788" y="2408321"/>
            <a:ext cx="252412" cy="35877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18" name="Tekstvak 19"/>
          <p:cNvSpPr txBox="1">
            <a:spLocks noChangeArrowheads="1"/>
          </p:cNvSpPr>
          <p:nvPr/>
        </p:nvSpPr>
        <p:spPr bwMode="auto">
          <a:xfrm>
            <a:off x="3225579" y="4210559"/>
            <a:ext cx="6259513"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600" dirty="0">
                <a:latin typeface="Arial" panose="020B0604020202020204" pitchFamily="34" charset="0"/>
                <a:cs typeface="Arial" panose="020B0604020202020204" pitchFamily="34" charset="0"/>
              </a:rPr>
              <a:t>De vang bijhouden</a:t>
            </a:r>
          </a:p>
          <a:p>
            <a:pPr lvl="1">
              <a:lnSpc>
                <a:spcPct val="100000"/>
              </a:lnSpc>
              <a:spcBef>
                <a:spcPct val="0"/>
              </a:spcBef>
            </a:pPr>
            <a:r>
              <a:rPr lang="nl-BE" altLang="nl-BE" sz="1400" dirty="0">
                <a:latin typeface="Arial" panose="020B0604020202020204" pitchFamily="34" charset="0"/>
                <a:cs typeface="Arial" panose="020B0604020202020204" pitchFamily="34" charset="0"/>
              </a:rPr>
              <a:t>We trekken de vangbalk uit de haak en laten hem zachtjes zakken</a:t>
            </a:r>
          </a:p>
          <a:p>
            <a:pPr lvl="1">
              <a:lnSpc>
                <a:spcPct val="100000"/>
              </a:lnSpc>
              <a:spcBef>
                <a:spcPct val="0"/>
              </a:spcBef>
            </a:pPr>
            <a:r>
              <a:rPr lang="nl-BE" altLang="nl-BE" sz="1400" dirty="0">
                <a:latin typeface="Arial" panose="020B0604020202020204" pitchFamily="34" charset="0"/>
                <a:cs typeface="Arial" panose="020B0604020202020204" pitchFamily="34" charset="0"/>
              </a:rPr>
              <a:t>Hij trekt door zijn eigen (en toegevoegd) gewicht</a:t>
            </a:r>
            <a:r>
              <a:rPr lang="nl-BE" altLang="nl-BE" sz="1400" dirty="0">
                <a:solidFill>
                  <a:srgbClr val="FF0000"/>
                </a:solidFill>
                <a:latin typeface="Arial" panose="020B0604020202020204" pitchFamily="34" charset="0"/>
                <a:cs typeface="Arial" panose="020B0604020202020204" pitchFamily="34" charset="0"/>
              </a:rPr>
              <a:t> </a:t>
            </a:r>
            <a:r>
              <a:rPr lang="nl-BE" altLang="nl-BE" sz="1400" dirty="0">
                <a:latin typeface="Arial" panose="020B0604020202020204" pitchFamily="34" charset="0"/>
                <a:cs typeface="Arial" panose="020B0604020202020204" pitchFamily="34" charset="0"/>
              </a:rPr>
              <a:t>via het grote sabelijzer,</a:t>
            </a:r>
            <a:r>
              <a:rPr lang="nl-BE" altLang="nl-BE" sz="1400" dirty="0">
                <a:solidFill>
                  <a:srgbClr val="FF0000"/>
                </a:solidFill>
                <a:latin typeface="Arial" panose="020B0604020202020204" pitchFamily="34" charset="0"/>
                <a:cs typeface="Arial" panose="020B0604020202020204" pitchFamily="34" charset="0"/>
              </a:rPr>
              <a:t> </a:t>
            </a:r>
            <a:r>
              <a:rPr lang="nl-BE" altLang="nl-BE" sz="1400" dirty="0">
                <a:latin typeface="Arial" panose="020B0604020202020204" pitchFamily="34" charset="0"/>
                <a:cs typeface="Arial" panose="020B0604020202020204" pitchFamily="34" charset="0"/>
              </a:rPr>
              <a:t>de vangblokken</a:t>
            </a:r>
            <a:r>
              <a:rPr lang="nl-BE" altLang="nl-BE" sz="1400" dirty="0">
                <a:solidFill>
                  <a:srgbClr val="FF0000"/>
                </a:solidFill>
                <a:latin typeface="Arial" panose="020B0604020202020204" pitchFamily="34" charset="0"/>
                <a:cs typeface="Arial" panose="020B0604020202020204" pitchFamily="34" charset="0"/>
              </a:rPr>
              <a:t> </a:t>
            </a:r>
            <a:r>
              <a:rPr lang="nl-BE" altLang="nl-BE" sz="1400" dirty="0">
                <a:latin typeface="Arial" panose="020B0604020202020204" pitchFamily="34" charset="0"/>
                <a:cs typeface="Arial" panose="020B0604020202020204" pitchFamily="34" charset="0"/>
              </a:rPr>
              <a:t>tegen het vangwiel</a:t>
            </a:r>
          </a:p>
          <a:p>
            <a:pPr lvl="1">
              <a:lnSpc>
                <a:spcPct val="100000"/>
              </a:lnSpc>
              <a:spcBef>
                <a:spcPct val="0"/>
              </a:spcBef>
            </a:pPr>
            <a:r>
              <a:rPr lang="nl-BE" altLang="nl-BE" sz="1400" dirty="0">
                <a:latin typeface="Arial" panose="020B0604020202020204" pitchFamily="34" charset="0"/>
                <a:cs typeface="Arial" panose="020B0604020202020204" pitchFamily="34" charset="0"/>
              </a:rPr>
              <a:t>Het buikstuk heeft een vast punt in het rechtervoeghout en zal daardoor de grootste kracht opvangen en het snelst slijten.</a:t>
            </a:r>
          </a:p>
        </p:txBody>
      </p:sp>
      <p:sp>
        <p:nvSpPr>
          <p:cNvPr id="19" name="Ovaal 18"/>
          <p:cNvSpPr/>
          <p:nvPr/>
        </p:nvSpPr>
        <p:spPr>
          <a:xfrm>
            <a:off x="587375" y="3305259"/>
            <a:ext cx="250825" cy="25241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20" name="Tekstvak 19"/>
          <p:cNvSpPr txBox="1">
            <a:spLocks noChangeArrowheads="1"/>
          </p:cNvSpPr>
          <p:nvPr/>
        </p:nvSpPr>
        <p:spPr bwMode="auto">
          <a:xfrm>
            <a:off x="1677988" y="3190959"/>
            <a:ext cx="461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(3)</a:t>
            </a:r>
          </a:p>
        </p:txBody>
      </p:sp>
      <p:sp>
        <p:nvSpPr>
          <p:cNvPr id="21" name="Tekstvak 20"/>
          <p:cNvSpPr txBox="1">
            <a:spLocks noChangeArrowheads="1"/>
          </p:cNvSpPr>
          <p:nvPr/>
        </p:nvSpPr>
        <p:spPr bwMode="auto">
          <a:xfrm>
            <a:off x="11741150" y="1638384"/>
            <a:ext cx="450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(6)</a:t>
            </a:r>
          </a:p>
        </p:txBody>
      </p:sp>
      <p:sp>
        <p:nvSpPr>
          <p:cNvPr id="22" name="Tekstvak 21"/>
          <p:cNvSpPr txBox="1">
            <a:spLocks noChangeArrowheads="1"/>
          </p:cNvSpPr>
          <p:nvPr/>
        </p:nvSpPr>
        <p:spPr bwMode="auto">
          <a:xfrm>
            <a:off x="9353550" y="1946359"/>
            <a:ext cx="398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(7)</a:t>
            </a:r>
          </a:p>
        </p:txBody>
      </p:sp>
      <p:sp>
        <p:nvSpPr>
          <p:cNvPr id="23" name="Tekstvak 22"/>
          <p:cNvSpPr txBox="1">
            <a:spLocks noChangeArrowheads="1"/>
          </p:cNvSpPr>
          <p:nvPr/>
        </p:nvSpPr>
        <p:spPr bwMode="auto">
          <a:xfrm>
            <a:off x="11172825" y="3278271"/>
            <a:ext cx="37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(8)</a:t>
            </a:r>
          </a:p>
        </p:txBody>
      </p:sp>
      <p:sp>
        <p:nvSpPr>
          <p:cNvPr id="24" name="Tekstvak 67584"/>
          <p:cNvSpPr txBox="1">
            <a:spLocks noChangeArrowheads="1"/>
          </p:cNvSpPr>
          <p:nvPr/>
        </p:nvSpPr>
        <p:spPr bwMode="auto">
          <a:xfrm>
            <a:off x="3184525" y="1017671"/>
            <a:ext cx="592455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600" dirty="0">
                <a:latin typeface="Arial" panose="020B0604020202020204" pitchFamily="34" charset="0"/>
                <a:cs typeface="Arial" panose="020B0604020202020204" pitchFamily="34" charset="0"/>
              </a:rPr>
              <a:t>De vang lichten</a:t>
            </a:r>
          </a:p>
          <a:p>
            <a:pPr lvl="1">
              <a:lnSpc>
                <a:spcPct val="100000"/>
              </a:lnSpc>
              <a:spcBef>
                <a:spcPct val="0"/>
              </a:spcBef>
            </a:pPr>
            <a:r>
              <a:rPr lang="nl-BE" altLang="nl-BE" sz="1400" dirty="0">
                <a:latin typeface="Arial" panose="020B0604020202020204" pitchFamily="34" charset="0"/>
                <a:cs typeface="Arial" panose="020B0604020202020204" pitchFamily="34" charset="0"/>
              </a:rPr>
              <a:t>Met het vangtouw, (of </a:t>
            </a:r>
            <a:r>
              <a:rPr lang="nl-BE" altLang="nl-BE" sz="1400" dirty="0" err="1">
                <a:latin typeface="Arial" panose="020B0604020202020204" pitchFamily="34" charset="0"/>
                <a:cs typeface="Arial" panose="020B0604020202020204" pitchFamily="34" charset="0"/>
              </a:rPr>
              <a:t>wipstok</a:t>
            </a:r>
            <a:r>
              <a:rPr lang="nl-BE" altLang="nl-BE" sz="1400" dirty="0">
                <a:latin typeface="Arial" panose="020B0604020202020204" pitchFamily="34" charset="0"/>
                <a:cs typeface="Arial" panose="020B0604020202020204" pitchFamily="34" charset="0"/>
              </a:rPr>
              <a:t> </a:t>
            </a:r>
            <a:r>
              <a:rPr lang="nl-BE" altLang="nl-BE" sz="1400" dirty="0">
                <a:solidFill>
                  <a:srgbClr val="FF0000"/>
                </a:solidFill>
                <a:latin typeface="Arial" panose="020B0604020202020204" pitchFamily="34" charset="0"/>
                <a:cs typeface="Arial" panose="020B0604020202020204" pitchFamily="34" charset="0"/>
              </a:rPr>
              <a:t>*</a:t>
            </a:r>
            <a:r>
              <a:rPr lang="nl-BE" altLang="nl-BE" sz="1400" dirty="0">
                <a:latin typeface="Arial" panose="020B0604020202020204" pitchFamily="34" charset="0"/>
                <a:cs typeface="Arial" panose="020B0604020202020204" pitchFamily="34" charset="0"/>
              </a:rPr>
              <a:t>)</a:t>
            </a:r>
            <a:r>
              <a:rPr lang="nl-BE" altLang="nl-BE" sz="1400" dirty="0">
                <a:solidFill>
                  <a:srgbClr val="FF0000"/>
                </a:solidFill>
                <a:latin typeface="Arial" panose="020B0604020202020204" pitchFamily="34" charset="0"/>
                <a:cs typeface="Arial" panose="020B0604020202020204" pitchFamily="34" charset="0"/>
              </a:rPr>
              <a:t> </a:t>
            </a:r>
            <a:r>
              <a:rPr lang="nl-BE" altLang="nl-BE" sz="1400" dirty="0">
                <a:latin typeface="Arial" panose="020B0604020202020204" pitchFamily="34" charset="0"/>
                <a:cs typeface="Arial" panose="020B0604020202020204" pitchFamily="34" charset="0"/>
              </a:rPr>
              <a:t>op de “vangtrommel” </a:t>
            </a:r>
            <a:r>
              <a:rPr lang="nl-BE" altLang="nl-BE" sz="1400" dirty="0">
                <a:solidFill>
                  <a:srgbClr val="FF0000"/>
                </a:solidFill>
                <a:latin typeface="Arial" panose="020B0604020202020204" pitchFamily="34" charset="0"/>
                <a:cs typeface="Arial" panose="020B0604020202020204" pitchFamily="34" charset="0"/>
              </a:rPr>
              <a:t>(1) </a:t>
            </a:r>
            <a:r>
              <a:rPr lang="nl-BE" altLang="nl-BE" sz="1400" dirty="0">
                <a:latin typeface="Arial" panose="020B0604020202020204" pitchFamily="34" charset="0"/>
                <a:cs typeface="Arial" panose="020B0604020202020204" pitchFamily="34" charset="0"/>
              </a:rPr>
              <a:t>en de “vangketting” </a:t>
            </a:r>
            <a:r>
              <a:rPr lang="nl-BE" altLang="nl-BE" sz="1400" dirty="0">
                <a:solidFill>
                  <a:srgbClr val="FF0000"/>
                </a:solidFill>
                <a:latin typeface="Arial" panose="020B0604020202020204" pitchFamily="34" charset="0"/>
                <a:cs typeface="Arial" panose="020B0604020202020204" pitchFamily="34" charset="0"/>
              </a:rPr>
              <a:t>(2) </a:t>
            </a:r>
            <a:r>
              <a:rPr lang="nl-BE" altLang="nl-BE" sz="1400" dirty="0">
                <a:latin typeface="Arial" panose="020B0604020202020204" pitchFamily="34" charset="0"/>
                <a:cs typeface="Arial" panose="020B0604020202020204" pitchFamily="34" charset="0"/>
              </a:rPr>
              <a:t>wordt de vangbalk </a:t>
            </a:r>
            <a:r>
              <a:rPr lang="nl-BE" altLang="nl-BE" sz="1400" dirty="0">
                <a:solidFill>
                  <a:srgbClr val="FF0000"/>
                </a:solidFill>
                <a:latin typeface="Arial" panose="020B0604020202020204" pitchFamily="34" charset="0"/>
                <a:cs typeface="Arial" panose="020B0604020202020204" pitchFamily="34" charset="0"/>
              </a:rPr>
              <a:t>(3)</a:t>
            </a:r>
            <a:r>
              <a:rPr lang="nl-BE" altLang="nl-BE" sz="1400" dirty="0">
                <a:latin typeface="Arial" panose="020B0604020202020204" pitchFamily="34" charset="0"/>
                <a:cs typeface="Arial" panose="020B0604020202020204" pitchFamily="34" charset="0"/>
              </a:rPr>
              <a:t> opgetild.</a:t>
            </a:r>
          </a:p>
          <a:p>
            <a:pPr lvl="1">
              <a:lnSpc>
                <a:spcPct val="100000"/>
              </a:lnSpc>
              <a:spcBef>
                <a:spcPct val="0"/>
              </a:spcBef>
            </a:pPr>
            <a:r>
              <a:rPr lang="nl-BE" altLang="nl-BE" sz="1400" dirty="0">
                <a:latin typeface="Arial" panose="020B0604020202020204" pitchFamily="34" charset="0"/>
                <a:cs typeface="Arial" panose="020B0604020202020204" pitchFamily="34" charset="0"/>
              </a:rPr>
              <a:t>De vangbalk scharniert in de “ezel” </a:t>
            </a:r>
            <a:r>
              <a:rPr lang="nl-BE" altLang="nl-BE" sz="1400" dirty="0">
                <a:solidFill>
                  <a:srgbClr val="FF0000"/>
                </a:solidFill>
                <a:latin typeface="Arial" panose="020B0604020202020204" pitchFamily="34" charset="0"/>
                <a:cs typeface="Arial" panose="020B0604020202020204" pitchFamily="34" charset="0"/>
              </a:rPr>
              <a:t>(4)</a:t>
            </a:r>
            <a:endParaRPr lang="nl-BE" altLang="nl-BE" sz="1400" dirty="0">
              <a:latin typeface="Arial" panose="020B0604020202020204" pitchFamily="34" charset="0"/>
              <a:cs typeface="Arial" panose="020B0604020202020204" pitchFamily="34" charset="0"/>
            </a:endParaRPr>
          </a:p>
          <a:p>
            <a:pPr lvl="1">
              <a:lnSpc>
                <a:spcPct val="100000"/>
              </a:lnSpc>
              <a:spcBef>
                <a:spcPct val="0"/>
              </a:spcBef>
            </a:pPr>
            <a:r>
              <a:rPr lang="nl-BE" altLang="nl-BE" sz="1400" dirty="0">
                <a:latin typeface="Arial" panose="020B0604020202020204" pitchFamily="34" charset="0"/>
                <a:cs typeface="Arial" panose="020B0604020202020204" pitchFamily="34" charset="0"/>
              </a:rPr>
              <a:t>Het “grote sabelijzer” </a:t>
            </a:r>
            <a:r>
              <a:rPr lang="nl-BE" altLang="nl-BE" sz="1400" dirty="0">
                <a:solidFill>
                  <a:srgbClr val="FF0000"/>
                </a:solidFill>
                <a:latin typeface="Arial" panose="020B0604020202020204" pitchFamily="34" charset="0"/>
                <a:cs typeface="Arial" panose="020B0604020202020204" pitchFamily="34" charset="0"/>
              </a:rPr>
              <a:t>(5)</a:t>
            </a:r>
            <a:r>
              <a:rPr lang="nl-BE" altLang="nl-BE" sz="1400" dirty="0">
                <a:latin typeface="Arial" panose="020B0604020202020204" pitchFamily="34" charset="0"/>
                <a:cs typeface="Arial" panose="020B0604020202020204" pitchFamily="34" charset="0"/>
              </a:rPr>
              <a:t> drukt het sabelstuk omhoog.</a:t>
            </a:r>
          </a:p>
          <a:p>
            <a:pPr lvl="1">
              <a:lnSpc>
                <a:spcPct val="100000"/>
              </a:lnSpc>
              <a:spcBef>
                <a:spcPct val="0"/>
              </a:spcBef>
            </a:pPr>
            <a:r>
              <a:rPr lang="nl-BE" altLang="nl-BE" sz="1400" dirty="0">
                <a:latin typeface="Arial" panose="020B0604020202020204" pitchFamily="34" charset="0"/>
                <a:cs typeface="Arial" panose="020B0604020202020204" pitchFamily="34" charset="0"/>
              </a:rPr>
              <a:t>De “lendestut” </a:t>
            </a:r>
            <a:r>
              <a:rPr lang="nl-BE" altLang="nl-BE" sz="1400" dirty="0">
                <a:solidFill>
                  <a:srgbClr val="FF0000"/>
                </a:solidFill>
                <a:latin typeface="Arial" panose="020B0604020202020204" pitchFamily="34" charset="0"/>
                <a:cs typeface="Arial" panose="020B0604020202020204" pitchFamily="34" charset="0"/>
              </a:rPr>
              <a:t>(6) </a:t>
            </a:r>
            <a:r>
              <a:rPr lang="nl-BE" altLang="nl-BE" sz="1400" dirty="0">
                <a:latin typeface="Arial" panose="020B0604020202020204" pitchFamily="34" charset="0"/>
                <a:cs typeface="Arial" panose="020B0604020202020204" pitchFamily="34" charset="0"/>
              </a:rPr>
              <a:t>geleid het sabelstuk zodat het kopstuk ook van de vang gedrukt wordt</a:t>
            </a:r>
          </a:p>
          <a:p>
            <a:pPr lvl="1">
              <a:lnSpc>
                <a:spcPct val="100000"/>
              </a:lnSpc>
              <a:spcBef>
                <a:spcPct val="0"/>
              </a:spcBef>
            </a:pPr>
            <a:r>
              <a:rPr lang="nl-BE" altLang="nl-BE" sz="1400" dirty="0">
                <a:latin typeface="Arial" panose="020B0604020202020204" pitchFamily="34" charset="0"/>
                <a:cs typeface="Arial" panose="020B0604020202020204" pitchFamily="34" charset="0"/>
              </a:rPr>
              <a:t>De “rust en de rijklamp” </a:t>
            </a:r>
            <a:r>
              <a:rPr lang="nl-BE" altLang="nl-BE" sz="1400" dirty="0">
                <a:solidFill>
                  <a:srgbClr val="FF0000"/>
                </a:solidFill>
                <a:latin typeface="Arial" panose="020B0604020202020204" pitchFamily="34" charset="0"/>
                <a:cs typeface="Arial" panose="020B0604020202020204" pitchFamily="34" charset="0"/>
              </a:rPr>
              <a:t>(7) </a:t>
            </a:r>
            <a:r>
              <a:rPr lang="nl-BE" altLang="nl-BE" sz="1400" dirty="0">
                <a:latin typeface="Arial" panose="020B0604020202020204" pitchFamily="34" charset="0"/>
                <a:cs typeface="Arial" panose="020B0604020202020204" pitchFamily="34" charset="0"/>
              </a:rPr>
              <a:t>trekken het (schouderstuk) teenstuk van het wiel weg</a:t>
            </a:r>
          </a:p>
          <a:p>
            <a:pPr lvl="1">
              <a:lnSpc>
                <a:spcPct val="100000"/>
              </a:lnSpc>
              <a:spcBef>
                <a:spcPct val="0"/>
              </a:spcBef>
            </a:pPr>
            <a:r>
              <a:rPr lang="nl-BE" altLang="nl-BE" sz="1400" dirty="0">
                <a:latin typeface="Arial" panose="020B0604020202020204" pitchFamily="34" charset="0"/>
                <a:cs typeface="Arial" panose="020B0604020202020204" pitchFamily="34" charset="0"/>
              </a:rPr>
              <a:t>Het buikstuk zakt door zijn eigen gewicht. Het wordt aan het rechtervoeghout met het “korte sabelijzer” </a:t>
            </a:r>
            <a:r>
              <a:rPr lang="nl-BE" altLang="nl-BE" sz="1400" dirty="0">
                <a:solidFill>
                  <a:srgbClr val="FF0000"/>
                </a:solidFill>
                <a:latin typeface="Arial" panose="020B0604020202020204" pitchFamily="34" charset="0"/>
                <a:cs typeface="Arial" panose="020B0604020202020204" pitchFamily="34" charset="0"/>
              </a:rPr>
              <a:t>(8) </a:t>
            </a:r>
            <a:r>
              <a:rPr lang="nl-BE" altLang="nl-BE" sz="1400" dirty="0">
                <a:latin typeface="Arial" panose="020B0604020202020204" pitchFamily="34" charset="0"/>
                <a:cs typeface="Arial" panose="020B0604020202020204" pitchFamily="34" charset="0"/>
              </a:rPr>
              <a:t>en de koebouten </a:t>
            </a:r>
            <a:r>
              <a:rPr lang="nl-BE" altLang="nl-BE" sz="1400" dirty="0">
                <a:solidFill>
                  <a:srgbClr val="FF0000"/>
                </a:solidFill>
                <a:latin typeface="Arial" panose="020B0604020202020204" pitchFamily="34" charset="0"/>
                <a:cs typeface="Arial" panose="020B0604020202020204" pitchFamily="34" charset="0"/>
              </a:rPr>
              <a:t>(9)</a:t>
            </a:r>
            <a:r>
              <a:rPr lang="nl-BE" altLang="nl-BE" sz="1400" dirty="0">
                <a:latin typeface="Arial" panose="020B0604020202020204" pitchFamily="34" charset="0"/>
                <a:cs typeface="Arial" panose="020B0604020202020204" pitchFamily="34" charset="0"/>
              </a:rPr>
              <a:t> verankerd in het rechtervoeghout.</a:t>
            </a:r>
          </a:p>
          <a:p>
            <a:pPr lvl="1">
              <a:lnSpc>
                <a:spcPct val="100000"/>
              </a:lnSpc>
              <a:spcBef>
                <a:spcPct val="0"/>
              </a:spcBef>
            </a:pPr>
            <a:r>
              <a:rPr lang="nl-BE" altLang="nl-BE" sz="1400" dirty="0">
                <a:latin typeface="Arial" panose="020B0604020202020204" pitchFamily="34" charset="0"/>
                <a:cs typeface="Arial" panose="020B0604020202020204" pitchFamily="34" charset="0"/>
              </a:rPr>
              <a:t>We trekken de vangbalk tot in de keep van de vanghaak </a:t>
            </a:r>
            <a:r>
              <a:rPr lang="nl-BE" altLang="nl-BE" sz="1400" dirty="0">
                <a:solidFill>
                  <a:srgbClr val="FF0000"/>
                </a:solidFill>
                <a:latin typeface="Arial" panose="020B0604020202020204" pitchFamily="34" charset="0"/>
                <a:cs typeface="Arial" panose="020B0604020202020204" pitchFamily="34" charset="0"/>
              </a:rPr>
              <a:t>(10)</a:t>
            </a:r>
            <a:endParaRPr lang="nl-BE" altLang="nl-BE" sz="1400" dirty="0">
              <a:latin typeface="Arial" panose="020B0604020202020204" pitchFamily="34" charset="0"/>
              <a:cs typeface="Arial" panose="020B0604020202020204" pitchFamily="34" charset="0"/>
            </a:endParaRPr>
          </a:p>
          <a:p>
            <a:pPr lvl="1">
              <a:lnSpc>
                <a:spcPct val="100000"/>
              </a:lnSpc>
              <a:spcBef>
                <a:spcPct val="0"/>
              </a:spcBef>
            </a:pPr>
            <a:r>
              <a:rPr lang="nl-BE" altLang="nl-BE" sz="1400" dirty="0">
                <a:latin typeface="Arial" panose="020B0604020202020204" pitchFamily="34" charset="0"/>
                <a:cs typeface="Arial" panose="020B0604020202020204" pitchFamily="34" charset="0"/>
              </a:rPr>
              <a:t>Hierdoor is het vangwiel vrij en kan het gevlucht draaien  </a:t>
            </a:r>
          </a:p>
        </p:txBody>
      </p:sp>
      <p:sp>
        <p:nvSpPr>
          <p:cNvPr id="25" name="Tekstvak 67586"/>
          <p:cNvSpPr txBox="1">
            <a:spLocks noChangeArrowheads="1"/>
          </p:cNvSpPr>
          <p:nvPr/>
        </p:nvSpPr>
        <p:spPr bwMode="auto">
          <a:xfrm>
            <a:off x="349118" y="999658"/>
            <a:ext cx="965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solidFill>
                  <a:srgbClr val="FF0000"/>
                </a:solidFill>
                <a:latin typeface="Arial" panose="020B0604020202020204" pitchFamily="34" charset="0"/>
                <a:cs typeface="Arial" panose="020B0604020202020204" pitchFamily="34" charset="0"/>
              </a:rPr>
              <a:t>*</a:t>
            </a:r>
            <a:r>
              <a:rPr lang="nl-BE" altLang="nl-BE" sz="1400" dirty="0">
                <a:latin typeface="Arial" panose="020B0604020202020204" pitchFamily="34" charset="0"/>
                <a:cs typeface="Arial" panose="020B0604020202020204" pitchFamily="34" charset="0"/>
              </a:rPr>
              <a:t> </a:t>
            </a:r>
            <a:r>
              <a:rPr lang="nl-BE" altLang="nl-BE" sz="1400" dirty="0" err="1">
                <a:latin typeface="Arial" panose="020B0604020202020204" pitchFamily="34" charset="0"/>
                <a:cs typeface="Arial" panose="020B0604020202020204" pitchFamily="34" charset="0"/>
              </a:rPr>
              <a:t>Wipstok</a:t>
            </a:r>
            <a:r>
              <a:rPr lang="nl-BE" altLang="nl-BE" sz="1400" dirty="0">
                <a:latin typeface="Arial" panose="020B0604020202020204" pitchFamily="34" charset="0"/>
                <a:cs typeface="Arial" panose="020B0604020202020204" pitchFamily="34" charset="0"/>
              </a:rPr>
              <a:t> </a:t>
            </a:r>
          </a:p>
        </p:txBody>
      </p:sp>
      <p:cxnSp>
        <p:nvCxnSpPr>
          <p:cNvPr id="26" name="Rechte verbindingslijn met pijl 25"/>
          <p:cNvCxnSpPr>
            <a:stCxn id="25" idx="3"/>
          </p:cNvCxnSpPr>
          <p:nvPr/>
        </p:nvCxnSpPr>
        <p:spPr>
          <a:xfrm>
            <a:off x="1314318" y="1153646"/>
            <a:ext cx="1317625" cy="12223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kstvak 26"/>
          <p:cNvSpPr txBox="1">
            <a:spLocks noChangeArrowheads="1"/>
          </p:cNvSpPr>
          <p:nvPr/>
        </p:nvSpPr>
        <p:spPr bwMode="auto">
          <a:xfrm>
            <a:off x="2647950" y="2228934"/>
            <a:ext cx="5334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(2)</a:t>
            </a:r>
          </a:p>
        </p:txBody>
      </p:sp>
      <p:sp>
        <p:nvSpPr>
          <p:cNvPr id="28" name="Tekstvak 27"/>
          <p:cNvSpPr txBox="1">
            <a:spLocks noChangeArrowheads="1"/>
          </p:cNvSpPr>
          <p:nvPr/>
        </p:nvSpPr>
        <p:spPr bwMode="auto">
          <a:xfrm>
            <a:off x="2286000" y="1825709"/>
            <a:ext cx="384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(1)</a:t>
            </a:r>
          </a:p>
        </p:txBody>
      </p:sp>
      <p:cxnSp>
        <p:nvCxnSpPr>
          <p:cNvPr id="29" name="Rechte verbindingslijn met pijl 28"/>
          <p:cNvCxnSpPr>
            <a:stCxn id="21" idx="2"/>
          </p:cNvCxnSpPr>
          <p:nvPr/>
        </p:nvCxnSpPr>
        <p:spPr>
          <a:xfrm flipH="1">
            <a:off x="11698288" y="1914609"/>
            <a:ext cx="268287" cy="1873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p:cNvCxnSpPr>
            <a:stCxn id="22" idx="2"/>
          </p:cNvCxnSpPr>
          <p:nvPr/>
        </p:nvCxnSpPr>
        <p:spPr>
          <a:xfrm>
            <a:off x="9551988" y="2222584"/>
            <a:ext cx="242887" cy="3651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Rechte verbindingslijn met pijl 30"/>
          <p:cNvCxnSpPr>
            <a:stCxn id="23" idx="0"/>
          </p:cNvCxnSpPr>
          <p:nvPr/>
        </p:nvCxnSpPr>
        <p:spPr>
          <a:xfrm flipV="1">
            <a:off x="11361738" y="3040146"/>
            <a:ext cx="4762" cy="2381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p:cNvCxnSpPr/>
          <p:nvPr/>
        </p:nvCxnSpPr>
        <p:spPr>
          <a:xfrm flipH="1">
            <a:off x="11630025" y="2506746"/>
            <a:ext cx="280988" cy="3111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kstvak 32"/>
          <p:cNvSpPr txBox="1">
            <a:spLocks noChangeArrowheads="1"/>
          </p:cNvSpPr>
          <p:nvPr/>
        </p:nvSpPr>
        <p:spPr bwMode="auto">
          <a:xfrm>
            <a:off x="2293938" y="2722646"/>
            <a:ext cx="387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(9)</a:t>
            </a:r>
          </a:p>
        </p:txBody>
      </p:sp>
      <p:sp>
        <p:nvSpPr>
          <p:cNvPr id="34" name="Tekstvak 33"/>
          <p:cNvSpPr txBox="1">
            <a:spLocks noChangeArrowheads="1"/>
          </p:cNvSpPr>
          <p:nvPr/>
        </p:nvSpPr>
        <p:spPr bwMode="auto">
          <a:xfrm>
            <a:off x="541338" y="2679784"/>
            <a:ext cx="396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(4)</a:t>
            </a:r>
          </a:p>
        </p:txBody>
      </p:sp>
      <p:sp>
        <p:nvSpPr>
          <p:cNvPr id="35" name="Tekstvak 34"/>
          <p:cNvSpPr txBox="1">
            <a:spLocks noChangeArrowheads="1"/>
          </p:cNvSpPr>
          <p:nvPr/>
        </p:nvSpPr>
        <p:spPr bwMode="auto">
          <a:xfrm>
            <a:off x="990600" y="2228934"/>
            <a:ext cx="3905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(5)</a:t>
            </a:r>
          </a:p>
        </p:txBody>
      </p:sp>
      <p:pic>
        <p:nvPicPr>
          <p:cNvPr id="37" name="Afbeelding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641206" y="3908508"/>
            <a:ext cx="2160587"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al 35"/>
          <p:cNvSpPr/>
          <p:nvPr/>
        </p:nvSpPr>
        <p:spPr>
          <a:xfrm rot="19260000">
            <a:off x="11061796" y="5351588"/>
            <a:ext cx="684212" cy="2365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8" name="Tekstvak 37"/>
          <p:cNvSpPr txBox="1"/>
          <p:nvPr/>
        </p:nvSpPr>
        <p:spPr>
          <a:xfrm>
            <a:off x="3184525" y="5777064"/>
            <a:ext cx="7138035" cy="646331"/>
          </a:xfrm>
          <a:prstGeom prst="rect">
            <a:avLst/>
          </a:prstGeom>
          <a:noFill/>
        </p:spPr>
        <p:txBody>
          <a:bodyPr wrap="square" rtlCol="0">
            <a:spAutoFit/>
          </a:bodyPr>
          <a:lstStyle/>
          <a:p>
            <a:r>
              <a:rPr lang="nl-BE" dirty="0" smtClean="0">
                <a:solidFill>
                  <a:srgbClr val="FF0000"/>
                </a:solidFill>
                <a:latin typeface="Arial" panose="020B0604020202020204" pitchFamily="34" charset="0"/>
                <a:cs typeface="Arial" panose="020B0604020202020204" pitchFamily="34" charset="0"/>
              </a:rPr>
              <a:t>De vang onder alle omstandigheden met de grootst mogelijke omzichtigheid bedienen. </a:t>
            </a:r>
            <a:endParaRPr lang="nl-BE"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870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0-#ppt_w/2"/>
                                          </p:val>
                                        </p:tav>
                                        <p:tav tm="100000">
                                          <p:val>
                                            <p:strVal val="#ppt_x"/>
                                          </p:val>
                                        </p:tav>
                                      </p:tavLst>
                                    </p:anim>
                                    <p:anim calcmode="lin" valueType="num">
                                      <p:cBhvr additive="base">
                                        <p:cTn id="48" dur="500" fill="hold"/>
                                        <p:tgtEl>
                                          <p:spTgt spid="34"/>
                                        </p:tgtEl>
                                        <p:attrNameLst>
                                          <p:attrName>ppt_y</p:attrName>
                                        </p:attrNameLst>
                                      </p:cBhvr>
                                      <p:tavLst>
                                        <p:tav tm="0">
                                          <p:val>
                                            <p:strVal val="#ppt_y"/>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additive="base">
                                        <p:cTn id="57" dur="500" fill="hold"/>
                                        <p:tgtEl>
                                          <p:spTgt spid="35"/>
                                        </p:tgtEl>
                                        <p:attrNameLst>
                                          <p:attrName>ppt_x</p:attrName>
                                        </p:attrNameLst>
                                      </p:cBhvr>
                                      <p:tavLst>
                                        <p:tav tm="0">
                                          <p:val>
                                            <p:strVal val="0-#ppt_w/2"/>
                                          </p:val>
                                        </p:tav>
                                        <p:tav tm="100000">
                                          <p:val>
                                            <p:strVal val="#ppt_x"/>
                                          </p:val>
                                        </p:tav>
                                      </p:tavLst>
                                    </p:anim>
                                    <p:anim calcmode="lin" valueType="num">
                                      <p:cBhvr additive="base">
                                        <p:cTn id="5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1+#ppt_w/2"/>
                                          </p:val>
                                        </p:tav>
                                        <p:tav tm="100000">
                                          <p:val>
                                            <p:strVal val="#ppt_x"/>
                                          </p:val>
                                        </p:tav>
                                      </p:tavLst>
                                    </p:anim>
                                    <p:anim calcmode="lin" valueType="num">
                                      <p:cBhvr additive="base">
                                        <p:cTn id="64" dur="500" fill="hold"/>
                                        <p:tgtEl>
                                          <p:spTgt spid="21"/>
                                        </p:tgtEl>
                                        <p:attrNameLst>
                                          <p:attrName>ppt_y</p:attrName>
                                        </p:attrNameLst>
                                      </p:cBhvr>
                                      <p:tavLst>
                                        <p:tav tm="0">
                                          <p:val>
                                            <p:strVal val="#ppt_y"/>
                                          </p:val>
                                        </p:tav>
                                        <p:tav tm="100000">
                                          <p:val>
                                            <p:strVal val="#ppt_y"/>
                                          </p:val>
                                        </p:tav>
                                      </p:tavLst>
                                    </p:anim>
                                  </p:childTnLst>
                                </p:cTn>
                              </p:par>
                              <p:par>
                                <p:cTn id="65" presetID="2" presetClass="entr" presetSubtype="2"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1+#ppt_w/2"/>
                                          </p:val>
                                        </p:tav>
                                        <p:tav tm="100000">
                                          <p:val>
                                            <p:strVal val="#ppt_x"/>
                                          </p:val>
                                        </p:tav>
                                      </p:tavLst>
                                    </p:anim>
                                    <p:anim calcmode="lin" valueType="num">
                                      <p:cBhvr additive="base">
                                        <p:cTn id="6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1"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ppt_x"/>
                                          </p:val>
                                        </p:tav>
                                        <p:tav tm="100000">
                                          <p:val>
                                            <p:strVal val="#ppt_x"/>
                                          </p:val>
                                        </p:tav>
                                      </p:tavLst>
                                    </p:anim>
                                    <p:anim calcmode="lin" valueType="num">
                                      <p:cBhvr additive="base">
                                        <p:cTn id="74" dur="500" fill="hold"/>
                                        <p:tgtEl>
                                          <p:spTgt spid="22"/>
                                        </p:tgtEl>
                                        <p:attrNameLst>
                                          <p:attrName>ppt_y</p:attrName>
                                        </p:attrNameLst>
                                      </p:cBhvr>
                                      <p:tavLst>
                                        <p:tav tm="0">
                                          <p:val>
                                            <p:strVal val="0-#ppt_h/2"/>
                                          </p:val>
                                        </p:tav>
                                        <p:tav tm="100000">
                                          <p:val>
                                            <p:strVal val="#ppt_y"/>
                                          </p:val>
                                        </p:tav>
                                      </p:tavLst>
                                    </p:anim>
                                  </p:childTnLst>
                                </p:cTn>
                              </p:par>
                              <p:par>
                                <p:cTn id="75" presetID="2" presetClass="entr" presetSubtype="1" fill="hold" nodeType="with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additive="base">
                                        <p:cTn id="77" dur="500" fill="hold"/>
                                        <p:tgtEl>
                                          <p:spTgt spid="30"/>
                                        </p:tgtEl>
                                        <p:attrNameLst>
                                          <p:attrName>ppt_x</p:attrName>
                                        </p:attrNameLst>
                                      </p:cBhvr>
                                      <p:tavLst>
                                        <p:tav tm="0">
                                          <p:val>
                                            <p:strVal val="#ppt_x"/>
                                          </p:val>
                                        </p:tav>
                                        <p:tav tm="100000">
                                          <p:val>
                                            <p:strVal val="#ppt_x"/>
                                          </p:val>
                                        </p:tav>
                                      </p:tavLst>
                                    </p:anim>
                                    <p:anim calcmode="lin" valueType="num">
                                      <p:cBhvr additive="base">
                                        <p:cTn id="78" dur="500" fill="hold"/>
                                        <p:tgtEl>
                                          <p:spTgt spid="30"/>
                                        </p:tgtEl>
                                        <p:attrNameLst>
                                          <p:attrName>ppt_y</p:attrName>
                                        </p:attrNameLst>
                                      </p:cBhvr>
                                      <p:tavLst>
                                        <p:tav tm="0">
                                          <p:val>
                                            <p:strVal val="0-#ppt_h/2"/>
                                          </p:val>
                                        </p:tav>
                                        <p:tav tm="100000">
                                          <p:val>
                                            <p:strVal val="#ppt_y"/>
                                          </p:val>
                                        </p:tav>
                                      </p:tavLst>
                                    </p:anim>
                                  </p:childTnLst>
                                </p:cTn>
                              </p:par>
                              <p:par>
                                <p:cTn id="79" presetID="2" presetClass="entr" presetSubtype="1" fill="hold" grpId="0"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additive="base">
                                        <p:cTn id="81" dur="500" fill="hold"/>
                                        <p:tgtEl>
                                          <p:spTgt spid="17"/>
                                        </p:tgtEl>
                                        <p:attrNameLst>
                                          <p:attrName>ppt_x</p:attrName>
                                        </p:attrNameLst>
                                      </p:cBhvr>
                                      <p:tavLst>
                                        <p:tav tm="0">
                                          <p:val>
                                            <p:strVal val="#ppt_x"/>
                                          </p:val>
                                        </p:tav>
                                        <p:tav tm="100000">
                                          <p:val>
                                            <p:strVal val="#ppt_x"/>
                                          </p:val>
                                        </p:tav>
                                      </p:tavLst>
                                    </p:anim>
                                    <p:anim calcmode="lin" valueType="num">
                                      <p:cBhvr additive="base">
                                        <p:cTn id="82"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additive="base">
                                        <p:cTn id="87" dur="500" fill="hold"/>
                                        <p:tgtEl>
                                          <p:spTgt spid="23"/>
                                        </p:tgtEl>
                                        <p:attrNameLst>
                                          <p:attrName>ppt_x</p:attrName>
                                        </p:attrNameLst>
                                      </p:cBhvr>
                                      <p:tavLst>
                                        <p:tav tm="0">
                                          <p:val>
                                            <p:strVal val="#ppt_x"/>
                                          </p:val>
                                        </p:tav>
                                        <p:tav tm="100000">
                                          <p:val>
                                            <p:strVal val="#ppt_x"/>
                                          </p:val>
                                        </p:tav>
                                      </p:tavLst>
                                    </p:anim>
                                    <p:anim calcmode="lin" valueType="num">
                                      <p:cBhvr additive="base">
                                        <p:cTn id="88" dur="500" fill="hold"/>
                                        <p:tgtEl>
                                          <p:spTgt spid="23"/>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31"/>
                                        </p:tgtEl>
                                        <p:attrNameLst>
                                          <p:attrName>style.visibility</p:attrName>
                                        </p:attrNameLst>
                                      </p:cBhvr>
                                      <p:to>
                                        <p:strVal val="visible"/>
                                      </p:to>
                                    </p:set>
                                    <p:anim calcmode="lin" valueType="num">
                                      <p:cBhvr additive="base">
                                        <p:cTn id="91" dur="500" fill="hold"/>
                                        <p:tgtEl>
                                          <p:spTgt spid="31"/>
                                        </p:tgtEl>
                                        <p:attrNameLst>
                                          <p:attrName>ppt_x</p:attrName>
                                        </p:attrNameLst>
                                      </p:cBhvr>
                                      <p:tavLst>
                                        <p:tav tm="0">
                                          <p:val>
                                            <p:strVal val="#ppt_x"/>
                                          </p:val>
                                        </p:tav>
                                        <p:tav tm="100000">
                                          <p:val>
                                            <p:strVal val="#ppt_x"/>
                                          </p:val>
                                        </p:tav>
                                      </p:tavLst>
                                    </p:anim>
                                    <p:anim calcmode="lin" valueType="num">
                                      <p:cBhvr additive="base">
                                        <p:cTn id="9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nodeType="clickEffect">
                                  <p:stCondLst>
                                    <p:cond delay="0"/>
                                  </p:stCondLst>
                                  <p:childTnLst>
                                    <p:set>
                                      <p:cBhvr>
                                        <p:cTn id="96" dur="1" fill="hold">
                                          <p:stCondLst>
                                            <p:cond delay="0"/>
                                          </p:stCondLst>
                                        </p:cTn>
                                        <p:tgtEl>
                                          <p:spTgt spid="32"/>
                                        </p:tgtEl>
                                        <p:attrNameLst>
                                          <p:attrName>style.visibility</p:attrName>
                                        </p:attrNameLst>
                                      </p:cBhvr>
                                      <p:to>
                                        <p:strVal val="visible"/>
                                      </p:to>
                                    </p:set>
                                    <p:anim calcmode="lin" valueType="num">
                                      <p:cBhvr additive="base">
                                        <p:cTn id="97" dur="500" fill="hold"/>
                                        <p:tgtEl>
                                          <p:spTgt spid="32"/>
                                        </p:tgtEl>
                                        <p:attrNameLst>
                                          <p:attrName>ppt_x</p:attrName>
                                        </p:attrNameLst>
                                      </p:cBhvr>
                                      <p:tavLst>
                                        <p:tav tm="0">
                                          <p:val>
                                            <p:strVal val="1+#ppt_w/2"/>
                                          </p:val>
                                        </p:tav>
                                        <p:tav tm="100000">
                                          <p:val>
                                            <p:strVal val="#ppt_x"/>
                                          </p:val>
                                        </p:tav>
                                      </p:tavLst>
                                    </p:anim>
                                    <p:anim calcmode="lin" valueType="num">
                                      <p:cBhvr additive="base">
                                        <p:cTn id="9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33"/>
                                        </p:tgtEl>
                                        <p:attrNameLst>
                                          <p:attrName>style.visibility</p:attrName>
                                        </p:attrNameLst>
                                      </p:cBhvr>
                                      <p:to>
                                        <p:strVal val="visible"/>
                                      </p:to>
                                    </p:set>
                                    <p:anim calcmode="lin" valueType="num">
                                      <p:cBhvr additive="base">
                                        <p:cTn id="103" dur="500" fill="hold"/>
                                        <p:tgtEl>
                                          <p:spTgt spid="33"/>
                                        </p:tgtEl>
                                        <p:attrNameLst>
                                          <p:attrName>ppt_x</p:attrName>
                                        </p:attrNameLst>
                                      </p:cBhvr>
                                      <p:tavLst>
                                        <p:tav tm="0">
                                          <p:val>
                                            <p:strVal val="0-#ppt_w/2"/>
                                          </p:val>
                                        </p:tav>
                                        <p:tav tm="100000">
                                          <p:val>
                                            <p:strVal val="#ppt_x"/>
                                          </p:val>
                                        </p:tav>
                                      </p:tavLst>
                                    </p:anim>
                                    <p:anim calcmode="lin" valueType="num">
                                      <p:cBhvr additive="base">
                                        <p:cTn id="104"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6"/>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9"/>
                                        </p:tgtEl>
                                        <p:attrNameLst>
                                          <p:attrName>style.visibility</p:attrName>
                                        </p:attrNameLst>
                                      </p:cBhvr>
                                      <p:to>
                                        <p:strVal val="visible"/>
                                      </p:to>
                                    </p:set>
                                    <p:anim calcmode="lin" valueType="num">
                                      <p:cBhvr additive="base">
                                        <p:cTn id="113" dur="500" fill="hold"/>
                                        <p:tgtEl>
                                          <p:spTgt spid="9"/>
                                        </p:tgtEl>
                                        <p:attrNameLst>
                                          <p:attrName>ppt_x</p:attrName>
                                        </p:attrNameLst>
                                      </p:cBhvr>
                                      <p:tavLst>
                                        <p:tav tm="0">
                                          <p:val>
                                            <p:strVal val="#ppt_x"/>
                                          </p:val>
                                        </p:tav>
                                        <p:tav tm="100000">
                                          <p:val>
                                            <p:strVal val="#ppt_x"/>
                                          </p:val>
                                        </p:tav>
                                      </p:tavLst>
                                    </p:anim>
                                    <p:anim calcmode="lin" valueType="num">
                                      <p:cBhvr additive="base">
                                        <p:cTn id="114" dur="500" fill="hold"/>
                                        <p:tgtEl>
                                          <p:spTgt spid="9"/>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18"/>
                                        </p:tgtEl>
                                        <p:attrNameLst>
                                          <p:attrName>style.visibility</p:attrName>
                                        </p:attrNameLst>
                                      </p:cBhvr>
                                      <p:to>
                                        <p:strVal val="visible"/>
                                      </p:to>
                                    </p:set>
                                    <p:anim calcmode="lin" valueType="num">
                                      <p:cBhvr additive="base">
                                        <p:cTn id="117" dur="500" fill="hold"/>
                                        <p:tgtEl>
                                          <p:spTgt spid="18"/>
                                        </p:tgtEl>
                                        <p:attrNameLst>
                                          <p:attrName>ppt_x</p:attrName>
                                        </p:attrNameLst>
                                      </p:cBhvr>
                                      <p:tavLst>
                                        <p:tav tm="0">
                                          <p:val>
                                            <p:strVal val="#ppt_x"/>
                                          </p:val>
                                        </p:tav>
                                        <p:tav tm="100000">
                                          <p:val>
                                            <p:strVal val="#ppt_x"/>
                                          </p:val>
                                        </p:tav>
                                      </p:tavLst>
                                    </p:anim>
                                    <p:anim calcmode="lin" valueType="num">
                                      <p:cBhvr additive="base">
                                        <p:cTn id="1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nodeType="clickEffect">
                                  <p:stCondLst>
                                    <p:cond delay="0"/>
                                  </p:stCondLst>
                                  <p:childTnLst>
                                    <p:set>
                                      <p:cBhvr>
                                        <p:cTn id="122" dur="1" fill="hold">
                                          <p:stCondLst>
                                            <p:cond delay="0"/>
                                          </p:stCondLst>
                                        </p:cTn>
                                        <p:tgtEl>
                                          <p:spTgt spid="14"/>
                                        </p:tgtEl>
                                        <p:attrNameLst>
                                          <p:attrName>style.visibility</p:attrName>
                                        </p:attrNameLst>
                                      </p:cBhvr>
                                      <p:to>
                                        <p:strVal val="visible"/>
                                      </p:to>
                                    </p:set>
                                    <p:anim calcmode="lin" valueType="num">
                                      <p:cBhvr additive="base">
                                        <p:cTn id="123" dur="500" fill="hold"/>
                                        <p:tgtEl>
                                          <p:spTgt spid="14"/>
                                        </p:tgtEl>
                                        <p:attrNameLst>
                                          <p:attrName>ppt_x</p:attrName>
                                        </p:attrNameLst>
                                      </p:cBhvr>
                                      <p:tavLst>
                                        <p:tav tm="0">
                                          <p:val>
                                            <p:strVal val="#ppt_x"/>
                                          </p:val>
                                        </p:tav>
                                        <p:tav tm="100000">
                                          <p:val>
                                            <p:strVal val="#ppt_x"/>
                                          </p:val>
                                        </p:tav>
                                      </p:tavLst>
                                    </p:anim>
                                    <p:anim calcmode="lin" valueType="num">
                                      <p:cBhvr additive="base">
                                        <p:cTn id="124" dur="500" fill="hold"/>
                                        <p:tgtEl>
                                          <p:spTgt spid="14"/>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15"/>
                                        </p:tgtEl>
                                        <p:attrNameLst>
                                          <p:attrName>style.visibility</p:attrName>
                                        </p:attrNameLst>
                                      </p:cBhvr>
                                      <p:to>
                                        <p:strVal val="visible"/>
                                      </p:to>
                                    </p:set>
                                    <p:anim calcmode="lin" valueType="num">
                                      <p:cBhvr additive="base">
                                        <p:cTn id="127" dur="500" fill="hold"/>
                                        <p:tgtEl>
                                          <p:spTgt spid="15"/>
                                        </p:tgtEl>
                                        <p:attrNameLst>
                                          <p:attrName>ppt_x</p:attrName>
                                        </p:attrNameLst>
                                      </p:cBhvr>
                                      <p:tavLst>
                                        <p:tav tm="0">
                                          <p:val>
                                            <p:strVal val="#ppt_x"/>
                                          </p:val>
                                        </p:tav>
                                        <p:tav tm="100000">
                                          <p:val>
                                            <p:strVal val="#ppt_x"/>
                                          </p:val>
                                        </p:tav>
                                      </p:tavLst>
                                    </p:anim>
                                    <p:anim calcmode="lin" valueType="num">
                                      <p:cBhvr additive="base">
                                        <p:cTn id="1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36"/>
                                        </p:tgtEl>
                                        <p:attrNameLst>
                                          <p:attrName>style.visibility</p:attrName>
                                        </p:attrNameLst>
                                      </p:cBhvr>
                                      <p:to>
                                        <p:strVal val="visible"/>
                                      </p:to>
                                    </p:set>
                                    <p:anim calcmode="lin" valueType="num">
                                      <p:cBhvr additive="base">
                                        <p:cTn id="133" dur="500" fill="hold"/>
                                        <p:tgtEl>
                                          <p:spTgt spid="36"/>
                                        </p:tgtEl>
                                        <p:attrNameLst>
                                          <p:attrName>ppt_x</p:attrName>
                                        </p:attrNameLst>
                                      </p:cBhvr>
                                      <p:tavLst>
                                        <p:tav tm="0">
                                          <p:val>
                                            <p:strVal val="#ppt_x"/>
                                          </p:val>
                                        </p:tav>
                                        <p:tav tm="100000">
                                          <p:val>
                                            <p:strVal val="#ppt_x"/>
                                          </p:val>
                                        </p:tav>
                                      </p:tavLst>
                                    </p:anim>
                                    <p:anim calcmode="lin" valueType="num">
                                      <p:cBhvr additive="base">
                                        <p:cTn id="134" dur="500" fill="hold"/>
                                        <p:tgtEl>
                                          <p:spTgt spid="36"/>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37"/>
                                        </p:tgtEl>
                                        <p:attrNameLst>
                                          <p:attrName>style.visibility</p:attrName>
                                        </p:attrNameLst>
                                      </p:cBhvr>
                                      <p:to>
                                        <p:strVal val="visible"/>
                                      </p:to>
                                    </p:set>
                                    <p:anim calcmode="lin" valueType="num">
                                      <p:cBhvr additive="base">
                                        <p:cTn id="137" dur="500" fill="hold"/>
                                        <p:tgtEl>
                                          <p:spTgt spid="37"/>
                                        </p:tgtEl>
                                        <p:attrNameLst>
                                          <p:attrName>ppt_x</p:attrName>
                                        </p:attrNameLst>
                                      </p:cBhvr>
                                      <p:tavLst>
                                        <p:tav tm="0">
                                          <p:val>
                                            <p:strVal val="#ppt_x"/>
                                          </p:val>
                                        </p:tav>
                                        <p:tav tm="100000">
                                          <p:val>
                                            <p:strVal val="#ppt_x"/>
                                          </p:val>
                                        </p:tav>
                                      </p:tavLst>
                                    </p:anim>
                                    <p:anim calcmode="lin" valueType="num">
                                      <p:cBhvr additive="base">
                                        <p:cTn id="13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animBg="1"/>
      <p:bldP spid="20" grpId="0"/>
      <p:bldP spid="21" grpId="0"/>
      <p:bldP spid="22" grpId="0"/>
      <p:bldP spid="23" grpId="0"/>
      <p:bldP spid="25" grpId="0"/>
      <p:bldP spid="27" grpId="0"/>
      <p:bldP spid="28" grpId="0"/>
      <p:bldP spid="33" grpId="0"/>
      <p:bldP spid="34" grpId="0"/>
      <p:bldP spid="35" grpId="0"/>
      <p:bldP spid="3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solidFill>
                  <a:srgbClr val="FF0000"/>
                </a:solidFill>
                <a:latin typeface="AR JULIAN" panose="02000000000000000000" pitchFamily="2" charset="0"/>
              </a:rPr>
              <a:t>Vangen !!!!</a:t>
            </a:r>
            <a:endParaRPr lang="nl-BE" sz="3600" dirty="0">
              <a:solidFill>
                <a:srgbClr val="FF0000"/>
              </a:solidFill>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64</a:t>
            </a:fld>
            <a:endParaRPr lang="nl-BE"/>
          </a:p>
        </p:txBody>
      </p:sp>
      <p:sp>
        <p:nvSpPr>
          <p:cNvPr id="8" name="Tekstvak 7"/>
          <p:cNvSpPr txBox="1"/>
          <p:nvPr/>
        </p:nvSpPr>
        <p:spPr>
          <a:xfrm>
            <a:off x="1111447" y="1169946"/>
            <a:ext cx="10034535" cy="400110"/>
          </a:xfrm>
          <a:prstGeom prst="rect">
            <a:avLst/>
          </a:prstGeom>
          <a:noFill/>
        </p:spPr>
        <p:txBody>
          <a:bodyPr wrap="square" rtlCol="0">
            <a:spAutoFit/>
          </a:bodyPr>
          <a:lstStyle/>
          <a:p>
            <a:r>
              <a:rPr lang="nl-BE" sz="2000" dirty="0" smtClean="0">
                <a:solidFill>
                  <a:srgbClr val="FF0000"/>
                </a:solidFill>
                <a:latin typeface="Arial" panose="020B0604020202020204" pitchFamily="34" charset="0"/>
                <a:cs typeface="Arial" panose="020B0604020202020204" pitchFamily="34" charset="0"/>
              </a:rPr>
              <a:t>Onoordeelkundig vangen kan grote schade aan de molen aanbrengen, zelfs brand !</a:t>
            </a:r>
            <a:endParaRPr lang="nl-BE" sz="2000" dirty="0">
              <a:solidFill>
                <a:srgbClr val="FF0000"/>
              </a:solidFill>
              <a:latin typeface="Arial" panose="020B0604020202020204" pitchFamily="34" charset="0"/>
              <a:cs typeface="Arial" panose="020B0604020202020204" pitchFamily="34" charset="0"/>
            </a:endParaRPr>
          </a:p>
        </p:txBody>
      </p:sp>
      <p:sp>
        <p:nvSpPr>
          <p:cNvPr id="9" name="Tekstvak 8"/>
          <p:cNvSpPr txBox="1"/>
          <p:nvPr/>
        </p:nvSpPr>
        <p:spPr>
          <a:xfrm>
            <a:off x="1046018" y="1846227"/>
            <a:ext cx="10099964" cy="2862322"/>
          </a:xfrm>
          <a:prstGeom prst="rect">
            <a:avLst/>
          </a:prstGeom>
          <a:noFill/>
        </p:spPr>
        <p:txBody>
          <a:bodyPr wrap="square" rtlCol="0">
            <a:spAutoFit/>
          </a:bodyPr>
          <a:lstStyle/>
          <a:p>
            <a:pPr marL="285750" indent="-285750">
              <a:buFont typeface="Arial" panose="020B0604020202020204" pitchFamily="34" charset="0"/>
              <a:buChar char="•"/>
            </a:pPr>
            <a:r>
              <a:rPr lang="nl-BE" dirty="0" smtClean="0">
                <a:solidFill>
                  <a:srgbClr val="FF0000"/>
                </a:solidFill>
                <a:latin typeface="Arial" panose="020B0604020202020204" pitchFamily="34" charset="0"/>
                <a:cs typeface="Arial" panose="020B0604020202020204" pitchFamily="34" charset="0"/>
              </a:rPr>
              <a:t>Haal de </a:t>
            </a:r>
            <a:r>
              <a:rPr lang="nl-BE" dirty="0">
                <a:solidFill>
                  <a:srgbClr val="FF0000"/>
                </a:solidFill>
                <a:latin typeface="Arial" panose="020B0604020202020204" pitchFamily="34" charset="0"/>
                <a:cs typeface="Arial" panose="020B0604020202020204" pitchFamily="34" charset="0"/>
              </a:rPr>
              <a:t>snelheid uit het gevlucht </a:t>
            </a:r>
            <a:r>
              <a:rPr lang="nl-BE" dirty="0" smtClean="0">
                <a:solidFill>
                  <a:srgbClr val="FF0000"/>
                </a:solidFill>
                <a:latin typeface="Arial" panose="020B0604020202020204" pitchFamily="34" charset="0"/>
                <a:cs typeface="Arial" panose="020B0604020202020204" pitchFamily="34" charset="0"/>
              </a:rPr>
              <a:t>door </a:t>
            </a:r>
            <a:r>
              <a:rPr lang="nl-BE" dirty="0">
                <a:solidFill>
                  <a:srgbClr val="FF0000"/>
                </a:solidFill>
                <a:latin typeface="Arial" panose="020B0604020202020204" pitchFamily="34" charset="0"/>
                <a:cs typeface="Arial" panose="020B0604020202020204" pitchFamily="34" charset="0"/>
              </a:rPr>
              <a:t>de vang langzaam op te leggen. </a:t>
            </a:r>
            <a:endParaRPr lang="nl-BE" dirty="0" smtClean="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l-BE" dirty="0" smtClean="0">
                <a:solidFill>
                  <a:srgbClr val="FF0000"/>
                </a:solidFill>
                <a:latin typeface="Arial" panose="020B0604020202020204" pitchFamily="34" charset="0"/>
                <a:cs typeface="Arial" panose="020B0604020202020204" pitchFamily="34" charset="0"/>
              </a:rPr>
              <a:t>Pas nadat de snelheid voldoende afgenomen is de vang volledig opleggen</a:t>
            </a:r>
          </a:p>
          <a:p>
            <a:pPr marL="285750" indent="-285750">
              <a:buFont typeface="Arial" panose="020B0604020202020204" pitchFamily="34" charset="0"/>
              <a:buChar char="•"/>
            </a:pPr>
            <a:r>
              <a:rPr lang="nl-BE" dirty="0">
                <a:solidFill>
                  <a:srgbClr val="FF0000"/>
                </a:solidFill>
                <a:latin typeface="Arial" panose="020B0604020202020204" pitchFamily="34" charset="0"/>
                <a:cs typeface="Arial" panose="020B0604020202020204" pitchFamily="34" charset="0"/>
              </a:rPr>
              <a:t>Laat maximum 6 á 7 omwentelingen (25 tot 30 enden) </a:t>
            </a:r>
            <a:r>
              <a:rPr lang="nl-BE" dirty="0" smtClean="0">
                <a:solidFill>
                  <a:srgbClr val="FF0000"/>
                </a:solidFill>
                <a:latin typeface="Arial" panose="020B0604020202020204" pitchFamily="34" charset="0"/>
                <a:cs typeface="Arial" panose="020B0604020202020204" pitchFamily="34" charset="0"/>
              </a:rPr>
              <a:t>slepen</a:t>
            </a:r>
          </a:p>
          <a:p>
            <a:pPr marL="285750" indent="-285750">
              <a:buFont typeface="Arial" panose="020B0604020202020204" pitchFamily="34" charset="0"/>
              <a:buChar char="•"/>
            </a:pPr>
            <a:r>
              <a:rPr lang="nl-BE" dirty="0" smtClean="0">
                <a:solidFill>
                  <a:srgbClr val="FF0000"/>
                </a:solidFill>
                <a:latin typeface="Arial" panose="020B0604020202020204" pitchFamily="34" charset="0"/>
                <a:cs typeface="Arial" panose="020B0604020202020204" pitchFamily="34" charset="0"/>
              </a:rPr>
              <a:t>Vermijdt terugslag door op het laatste moment de vangbalk iets lichten</a:t>
            </a:r>
          </a:p>
          <a:p>
            <a:pPr marL="285750" indent="-285750">
              <a:buFont typeface="Arial" panose="020B0604020202020204" pitchFamily="34" charset="0"/>
              <a:buChar char="•"/>
            </a:pPr>
            <a:r>
              <a:rPr lang="nl-BE" dirty="0" smtClean="0">
                <a:solidFill>
                  <a:srgbClr val="FF0000"/>
                </a:solidFill>
                <a:latin typeface="Arial" panose="020B0604020202020204" pitchFamily="34" charset="0"/>
                <a:cs typeface="Arial" panose="020B0604020202020204" pitchFamily="34" charset="0"/>
              </a:rPr>
              <a:t>Ligt </a:t>
            </a:r>
            <a:r>
              <a:rPr lang="nl-BE" dirty="0">
                <a:solidFill>
                  <a:srgbClr val="FF0000"/>
                </a:solidFill>
                <a:latin typeface="Arial" panose="020B0604020202020204" pitchFamily="34" charset="0"/>
                <a:cs typeface="Arial" panose="020B0604020202020204" pitchFamily="34" charset="0"/>
              </a:rPr>
              <a:t>de vang helemaal op maar het gevlucht is niet getopt! </a:t>
            </a:r>
          </a:p>
          <a:p>
            <a:pPr marL="285750" indent="-285750">
              <a:buFont typeface="Arial" panose="020B0604020202020204" pitchFamily="34" charset="0"/>
              <a:buChar char="•"/>
            </a:pPr>
            <a:r>
              <a:rPr lang="nl-BE" dirty="0" smtClean="0">
                <a:solidFill>
                  <a:srgbClr val="FF0000"/>
                </a:solidFill>
                <a:latin typeface="Arial" panose="020B0604020202020204" pitchFamily="34" charset="0"/>
                <a:cs typeface="Arial" panose="020B0604020202020204" pitchFamily="34" charset="0"/>
              </a:rPr>
              <a:t>en </a:t>
            </a:r>
            <a:r>
              <a:rPr lang="nl-BE" dirty="0">
                <a:solidFill>
                  <a:srgbClr val="FF0000"/>
                </a:solidFill>
                <a:latin typeface="Arial" panose="020B0604020202020204" pitchFamily="34" charset="0"/>
                <a:cs typeface="Arial" panose="020B0604020202020204" pitchFamily="34" charset="0"/>
              </a:rPr>
              <a:t>licht dan terug de </a:t>
            </a:r>
            <a:r>
              <a:rPr lang="nl-BE" dirty="0" smtClean="0">
                <a:solidFill>
                  <a:srgbClr val="FF0000"/>
                </a:solidFill>
                <a:latin typeface="Arial" panose="020B0604020202020204" pitchFamily="34" charset="0"/>
                <a:cs typeface="Arial" panose="020B0604020202020204" pitchFamily="34" charset="0"/>
              </a:rPr>
              <a:t>vang</a:t>
            </a:r>
          </a:p>
          <a:p>
            <a:pPr marL="285750" indent="-285750">
              <a:buFont typeface="Arial" panose="020B0604020202020204" pitchFamily="34" charset="0"/>
              <a:buChar char="•"/>
            </a:pPr>
            <a:r>
              <a:rPr lang="nl-BE" dirty="0">
                <a:solidFill>
                  <a:srgbClr val="FF0000"/>
                </a:solidFill>
                <a:latin typeface="Arial" panose="020B0604020202020204" pitchFamily="34" charset="0"/>
                <a:cs typeface="Arial" panose="020B0604020202020204" pitchFamily="34" charset="0"/>
              </a:rPr>
              <a:t>Wacht even af, op een luwte van de wind </a:t>
            </a:r>
          </a:p>
          <a:p>
            <a:pPr marL="285750" indent="-285750">
              <a:buFont typeface="Arial" panose="020B0604020202020204" pitchFamily="34" charset="0"/>
              <a:buChar char="•"/>
            </a:pPr>
            <a:r>
              <a:rPr lang="nl-BE" dirty="0">
                <a:solidFill>
                  <a:srgbClr val="FF0000"/>
                </a:solidFill>
                <a:latin typeface="Arial" panose="020B0604020202020204" pitchFamily="34" charset="0"/>
                <a:cs typeface="Arial" panose="020B0604020202020204" pitchFamily="34" charset="0"/>
              </a:rPr>
              <a:t>Herhaal de normale vang procedure.</a:t>
            </a:r>
          </a:p>
          <a:p>
            <a:pPr marL="285750" indent="-285750">
              <a:buFont typeface="Arial" panose="020B0604020202020204" pitchFamily="34" charset="0"/>
              <a:buChar char="•"/>
            </a:pPr>
            <a:r>
              <a:rPr lang="nl-BE" dirty="0">
                <a:solidFill>
                  <a:srgbClr val="FF0000"/>
                </a:solidFill>
                <a:latin typeface="Arial" panose="020B0604020202020204" pitchFamily="34" charset="0"/>
                <a:cs typeface="Arial" panose="020B0604020202020204" pitchFamily="34" charset="0"/>
              </a:rPr>
              <a:t>Lukt het om rustig de snelheid uit het gevlucht te halen dan kan je de vang opleggen en zal het gevlucht </a:t>
            </a:r>
            <a:r>
              <a:rPr lang="nl-BE" dirty="0" smtClean="0">
                <a:solidFill>
                  <a:srgbClr val="FF0000"/>
                </a:solidFill>
                <a:latin typeface="Arial" panose="020B0604020202020204" pitchFamily="34" charset="0"/>
                <a:cs typeface="Arial" panose="020B0604020202020204" pitchFamily="34" charset="0"/>
              </a:rPr>
              <a:t>stoppen</a:t>
            </a:r>
            <a:endParaRPr lang="nl-BE" dirty="0"/>
          </a:p>
        </p:txBody>
      </p:sp>
      <p:sp>
        <p:nvSpPr>
          <p:cNvPr id="11" name="Tekstvak 10"/>
          <p:cNvSpPr txBox="1"/>
          <p:nvPr/>
        </p:nvSpPr>
        <p:spPr>
          <a:xfrm>
            <a:off x="1111447" y="4954772"/>
            <a:ext cx="10034535" cy="400110"/>
          </a:xfrm>
          <a:prstGeom prst="rect">
            <a:avLst/>
          </a:prstGeom>
          <a:noFill/>
        </p:spPr>
        <p:txBody>
          <a:bodyPr wrap="square" rtlCol="0">
            <a:spAutoFit/>
          </a:bodyPr>
          <a:lstStyle/>
          <a:p>
            <a:r>
              <a:rPr lang="nl-BE" sz="2000" dirty="0" smtClean="0">
                <a:solidFill>
                  <a:srgbClr val="FF0000"/>
                </a:solidFill>
                <a:latin typeface="Nirmala UI" panose="020B0502040204020203" pitchFamily="34" charset="0"/>
                <a:ea typeface="Nirmala UI" panose="020B0502040204020203" pitchFamily="34" charset="0"/>
                <a:cs typeface="Nirmala UI" panose="020B0502040204020203" pitchFamily="34" charset="0"/>
              </a:rPr>
              <a:t>Na problemen  tijdens het vangen steeds een controle uitvoeren!!!! </a:t>
            </a:r>
            <a:endParaRPr lang="nl-BE" sz="2000" dirty="0">
              <a:solidFill>
                <a:srgbClr val="FF0000"/>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7647903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solidFill>
                  <a:srgbClr val="FF0000"/>
                </a:solidFill>
                <a:latin typeface="AR JULIAN" panose="02000000000000000000" pitchFamily="2" charset="0"/>
              </a:rPr>
              <a:t>Controle na vangen</a:t>
            </a:r>
            <a:endParaRPr lang="nl-BE" sz="3600" dirty="0">
              <a:solidFill>
                <a:srgbClr val="FF0000"/>
              </a:solidFill>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65</a:t>
            </a:fld>
            <a:endParaRPr lang="nl-BE"/>
          </a:p>
        </p:txBody>
      </p:sp>
      <p:sp>
        <p:nvSpPr>
          <p:cNvPr id="8" name="Tekstvak 7"/>
          <p:cNvSpPr txBox="1"/>
          <p:nvPr/>
        </p:nvSpPr>
        <p:spPr>
          <a:xfrm>
            <a:off x="4843029" y="2487825"/>
            <a:ext cx="6983211" cy="2246769"/>
          </a:xfrm>
          <a:prstGeom prst="rect">
            <a:avLst/>
          </a:prstGeom>
          <a:noFill/>
        </p:spPr>
        <p:txBody>
          <a:bodyPr wrap="square" rtlCol="0">
            <a:spAutoFit/>
          </a:bodyPr>
          <a:lstStyle/>
          <a:p>
            <a:pPr marL="342900" indent="-342900">
              <a:buFont typeface="Arial" panose="020B0604020202020204" pitchFamily="34" charset="0"/>
              <a:buChar char="•"/>
            </a:pPr>
            <a:r>
              <a:rPr lang="nl-BE" sz="2000" dirty="0" smtClean="0">
                <a:solidFill>
                  <a:srgbClr val="FF0000"/>
                </a:solidFill>
                <a:latin typeface="Arial" panose="020B0604020202020204" pitchFamily="34" charset="0"/>
                <a:cs typeface="Arial" panose="020B0604020202020204" pitchFamily="34" charset="0"/>
              </a:rPr>
              <a:t>Na het moeilijk of straf vangen ga steeds in de kap je vang controleren. </a:t>
            </a:r>
          </a:p>
          <a:p>
            <a:pPr marL="342900" indent="-342900">
              <a:buFont typeface="Arial" panose="020B0604020202020204" pitchFamily="34" charset="0"/>
              <a:buChar char="•"/>
            </a:pPr>
            <a:r>
              <a:rPr lang="nl-BE" sz="2000" dirty="0" smtClean="0">
                <a:solidFill>
                  <a:srgbClr val="FF0000"/>
                </a:solidFill>
                <a:latin typeface="Arial" panose="020B0604020202020204" pitchFamily="34" charset="0"/>
                <a:cs typeface="Arial" panose="020B0604020202020204" pitchFamily="34" charset="0"/>
              </a:rPr>
              <a:t>Riek je een brandgeur of voelen je vangblokken of band echt warm aan….</a:t>
            </a:r>
          </a:p>
          <a:p>
            <a:pPr marL="342900" indent="-342900">
              <a:buFont typeface="Arial" panose="020B0604020202020204" pitchFamily="34" charset="0"/>
              <a:buChar char="•"/>
            </a:pPr>
            <a:r>
              <a:rPr lang="nl-BE" sz="2000" dirty="0" smtClean="0">
                <a:solidFill>
                  <a:srgbClr val="FF0000"/>
                </a:solidFill>
                <a:latin typeface="Arial" panose="020B0604020202020204" pitchFamily="34" charset="0"/>
                <a:cs typeface="Arial" panose="020B0604020202020204" pitchFamily="34" charset="0"/>
              </a:rPr>
              <a:t>Dek de vang af met natte doeken</a:t>
            </a:r>
          </a:p>
          <a:p>
            <a:pPr marL="342900" indent="-342900">
              <a:buFont typeface="Arial" panose="020B0604020202020204" pitchFamily="34" charset="0"/>
              <a:buChar char="•"/>
            </a:pPr>
            <a:r>
              <a:rPr lang="nl-BE" sz="2000" dirty="0" smtClean="0">
                <a:solidFill>
                  <a:srgbClr val="FF0000"/>
                </a:solidFill>
                <a:latin typeface="Arial" panose="020B0604020202020204" pitchFamily="34" charset="0"/>
                <a:cs typeface="Arial" panose="020B0604020202020204" pitchFamily="34" charset="0"/>
              </a:rPr>
              <a:t>Verlaat je molen nooit  zonder controle en de zekerheid dat alles in orde is!!! .</a:t>
            </a:r>
            <a:endParaRPr lang="nl-BE" sz="2000" dirty="0">
              <a:solidFill>
                <a:srgbClr val="FF0000"/>
              </a:solidFill>
              <a:latin typeface="Arial" panose="020B0604020202020204" pitchFamily="34" charset="0"/>
              <a:cs typeface="Arial" panose="020B0604020202020204" pitchFamily="34" charset="0"/>
            </a:endParaRPr>
          </a:p>
        </p:txBody>
      </p:sp>
      <p:sp>
        <p:nvSpPr>
          <p:cNvPr id="9" name="Tekstvak 8"/>
          <p:cNvSpPr txBox="1"/>
          <p:nvPr/>
        </p:nvSpPr>
        <p:spPr>
          <a:xfrm>
            <a:off x="462117" y="5690769"/>
            <a:ext cx="10530798" cy="707886"/>
          </a:xfrm>
          <a:prstGeom prst="rect">
            <a:avLst/>
          </a:prstGeom>
          <a:noFill/>
          <a:ln>
            <a:solidFill>
              <a:srgbClr val="FF0000"/>
            </a:solidFill>
          </a:ln>
        </p:spPr>
        <p:txBody>
          <a:bodyPr wrap="square" rtlCol="0">
            <a:spAutoFit/>
          </a:bodyPr>
          <a:lstStyle/>
          <a:p>
            <a:pPr algn="ctr"/>
            <a:r>
              <a:rPr lang="nl-BE" sz="2000" dirty="0" smtClean="0">
                <a:solidFill>
                  <a:srgbClr val="FF0000"/>
                </a:solidFill>
                <a:latin typeface="Arial" panose="020B0604020202020204" pitchFamily="34" charset="0"/>
                <a:cs typeface="Arial" panose="020B0604020202020204" pitchFamily="34" charset="0"/>
              </a:rPr>
              <a:t>Weet dat de meeste molens afbranden uren nadat de molenaar de molen verlaten heeft !!!</a:t>
            </a:r>
          </a:p>
          <a:p>
            <a:pPr algn="ctr"/>
            <a:r>
              <a:rPr lang="nl-BE" sz="2000" dirty="0" smtClean="0">
                <a:solidFill>
                  <a:srgbClr val="FF0000"/>
                </a:solidFill>
                <a:latin typeface="Arial" panose="020B0604020202020204" pitchFamily="34" charset="0"/>
                <a:cs typeface="Arial" panose="020B0604020202020204" pitchFamily="34" charset="0"/>
              </a:rPr>
              <a:t>Zorg dat je steeds water en doeken binnen handbereik hebt !!!!</a:t>
            </a:r>
            <a:endParaRPr lang="nl-BE" sz="2000" dirty="0">
              <a:solidFill>
                <a:srgbClr val="FF0000"/>
              </a:solidFill>
              <a:latin typeface="Arial" panose="020B0604020202020204" pitchFamily="34" charset="0"/>
              <a:cs typeface="Arial" panose="020B0604020202020204" pitchFamily="34" charset="0"/>
            </a:endParaRPr>
          </a:p>
        </p:txBody>
      </p:sp>
      <p:sp>
        <p:nvSpPr>
          <p:cNvPr id="10" name="Tekstvak 9"/>
          <p:cNvSpPr txBox="1"/>
          <p:nvPr/>
        </p:nvSpPr>
        <p:spPr>
          <a:xfrm>
            <a:off x="223070" y="1042276"/>
            <a:ext cx="6965482" cy="1200329"/>
          </a:xfrm>
          <a:prstGeom prst="rect">
            <a:avLst/>
          </a:prstGeom>
          <a:noFill/>
        </p:spPr>
        <p:txBody>
          <a:bodyPr wrap="square" rtlCol="0">
            <a:spAutoFit/>
          </a:bodyPr>
          <a:lstStyle/>
          <a:p>
            <a:pPr marL="342900" indent="-342900">
              <a:buFont typeface="Arial" panose="020B0604020202020204" pitchFamily="34" charset="0"/>
              <a:buChar char="•"/>
            </a:pPr>
            <a:r>
              <a:rPr lang="nl-BE" dirty="0" smtClean="0">
                <a:latin typeface="Arial" panose="020B0604020202020204" pitchFamily="34" charset="0"/>
                <a:cs typeface="Arial" panose="020B0604020202020204" pitchFamily="34" charset="0"/>
              </a:rPr>
              <a:t>Door de wrijving van de vangblokken ontstaat er grote hitte tussen de vangblokken en het vangwiel.</a:t>
            </a:r>
          </a:p>
          <a:p>
            <a:pPr marL="342900" indent="-342900">
              <a:buFont typeface="Arial" panose="020B0604020202020204" pitchFamily="34" charset="0"/>
              <a:buChar char="•"/>
            </a:pPr>
            <a:r>
              <a:rPr lang="nl-BE" dirty="0" smtClean="0">
                <a:latin typeface="Arial" panose="020B0604020202020204" pitchFamily="34" charset="0"/>
                <a:cs typeface="Arial" panose="020B0604020202020204" pitchFamily="34" charset="0"/>
              </a:rPr>
              <a:t>Hierdoor kunnen er plekken ontstaan die beginnen te smeulen.</a:t>
            </a:r>
          </a:p>
          <a:p>
            <a:pPr marL="342900" indent="-342900">
              <a:buFont typeface="Arial" panose="020B0604020202020204" pitchFamily="34" charset="0"/>
              <a:buChar char="•"/>
            </a:pPr>
            <a:r>
              <a:rPr lang="nl-BE" dirty="0" smtClean="0">
                <a:latin typeface="Arial" panose="020B0604020202020204" pitchFamily="34" charset="0"/>
                <a:cs typeface="Arial" panose="020B0604020202020204" pitchFamily="34" charset="0"/>
              </a:rPr>
              <a:t>Wanneer er zuurstof bijkomt ontstaat er vuur.</a:t>
            </a:r>
            <a:endParaRPr lang="nl-BE" dirty="0">
              <a:latin typeface="Arial" panose="020B0604020202020204" pitchFamily="34" charset="0"/>
              <a:cs typeface="Arial" panose="020B0604020202020204" pitchFamily="34" charset="0"/>
            </a:endParaRPr>
          </a:p>
        </p:txBody>
      </p:sp>
      <p:pic>
        <p:nvPicPr>
          <p:cNvPr id="11" name="Afbeelding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36" y="2557349"/>
            <a:ext cx="4741693" cy="3028199"/>
          </a:xfrm>
          <a:prstGeom prst="rect">
            <a:avLst/>
          </a:prstGeom>
        </p:spPr>
      </p:pic>
    </p:spTree>
    <p:extLst>
      <p:ext uri="{BB962C8B-B14F-4D97-AF65-F5344CB8AC3E}">
        <p14:creationId xmlns:p14="http://schemas.microsoft.com/office/powerpoint/2010/main" val="177075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Duim of klamp bij </a:t>
            </a:r>
            <a:r>
              <a:rPr lang="nl-BE" sz="3600" dirty="0" err="1" smtClean="0">
                <a:latin typeface="AR JULIAN" panose="02000000000000000000" pitchFamily="2" charset="0"/>
              </a:rPr>
              <a:t>wipstok</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66</a:t>
            </a:fld>
            <a:endParaRPr lang="nl-BE"/>
          </a:p>
        </p:txBody>
      </p:sp>
      <p:sp>
        <p:nvSpPr>
          <p:cNvPr id="8" name="Tekstvak 7"/>
          <p:cNvSpPr txBox="1"/>
          <p:nvPr/>
        </p:nvSpPr>
        <p:spPr>
          <a:xfrm>
            <a:off x="23741" y="1635125"/>
            <a:ext cx="4414837" cy="1016000"/>
          </a:xfrm>
          <a:prstGeom prst="rect">
            <a:avLst/>
          </a:prstGeom>
          <a:noFill/>
        </p:spPr>
        <p:txBody>
          <a:bodyPr>
            <a:spAutoFit/>
          </a:bodyPr>
          <a:lstStyle/>
          <a:p>
            <a:pPr>
              <a:defRPr/>
            </a:pPr>
            <a:r>
              <a:rPr lang="nl-BE" dirty="0">
                <a:latin typeface="Arial" panose="020B0604020202020204" pitchFamily="34" charset="0"/>
                <a:cs typeface="Arial" panose="020B0604020202020204" pitchFamily="34" charset="0"/>
              </a:rPr>
              <a:t>De duim </a:t>
            </a:r>
            <a:r>
              <a:rPr lang="nl-BE" dirty="0">
                <a:solidFill>
                  <a:srgbClr val="FF0000"/>
                </a:solidFill>
                <a:latin typeface="Arial" panose="020B0604020202020204" pitchFamily="34" charset="0"/>
                <a:cs typeface="Arial" panose="020B0604020202020204" pitchFamily="34" charset="0"/>
              </a:rPr>
              <a:t>(1)</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Aangebracht op de achterste hanger </a:t>
            </a:r>
            <a:r>
              <a:rPr lang="nl-BE" sz="1400" dirty="0">
                <a:solidFill>
                  <a:srgbClr val="FF0000"/>
                </a:solidFill>
                <a:latin typeface="Arial" panose="020B0604020202020204" pitchFamily="34" charset="0"/>
                <a:cs typeface="Arial" panose="020B0604020202020204" pitchFamily="34" charset="0"/>
              </a:rPr>
              <a:t>(2) </a:t>
            </a:r>
            <a:r>
              <a:rPr lang="nl-BE" sz="1400" dirty="0">
                <a:latin typeface="Arial" panose="020B0604020202020204" pitchFamily="34" charset="0"/>
                <a:cs typeface="Arial" panose="020B0604020202020204" pitchFamily="34" charset="0"/>
              </a:rPr>
              <a:t>geleider vangbalk</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Vangbalk </a:t>
            </a:r>
            <a:r>
              <a:rPr lang="nl-BE" sz="1400" dirty="0">
                <a:solidFill>
                  <a:srgbClr val="FF0000"/>
                </a:solidFill>
                <a:latin typeface="Arial" panose="020B0604020202020204" pitchFamily="34" charset="0"/>
                <a:cs typeface="Arial" panose="020B0604020202020204" pitchFamily="34" charset="0"/>
              </a:rPr>
              <a:t>(3)</a:t>
            </a:r>
            <a:r>
              <a:rPr lang="nl-BE" sz="1400" dirty="0">
                <a:latin typeface="Arial" panose="020B0604020202020204" pitchFamily="34" charset="0"/>
                <a:cs typeface="Arial" panose="020B0604020202020204" pitchFamily="34" charset="0"/>
              </a:rPr>
              <a:t> met beugel </a:t>
            </a:r>
            <a:r>
              <a:rPr lang="nl-BE" sz="1400" dirty="0">
                <a:solidFill>
                  <a:srgbClr val="FF0000"/>
                </a:solidFill>
                <a:latin typeface="Arial" panose="020B0604020202020204" pitchFamily="34" charset="0"/>
                <a:cs typeface="Arial" panose="020B0604020202020204" pitchFamily="34" charset="0"/>
              </a:rPr>
              <a:t>(4)</a:t>
            </a:r>
            <a:endParaRPr lang="nl-BE" sz="1400" dirty="0">
              <a:latin typeface="Arial" panose="020B0604020202020204" pitchFamily="34" charset="0"/>
              <a:cs typeface="Arial" panose="020B0604020202020204" pitchFamily="34" charset="0"/>
            </a:endParaRPr>
          </a:p>
        </p:txBody>
      </p:sp>
      <p:sp>
        <p:nvSpPr>
          <p:cNvPr id="9" name="Tekstvak 8"/>
          <p:cNvSpPr txBox="1"/>
          <p:nvPr/>
        </p:nvSpPr>
        <p:spPr>
          <a:xfrm>
            <a:off x="6284841" y="1617663"/>
            <a:ext cx="3910012" cy="1016000"/>
          </a:xfrm>
          <a:prstGeom prst="rect">
            <a:avLst/>
          </a:prstGeom>
          <a:noFill/>
        </p:spPr>
        <p:txBody>
          <a:bodyPr>
            <a:spAutoFit/>
          </a:bodyPr>
          <a:lstStyle/>
          <a:p>
            <a:pPr>
              <a:defRPr/>
            </a:pPr>
            <a:r>
              <a:rPr lang="nl-BE" dirty="0">
                <a:latin typeface="Arial" panose="020B0604020202020204" pitchFamily="34" charset="0"/>
                <a:cs typeface="Arial" panose="020B0604020202020204" pitchFamily="34" charset="0"/>
              </a:rPr>
              <a:t>De klamp </a:t>
            </a:r>
            <a:r>
              <a:rPr lang="nl-BE" dirty="0">
                <a:solidFill>
                  <a:srgbClr val="FF0000"/>
                </a:solidFill>
                <a:latin typeface="Arial" panose="020B0604020202020204" pitchFamily="34" charset="0"/>
                <a:cs typeface="Arial" panose="020B0604020202020204" pitchFamily="34" charset="0"/>
              </a:rPr>
              <a:t>(5)</a:t>
            </a:r>
            <a:endParaRPr lang="nl-B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Klamp op achterste hanger</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(Vangbalk met schuine holte die in de klamp past)</a:t>
            </a:r>
          </a:p>
        </p:txBody>
      </p:sp>
      <p:sp>
        <p:nvSpPr>
          <p:cNvPr id="10" name="Tekstvak 7"/>
          <p:cNvSpPr txBox="1">
            <a:spLocks noChangeArrowheads="1"/>
          </p:cNvSpPr>
          <p:nvPr/>
        </p:nvSpPr>
        <p:spPr bwMode="auto">
          <a:xfrm>
            <a:off x="2943225" y="954065"/>
            <a:ext cx="7989816"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latin typeface="Molens met Arial"/>
                <a:cs typeface="Arial" panose="020B0604020202020204" pitchFamily="34" charset="0"/>
              </a:rPr>
              <a:t>Bij molens met een </a:t>
            </a:r>
            <a:r>
              <a:rPr lang="nl-BE" altLang="nl-BE" sz="1800" dirty="0" err="1">
                <a:latin typeface="Molens met Arial"/>
                <a:cs typeface="Arial" panose="020B0604020202020204" pitchFamily="34" charset="0"/>
              </a:rPr>
              <a:t>wipstok</a:t>
            </a:r>
            <a:r>
              <a:rPr lang="nl-BE" altLang="nl-BE" sz="1800" dirty="0">
                <a:latin typeface="Molens met Arial"/>
                <a:cs typeface="Arial" panose="020B0604020202020204" pitchFamily="34" charset="0"/>
              </a:rPr>
              <a:t> maakt men vaak gebruik van een duim of klamp.</a:t>
            </a:r>
          </a:p>
        </p:txBody>
      </p:sp>
      <p:pic>
        <p:nvPicPr>
          <p:cNvPr id="11" name="Picture 5" descr="P1010110"/>
          <p:cNvPicPr>
            <a:picLocks noChangeAspect="1" noChangeArrowheads="1"/>
          </p:cNvPicPr>
          <p:nvPr/>
        </p:nvPicPr>
        <p:blipFill>
          <a:blip r:embed="rId3" cstate="print">
            <a:lum bright="10000"/>
            <a:extLst>
              <a:ext uri="{28A0092B-C50C-407E-A947-70E740481C1C}">
                <a14:useLocalDpi xmlns:a14="http://schemas.microsoft.com/office/drawing/2010/main" val="0"/>
              </a:ext>
            </a:extLst>
          </a:blip>
          <a:srcRect/>
          <a:stretch>
            <a:fillRect/>
          </a:stretch>
        </p:blipFill>
        <p:spPr bwMode="auto">
          <a:xfrm>
            <a:off x="10405991" y="1617663"/>
            <a:ext cx="16224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35" descr="mol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2878" y="1617663"/>
            <a:ext cx="1617663" cy="215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Tekstvak 12"/>
          <p:cNvSpPr txBox="1">
            <a:spLocks noChangeArrowheads="1"/>
          </p:cNvSpPr>
          <p:nvPr/>
        </p:nvSpPr>
        <p:spPr bwMode="auto">
          <a:xfrm>
            <a:off x="5508553" y="3248025"/>
            <a:ext cx="409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(2)</a:t>
            </a:r>
          </a:p>
        </p:txBody>
      </p:sp>
      <p:sp>
        <p:nvSpPr>
          <p:cNvPr id="14" name="Tekstvak 13"/>
          <p:cNvSpPr txBox="1">
            <a:spLocks noChangeArrowheads="1"/>
          </p:cNvSpPr>
          <p:nvPr/>
        </p:nvSpPr>
        <p:spPr bwMode="auto">
          <a:xfrm>
            <a:off x="4557641" y="2927350"/>
            <a:ext cx="441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(3)</a:t>
            </a:r>
          </a:p>
        </p:txBody>
      </p:sp>
      <p:sp>
        <p:nvSpPr>
          <p:cNvPr id="15" name="Tekstvak 14"/>
          <p:cNvSpPr txBox="1">
            <a:spLocks noChangeArrowheads="1"/>
          </p:cNvSpPr>
          <p:nvPr/>
        </p:nvSpPr>
        <p:spPr bwMode="auto">
          <a:xfrm>
            <a:off x="5333928" y="1736725"/>
            <a:ext cx="441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(4)</a:t>
            </a:r>
          </a:p>
        </p:txBody>
      </p:sp>
      <p:sp>
        <p:nvSpPr>
          <p:cNvPr id="16" name="Tekstvak 15"/>
          <p:cNvSpPr txBox="1">
            <a:spLocks noChangeArrowheads="1"/>
          </p:cNvSpPr>
          <p:nvPr/>
        </p:nvSpPr>
        <p:spPr bwMode="auto">
          <a:xfrm>
            <a:off x="5141841" y="2927350"/>
            <a:ext cx="441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(1)</a:t>
            </a:r>
          </a:p>
        </p:txBody>
      </p:sp>
      <p:sp>
        <p:nvSpPr>
          <p:cNvPr id="17" name="Tekstvak 16"/>
          <p:cNvSpPr txBox="1"/>
          <p:nvPr/>
        </p:nvSpPr>
        <p:spPr>
          <a:xfrm>
            <a:off x="23741" y="3124200"/>
            <a:ext cx="4724400" cy="2523768"/>
          </a:xfrm>
          <a:prstGeom prst="rect">
            <a:avLst/>
          </a:prstGeom>
          <a:noFill/>
        </p:spPr>
        <p:txBody>
          <a:bodyPr>
            <a:spAutoFit/>
          </a:bodyPr>
          <a:lstStyle/>
          <a:p>
            <a:pPr>
              <a:defRPr/>
            </a:pPr>
            <a:r>
              <a:rPr lang="nl-BE" dirty="0">
                <a:latin typeface="Arial" panose="020B0604020202020204" pitchFamily="34" charset="0"/>
                <a:cs typeface="Arial" panose="020B0604020202020204" pitchFamily="34" charset="0"/>
              </a:rPr>
              <a:t>Handelen met duim</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Met de vangstok wordt de vangbalk gelicht</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Als de beugel voorbij de duim is, de vangbalk weer laten zakken tot de beugel in de duim hangt </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Steeds controleren of beugel of bout niet op de punt van de duim ligt</a:t>
            </a:r>
            <a:endParaRPr lang="nl-BE"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De vang opleggen door beugel uit te haak te tillen.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Door de vangstok naar rechts te trekken beweeg je de beugel weg van de haak</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Daarna gecontroleerd het gevlucht afremmen en laten stoppen </a:t>
            </a:r>
            <a:endParaRPr lang="nl-BE" dirty="0">
              <a:latin typeface="Arial" panose="020B0604020202020204" pitchFamily="34" charset="0"/>
              <a:cs typeface="Arial" panose="020B0604020202020204" pitchFamily="34" charset="0"/>
            </a:endParaRPr>
          </a:p>
        </p:txBody>
      </p:sp>
      <p:sp>
        <p:nvSpPr>
          <p:cNvPr id="18" name="Tekstvak 17"/>
          <p:cNvSpPr txBox="1"/>
          <p:nvPr/>
        </p:nvSpPr>
        <p:spPr>
          <a:xfrm>
            <a:off x="6284841" y="3124200"/>
            <a:ext cx="4648200" cy="2523768"/>
          </a:xfrm>
          <a:prstGeom prst="rect">
            <a:avLst/>
          </a:prstGeom>
          <a:noFill/>
        </p:spPr>
        <p:txBody>
          <a:bodyPr>
            <a:spAutoFit/>
          </a:bodyPr>
          <a:lstStyle/>
          <a:p>
            <a:pPr>
              <a:defRPr/>
            </a:pPr>
            <a:r>
              <a:rPr lang="nl-BE" dirty="0">
                <a:latin typeface="Arial" panose="020B0604020202020204" pitchFamily="34" charset="0"/>
                <a:cs typeface="Arial" panose="020B0604020202020204" pitchFamily="34" charset="0"/>
              </a:rPr>
              <a:t>Handelen met de klamp</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Met de vangstok de vangbalk </a:t>
            </a:r>
            <a:r>
              <a:rPr lang="nl-BE" sz="1400" dirty="0">
                <a:solidFill>
                  <a:srgbClr val="FF0000"/>
                </a:solidFill>
                <a:latin typeface="Arial" panose="020B0604020202020204" pitchFamily="34" charset="0"/>
                <a:cs typeface="Arial" panose="020B0604020202020204" pitchFamily="34" charset="0"/>
              </a:rPr>
              <a:t>(6)</a:t>
            </a:r>
            <a:r>
              <a:rPr lang="nl-BE" sz="1400" dirty="0">
                <a:latin typeface="Arial" panose="020B0604020202020204" pitchFamily="34" charset="0"/>
                <a:cs typeface="Arial" panose="020B0604020202020204" pitchFamily="34" charset="0"/>
              </a:rPr>
              <a:t> hoog genoeg optillen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De vangstok naar links (staart) trekken tot je voelt dat vangbalk de achterste hanger raakt.</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De vangbalk langs de achterste hanger laten zakken tot hij op de klamp ligt</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Het vangtouw aan de staart bevestigen zodat de vangbalk niet terug kan en van de klamp valt </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Om te vangen til je de vangbalk van de duim en doe je de omgekeerde </a:t>
            </a:r>
            <a:r>
              <a:rPr lang="nl-BE" sz="1400" dirty="0" smtClean="0">
                <a:latin typeface="Arial" panose="020B0604020202020204" pitchFamily="34" charset="0"/>
                <a:cs typeface="Arial" panose="020B0604020202020204" pitchFamily="34" charset="0"/>
              </a:rPr>
              <a:t>beweging</a:t>
            </a:r>
            <a:endParaRPr lang="nl-BE" dirty="0">
              <a:latin typeface="Arial" panose="020B0604020202020204" pitchFamily="34" charset="0"/>
              <a:cs typeface="Arial" panose="020B0604020202020204" pitchFamily="34" charset="0"/>
            </a:endParaRPr>
          </a:p>
        </p:txBody>
      </p:sp>
      <p:sp>
        <p:nvSpPr>
          <p:cNvPr id="19" name="Tekstvak 18"/>
          <p:cNvSpPr txBox="1">
            <a:spLocks noChangeArrowheads="1"/>
          </p:cNvSpPr>
          <p:nvPr/>
        </p:nvSpPr>
        <p:spPr bwMode="auto">
          <a:xfrm>
            <a:off x="10852078" y="2651125"/>
            <a:ext cx="409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(5)</a:t>
            </a:r>
          </a:p>
        </p:txBody>
      </p:sp>
      <p:sp>
        <p:nvSpPr>
          <p:cNvPr id="20" name="Tekstvak 19"/>
          <p:cNvSpPr txBox="1">
            <a:spLocks noChangeArrowheads="1"/>
          </p:cNvSpPr>
          <p:nvPr/>
        </p:nvSpPr>
        <p:spPr bwMode="auto">
          <a:xfrm>
            <a:off x="11417228" y="2125663"/>
            <a:ext cx="400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(6)</a:t>
            </a:r>
          </a:p>
        </p:txBody>
      </p:sp>
      <p:sp>
        <p:nvSpPr>
          <p:cNvPr id="21" name="Gekromde PIJL-OMHOOG 20"/>
          <p:cNvSpPr/>
          <p:nvPr/>
        </p:nvSpPr>
        <p:spPr>
          <a:xfrm flipH="1" flipV="1">
            <a:off x="10933041" y="2014538"/>
            <a:ext cx="461962" cy="411162"/>
          </a:xfrm>
          <a:prstGeom prst="curved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chemeClr val="tx1"/>
              </a:solidFill>
            </a:endParaRPr>
          </a:p>
        </p:txBody>
      </p:sp>
    </p:spTree>
    <p:extLst>
      <p:ext uri="{BB962C8B-B14F-4D97-AF65-F5344CB8AC3E}">
        <p14:creationId xmlns:p14="http://schemas.microsoft.com/office/powerpoint/2010/main" val="22301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p:bldP spid="16" grpId="0"/>
      <p:bldP spid="18" grpId="0"/>
      <p:bldP spid="19" grpId="0"/>
      <p:bldP spid="20" grpId="0"/>
      <p:bldP spid="2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Vang/vangwiel</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67</a:t>
            </a:fld>
            <a:endParaRPr lang="nl-BE"/>
          </a:p>
        </p:txBody>
      </p:sp>
      <p:sp>
        <p:nvSpPr>
          <p:cNvPr id="8" name="Tekstvak 1"/>
          <p:cNvSpPr txBox="1">
            <a:spLocks noChangeArrowheads="1"/>
          </p:cNvSpPr>
          <p:nvPr/>
        </p:nvSpPr>
        <p:spPr bwMode="auto">
          <a:xfrm>
            <a:off x="121920" y="955881"/>
            <a:ext cx="115186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latin typeface="Arial" panose="020B0604020202020204" pitchFamily="34" charset="0"/>
                <a:cs typeface="Arial" panose="020B0604020202020204" pitchFamily="34" charset="0"/>
              </a:rPr>
              <a:t>Het </a:t>
            </a:r>
            <a:r>
              <a:rPr lang="nl-BE" altLang="nl-BE" sz="1600" dirty="0" smtClean="0">
                <a:latin typeface="Arial" panose="020B0604020202020204" pitchFamily="34" charset="0"/>
                <a:cs typeface="Arial" panose="020B0604020202020204" pitchFamily="34" charset="0"/>
              </a:rPr>
              <a:t>vangwiel (bovenwiel) </a:t>
            </a:r>
            <a:r>
              <a:rPr lang="nl-BE" altLang="nl-BE" sz="1600" dirty="0">
                <a:latin typeface="Arial" panose="020B0604020202020204" pitchFamily="34" charset="0"/>
                <a:cs typeface="Arial" panose="020B0604020202020204" pitchFamily="34" charset="0"/>
              </a:rPr>
              <a:t>en de as staan onder een hoek, muizelen, van ± 15</a:t>
            </a:r>
            <a:r>
              <a:rPr lang="nl-BE" altLang="nl-BE" sz="1600" dirty="0" smtClean="0">
                <a:latin typeface="Arial" panose="020B0604020202020204" pitchFamily="34" charset="0"/>
                <a:cs typeface="Arial" panose="020B0604020202020204" pitchFamily="34" charset="0"/>
              </a:rPr>
              <a:t>°, </a:t>
            </a:r>
            <a:r>
              <a:rPr lang="nl-BE" altLang="nl-BE" sz="1600" dirty="0">
                <a:latin typeface="Arial" panose="020B0604020202020204" pitchFamily="34" charset="0"/>
                <a:cs typeface="Arial" panose="020B0604020202020204" pitchFamily="34" charset="0"/>
              </a:rPr>
              <a:t>dus moet de vang ook onder die hoek blijven</a:t>
            </a:r>
          </a:p>
        </p:txBody>
      </p:sp>
      <p:pic>
        <p:nvPicPr>
          <p:cNvPr id="9" name="Picture 8" descr="kammenwass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898" y="1594146"/>
            <a:ext cx="2987675" cy="224313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kstvak 1"/>
          <p:cNvSpPr txBox="1">
            <a:spLocks noChangeArrowheads="1"/>
          </p:cNvSpPr>
          <p:nvPr/>
        </p:nvSpPr>
        <p:spPr bwMode="auto">
          <a:xfrm>
            <a:off x="442311" y="3987302"/>
            <a:ext cx="3028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latin typeface="Arial" panose="020B0604020202020204" pitchFamily="34" charset="0"/>
                <a:cs typeface="Arial" panose="020B0604020202020204" pitchFamily="34" charset="0"/>
              </a:rPr>
              <a:t>Dit kan met vorkstutten aan de bovenkant van de vang</a:t>
            </a:r>
          </a:p>
        </p:txBody>
      </p:sp>
      <p:pic>
        <p:nvPicPr>
          <p:cNvPr id="11" name="Picture 2" descr="kettingvangsterren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6386" y="1594146"/>
            <a:ext cx="3270250" cy="2262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Tekstvak 5"/>
          <p:cNvSpPr txBox="1">
            <a:spLocks noChangeArrowheads="1"/>
          </p:cNvSpPr>
          <p:nvPr/>
        </p:nvSpPr>
        <p:spPr bwMode="auto">
          <a:xfrm>
            <a:off x="3839561" y="3987302"/>
            <a:ext cx="32702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latin typeface="Arial" panose="020B0604020202020204" pitchFamily="34" charset="0"/>
                <a:cs typeface="Arial" panose="020B0604020202020204" pitchFamily="34" charset="0"/>
              </a:rPr>
              <a:t>En kettinkjes aan de onderkant, buikstuk aan lange spruit of aan de steunderbalk. Ook een vaste ijzeren baar kan </a:t>
            </a:r>
          </a:p>
        </p:txBody>
      </p:sp>
      <p:pic>
        <p:nvPicPr>
          <p:cNvPr id="13" name="Afbeelding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49848" y="3843633"/>
            <a:ext cx="1690688"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Afbeelding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86036" y="1594146"/>
            <a:ext cx="4254500"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kstvak 14"/>
          <p:cNvSpPr txBox="1">
            <a:spLocks noChangeArrowheads="1"/>
          </p:cNvSpPr>
          <p:nvPr/>
        </p:nvSpPr>
        <p:spPr bwMode="auto">
          <a:xfrm>
            <a:off x="7386036" y="3987302"/>
            <a:ext cx="25638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latin typeface="Arial" panose="020B0604020202020204" pitchFamily="34" charset="0"/>
                <a:cs typeface="Arial" panose="020B0604020202020204" pitchFamily="34" charset="0"/>
              </a:rPr>
              <a:t>Kopstuk met drie kettingkjes aan kapspant</a:t>
            </a:r>
          </a:p>
        </p:txBody>
      </p:sp>
      <p:sp>
        <p:nvSpPr>
          <p:cNvPr id="16" name="Tekstvak 15"/>
          <p:cNvSpPr txBox="1">
            <a:spLocks noChangeArrowheads="1"/>
          </p:cNvSpPr>
          <p:nvPr/>
        </p:nvSpPr>
        <p:spPr bwMode="auto">
          <a:xfrm>
            <a:off x="442311" y="5099844"/>
            <a:ext cx="9204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latin typeface="Arial" panose="020B0604020202020204" pitchFamily="34" charset="0"/>
                <a:cs typeface="Arial" panose="020B0604020202020204" pitchFamily="34" charset="0"/>
              </a:rPr>
              <a:t>Het is noodzakelijk dat de vangblokken gelijk met het vangwiel blijven omdat op deze manier het volledige oppervlak gebruikt wordt tijdens het vangen. </a:t>
            </a:r>
          </a:p>
        </p:txBody>
      </p:sp>
      <p:sp>
        <p:nvSpPr>
          <p:cNvPr id="17" name="Tekstvak 16"/>
          <p:cNvSpPr txBox="1"/>
          <p:nvPr/>
        </p:nvSpPr>
        <p:spPr>
          <a:xfrm>
            <a:off x="3728720" y="5821680"/>
            <a:ext cx="8056880" cy="338554"/>
          </a:xfrm>
          <a:prstGeom prst="rect">
            <a:avLst/>
          </a:prstGeom>
          <a:noFill/>
        </p:spPr>
        <p:txBody>
          <a:bodyPr wrap="square" rtlCol="0">
            <a:spAutoFit/>
          </a:bodyPr>
          <a:lstStyle/>
          <a:p>
            <a:r>
              <a:rPr lang="nl-BE" sz="1600" dirty="0" smtClean="0">
                <a:solidFill>
                  <a:srgbClr val="FF0000"/>
                </a:solidFill>
                <a:latin typeface="Arial" panose="020B0604020202020204" pitchFamily="34" charset="0"/>
                <a:cs typeface="Arial" panose="020B0604020202020204" pitchFamily="34" charset="0"/>
              </a:rPr>
              <a:t>Voor- en </a:t>
            </a:r>
            <a:r>
              <a:rPr lang="nl-BE" sz="1600" dirty="0" err="1" smtClean="0">
                <a:solidFill>
                  <a:srgbClr val="FF0000"/>
                </a:solidFill>
                <a:latin typeface="Arial" panose="020B0604020202020204" pitchFamily="34" charset="0"/>
                <a:cs typeface="Arial" panose="020B0604020202020204" pitchFamily="34" charset="0"/>
              </a:rPr>
              <a:t>achtervelg</a:t>
            </a:r>
            <a:r>
              <a:rPr lang="nl-BE" sz="1600" dirty="0" smtClean="0">
                <a:solidFill>
                  <a:srgbClr val="FF0000"/>
                </a:solidFill>
                <a:latin typeface="Arial" panose="020B0604020202020204" pitchFamily="34" charset="0"/>
                <a:cs typeface="Arial" panose="020B0604020202020204" pitchFamily="34" charset="0"/>
              </a:rPr>
              <a:t> op het vangwiel dragen bij tot het vergroten van het vangoppervlak</a:t>
            </a:r>
            <a:endParaRPr lang="nl-BE" sz="1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29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Slepen van de vang</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68</a:t>
            </a:fld>
            <a:endParaRPr lang="nl-BE"/>
          </a:p>
        </p:txBody>
      </p:sp>
      <p:sp>
        <p:nvSpPr>
          <p:cNvPr id="29" name="Tekstvak 1"/>
          <p:cNvSpPr txBox="1">
            <a:spLocks noChangeArrowheads="1"/>
          </p:cNvSpPr>
          <p:nvPr/>
        </p:nvSpPr>
        <p:spPr bwMode="auto">
          <a:xfrm>
            <a:off x="2937909" y="1005172"/>
            <a:ext cx="8956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solidFill>
                  <a:srgbClr val="FF0000"/>
                </a:solidFill>
                <a:latin typeface="Arial" panose="020B0604020202020204" pitchFamily="34" charset="0"/>
                <a:cs typeface="Arial" panose="020B0604020202020204" pitchFamily="34" charset="0"/>
              </a:rPr>
              <a:t>Na het lichten van de vang: steeds een controle op slepen of aanlopen van de vang !!!!</a:t>
            </a:r>
          </a:p>
        </p:txBody>
      </p:sp>
      <p:sp>
        <p:nvSpPr>
          <p:cNvPr id="30" name="Tekstvak 29"/>
          <p:cNvSpPr txBox="1">
            <a:spLocks noChangeArrowheads="1"/>
          </p:cNvSpPr>
          <p:nvPr/>
        </p:nvSpPr>
        <p:spPr bwMode="auto">
          <a:xfrm>
            <a:off x="4311355" y="1563688"/>
            <a:ext cx="68707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80010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AutoNum type="arabicPeriod"/>
            </a:pPr>
            <a:r>
              <a:rPr lang="nl-BE" altLang="nl-BE" sz="1400">
                <a:solidFill>
                  <a:srgbClr val="FF0000"/>
                </a:solidFill>
                <a:latin typeface="Arial" panose="020B0604020202020204" pitchFamily="34" charset="0"/>
                <a:cs typeface="Arial" panose="020B0604020202020204" pitchFamily="34" charset="0"/>
              </a:rPr>
              <a:t>Kopstuk loopt aan !</a:t>
            </a:r>
          </a:p>
          <a:p>
            <a:pPr>
              <a:lnSpc>
                <a:spcPct val="100000"/>
              </a:lnSpc>
              <a:spcBef>
                <a:spcPct val="0"/>
              </a:spcBef>
            </a:pPr>
            <a:r>
              <a:rPr lang="nl-BE" altLang="nl-BE" sz="1400">
                <a:latin typeface="Arial" panose="020B0604020202020204" pitchFamily="34" charset="0"/>
                <a:cs typeface="Arial" panose="020B0604020202020204" pitchFamily="34" charset="0"/>
              </a:rPr>
              <a:t>De vang zakt te ver door:</a:t>
            </a:r>
          </a:p>
          <a:p>
            <a:pPr lvl="1">
              <a:lnSpc>
                <a:spcPct val="100000"/>
              </a:lnSpc>
              <a:spcBef>
                <a:spcPct val="0"/>
              </a:spcBef>
            </a:pPr>
            <a:r>
              <a:rPr lang="nl-BE" altLang="nl-BE" sz="1400">
                <a:latin typeface="Arial" panose="020B0604020202020204" pitchFamily="34" charset="0"/>
                <a:cs typeface="Arial" panose="020B0604020202020204" pitchFamily="34" charset="0"/>
              </a:rPr>
              <a:t>Herstelling: rust hoger brengen door extra plankje tussen rust en rijklamp of afstelling rust op linker voeghout (stelbouten)</a:t>
            </a:r>
          </a:p>
        </p:txBody>
      </p:sp>
      <p:pic>
        <p:nvPicPr>
          <p:cNvPr id="31"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080" y="1641475"/>
            <a:ext cx="3978275"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al 31"/>
          <p:cNvSpPr/>
          <p:nvPr/>
        </p:nvSpPr>
        <p:spPr>
          <a:xfrm>
            <a:off x="2080918" y="1801813"/>
            <a:ext cx="539750" cy="5397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3" name="Tekstvak 32"/>
          <p:cNvSpPr txBox="1">
            <a:spLocks noChangeArrowheads="1"/>
          </p:cNvSpPr>
          <p:nvPr/>
        </p:nvSpPr>
        <p:spPr bwMode="auto">
          <a:xfrm>
            <a:off x="2212680" y="1878013"/>
            <a:ext cx="2762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solidFill>
                  <a:srgbClr val="FF0000"/>
                </a:solidFill>
              </a:rPr>
              <a:t>1</a:t>
            </a:r>
          </a:p>
        </p:txBody>
      </p:sp>
      <p:sp>
        <p:nvSpPr>
          <p:cNvPr id="34" name="Tekstvak 33"/>
          <p:cNvSpPr txBox="1"/>
          <p:nvPr/>
        </p:nvSpPr>
        <p:spPr>
          <a:xfrm>
            <a:off x="4311355" y="2522538"/>
            <a:ext cx="7088188" cy="985837"/>
          </a:xfrm>
          <a:prstGeom prst="rect">
            <a:avLst/>
          </a:prstGeom>
          <a:noFill/>
        </p:spPr>
        <p:txBody>
          <a:bodyPr>
            <a:spAutoFit/>
          </a:bodyPr>
          <a:lstStyle/>
          <a:p>
            <a:pPr marL="342900" indent="-342900">
              <a:buFontTx/>
              <a:buAutoNum type="arabicPeriod" startAt="2"/>
              <a:defRPr/>
            </a:pPr>
            <a:r>
              <a:rPr lang="nl-BE" sz="1400" dirty="0">
                <a:solidFill>
                  <a:srgbClr val="FF0000"/>
                </a:solidFill>
                <a:latin typeface="Arial" panose="020B0604020202020204" pitchFamily="34" charset="0"/>
                <a:cs typeface="Arial" panose="020B0604020202020204" pitchFamily="34" charset="0"/>
              </a:rPr>
              <a:t>Schouderstuk of teenstuk loopt aan !</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Schouderstuk of teenstuk zakken door langs het vangwiel</a:t>
            </a:r>
          </a:p>
          <a:p>
            <a:pPr marL="742950" lvl="1"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Rust en rijklamp aanpassen</a:t>
            </a:r>
            <a:r>
              <a:rPr lang="nl-BE" sz="1400" dirty="0">
                <a:solidFill>
                  <a:srgbClr val="FF0000"/>
                </a:solidFill>
                <a:latin typeface="Arial" panose="020B0604020202020204" pitchFamily="34" charset="0"/>
                <a:cs typeface="Arial" panose="020B0604020202020204" pitchFamily="34" charset="0"/>
              </a:rPr>
              <a:t> </a:t>
            </a:r>
          </a:p>
          <a:p>
            <a:pPr marL="742950" lvl="1"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Lende stut laat teveel ruimte aan sabelstuk</a:t>
            </a:r>
          </a:p>
        </p:txBody>
      </p:sp>
      <p:sp>
        <p:nvSpPr>
          <p:cNvPr id="35" name="Ovaal 34"/>
          <p:cNvSpPr/>
          <p:nvPr/>
        </p:nvSpPr>
        <p:spPr>
          <a:xfrm>
            <a:off x="790280" y="2598738"/>
            <a:ext cx="541338" cy="5397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6" name="Tekstvak 35"/>
          <p:cNvSpPr txBox="1">
            <a:spLocks noChangeArrowheads="1"/>
          </p:cNvSpPr>
          <p:nvPr/>
        </p:nvSpPr>
        <p:spPr bwMode="auto">
          <a:xfrm>
            <a:off x="907755" y="2698750"/>
            <a:ext cx="304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solidFill>
                  <a:srgbClr val="FF0000"/>
                </a:solidFill>
                <a:latin typeface="Arial" panose="020B0604020202020204" pitchFamily="34" charset="0"/>
                <a:cs typeface="Arial" panose="020B0604020202020204" pitchFamily="34" charset="0"/>
              </a:rPr>
              <a:t>2</a:t>
            </a:r>
          </a:p>
        </p:txBody>
      </p:sp>
      <p:sp>
        <p:nvSpPr>
          <p:cNvPr id="37" name="Ovaal 36"/>
          <p:cNvSpPr/>
          <p:nvPr/>
        </p:nvSpPr>
        <p:spPr>
          <a:xfrm>
            <a:off x="2080918" y="4470400"/>
            <a:ext cx="539750" cy="5413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8" name="Ovaal 37"/>
          <p:cNvSpPr/>
          <p:nvPr/>
        </p:nvSpPr>
        <p:spPr>
          <a:xfrm>
            <a:off x="3419180" y="3070225"/>
            <a:ext cx="539750" cy="5397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9" name="Tekstvak 38"/>
          <p:cNvSpPr txBox="1">
            <a:spLocks noChangeArrowheads="1"/>
          </p:cNvSpPr>
          <p:nvPr/>
        </p:nvSpPr>
        <p:spPr bwMode="auto">
          <a:xfrm>
            <a:off x="2198393" y="4572000"/>
            <a:ext cx="30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solidFill>
                  <a:srgbClr val="FF0000"/>
                </a:solidFill>
                <a:latin typeface="Arial" panose="020B0604020202020204" pitchFamily="34" charset="0"/>
                <a:cs typeface="Arial" panose="020B0604020202020204" pitchFamily="34" charset="0"/>
              </a:rPr>
              <a:t>3</a:t>
            </a:r>
          </a:p>
        </p:txBody>
      </p:sp>
      <p:sp>
        <p:nvSpPr>
          <p:cNvPr id="40" name="Tekstvak 39"/>
          <p:cNvSpPr txBox="1">
            <a:spLocks noChangeArrowheads="1"/>
          </p:cNvSpPr>
          <p:nvPr/>
        </p:nvSpPr>
        <p:spPr bwMode="auto">
          <a:xfrm>
            <a:off x="3555705" y="3170238"/>
            <a:ext cx="266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solidFill>
                  <a:srgbClr val="FF0000"/>
                </a:solidFill>
                <a:latin typeface="Arial" panose="020B0604020202020204" pitchFamily="34" charset="0"/>
                <a:cs typeface="Arial" panose="020B0604020202020204" pitchFamily="34" charset="0"/>
              </a:rPr>
              <a:t>4</a:t>
            </a:r>
          </a:p>
        </p:txBody>
      </p:sp>
      <p:sp>
        <p:nvSpPr>
          <p:cNvPr id="41" name="Tekstvak 40"/>
          <p:cNvSpPr txBox="1"/>
          <p:nvPr/>
        </p:nvSpPr>
        <p:spPr>
          <a:xfrm>
            <a:off x="4311355" y="3482975"/>
            <a:ext cx="7088188" cy="1200150"/>
          </a:xfrm>
          <a:prstGeom prst="rect">
            <a:avLst/>
          </a:prstGeom>
          <a:noFill/>
        </p:spPr>
        <p:txBody>
          <a:bodyPr>
            <a:spAutoFit/>
          </a:bodyPr>
          <a:lstStyle/>
          <a:p>
            <a:pPr>
              <a:defRPr/>
            </a:pPr>
            <a:r>
              <a:rPr lang="nl-BE" sz="1600" dirty="0">
                <a:solidFill>
                  <a:srgbClr val="FF0000"/>
                </a:solidFill>
                <a:latin typeface="Arial" panose="020B0604020202020204" pitchFamily="34" charset="0"/>
                <a:cs typeface="Arial" panose="020B0604020202020204" pitchFamily="34" charset="0"/>
              </a:rPr>
              <a:t>3. </a:t>
            </a:r>
            <a:r>
              <a:rPr lang="nl-BE" sz="1400" dirty="0">
                <a:solidFill>
                  <a:srgbClr val="FF0000"/>
                </a:solidFill>
                <a:latin typeface="Arial" panose="020B0604020202020204" pitchFamily="34" charset="0"/>
                <a:cs typeface="Arial" panose="020B0604020202020204" pitchFamily="34" charset="0"/>
              </a:rPr>
              <a:t>Buikstuk loopt aan !</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As is gezakt: Meerdere oorzaken, steeds te zoeken aan de voorkant bij o.a. de windpeluw, koppen van de voeghouten, </a:t>
            </a:r>
            <a:r>
              <a:rPr lang="nl-BE" sz="1400" dirty="0" err="1">
                <a:latin typeface="Arial" panose="020B0604020202020204" pitchFamily="34" charset="0"/>
                <a:cs typeface="Arial" panose="020B0604020202020204" pitchFamily="34" charset="0"/>
              </a:rPr>
              <a:t>steenbed</a:t>
            </a:r>
            <a:r>
              <a:rPr lang="nl-BE" sz="1400" dirty="0">
                <a:latin typeface="Arial" panose="020B0604020202020204" pitchFamily="34" charset="0"/>
                <a:cs typeface="Arial" panose="020B0604020202020204" pitchFamily="34" charset="0"/>
              </a:rPr>
              <a:t> of halslager</a:t>
            </a:r>
          </a:p>
          <a:p>
            <a:pPr marL="742950" lvl="1"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Herstelling: steeds molenmaker</a:t>
            </a:r>
          </a:p>
          <a:p>
            <a:pPr marL="742950" lvl="1"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Tijdelijke herstelling: verlagen rust en rijklamp</a:t>
            </a:r>
            <a:endParaRPr lang="nl-BE" dirty="0"/>
          </a:p>
        </p:txBody>
      </p:sp>
      <p:sp>
        <p:nvSpPr>
          <p:cNvPr id="42" name="Tekstvak 41"/>
          <p:cNvSpPr txBox="1"/>
          <p:nvPr/>
        </p:nvSpPr>
        <p:spPr>
          <a:xfrm>
            <a:off x="4311355" y="4657725"/>
            <a:ext cx="6594475" cy="984250"/>
          </a:xfrm>
          <a:prstGeom prst="rect">
            <a:avLst/>
          </a:prstGeom>
          <a:noFill/>
        </p:spPr>
        <p:txBody>
          <a:bodyPr>
            <a:spAutoFit/>
          </a:bodyPr>
          <a:lstStyle/>
          <a:p>
            <a:pPr>
              <a:defRPr/>
            </a:pPr>
            <a:r>
              <a:rPr lang="nl-BE" sz="1600" dirty="0">
                <a:solidFill>
                  <a:srgbClr val="FF0000"/>
                </a:solidFill>
                <a:latin typeface="Arial" panose="020B0604020202020204" pitchFamily="34" charset="0"/>
                <a:cs typeface="Arial" panose="020B0604020202020204" pitchFamily="34" charset="0"/>
              </a:rPr>
              <a:t>4. </a:t>
            </a:r>
            <a:r>
              <a:rPr lang="nl-BE" sz="1400" dirty="0">
                <a:solidFill>
                  <a:srgbClr val="FF0000"/>
                </a:solidFill>
                <a:latin typeface="Arial" panose="020B0604020202020204" pitchFamily="34" charset="0"/>
                <a:cs typeface="Arial" panose="020B0604020202020204" pitchFamily="34" charset="0"/>
              </a:rPr>
              <a:t>Sabelstuk loopt aan !</a:t>
            </a:r>
          </a:p>
          <a:p>
            <a:pPr marL="285750" indent="-285750">
              <a:buFont typeface="Arial" panose="020B0604020202020204" pitchFamily="34" charset="0"/>
              <a:buChar char="•"/>
              <a:defRPr/>
            </a:pPr>
            <a:r>
              <a:rPr lang="nl-BE" sz="1400" dirty="0" err="1">
                <a:latin typeface="Arial" panose="020B0604020202020204" pitchFamily="34" charset="0"/>
                <a:cs typeface="Arial" panose="020B0604020202020204" pitchFamily="34" charset="0"/>
              </a:rPr>
              <a:t>Lendestut</a:t>
            </a:r>
            <a:r>
              <a:rPr lang="nl-BE" sz="1400" dirty="0">
                <a:latin typeface="Arial" panose="020B0604020202020204" pitchFamily="34" charset="0"/>
                <a:cs typeface="Arial" panose="020B0604020202020204" pitchFamily="34" charset="0"/>
              </a:rPr>
              <a:t>  laat geen ruimte</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As verschoven naar keerstijl </a:t>
            </a:r>
          </a:p>
          <a:p>
            <a:pPr marL="742950" lvl="1"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Herstelling: wig tussen halslager en keerstijl</a:t>
            </a:r>
            <a:endParaRPr lang="nl-BE" dirty="0"/>
          </a:p>
        </p:txBody>
      </p:sp>
      <p:sp>
        <p:nvSpPr>
          <p:cNvPr id="43" name="Tekstvak 19"/>
          <p:cNvSpPr txBox="1">
            <a:spLocks noChangeArrowheads="1"/>
          </p:cNvSpPr>
          <p:nvPr/>
        </p:nvSpPr>
        <p:spPr bwMode="auto">
          <a:xfrm>
            <a:off x="3555705" y="2117725"/>
            <a:ext cx="873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Lendestut</a:t>
            </a:r>
          </a:p>
        </p:txBody>
      </p:sp>
      <p:cxnSp>
        <p:nvCxnSpPr>
          <p:cNvPr id="44" name="Rechte verbindingslijn met pijl 43"/>
          <p:cNvCxnSpPr/>
          <p:nvPr/>
        </p:nvCxnSpPr>
        <p:spPr>
          <a:xfrm rot="20640000" flipH="1">
            <a:off x="3992268" y="2393950"/>
            <a:ext cx="0" cy="43973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kstvak 23"/>
          <p:cNvSpPr txBox="1">
            <a:spLocks noChangeArrowheads="1"/>
          </p:cNvSpPr>
          <p:nvPr/>
        </p:nvSpPr>
        <p:spPr bwMode="auto">
          <a:xfrm>
            <a:off x="379118" y="4470400"/>
            <a:ext cx="6381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Rust</a:t>
            </a:r>
          </a:p>
        </p:txBody>
      </p:sp>
      <p:cxnSp>
        <p:nvCxnSpPr>
          <p:cNvPr id="46" name="Rechte verbindingslijn met pijl 45"/>
          <p:cNvCxnSpPr/>
          <p:nvPr/>
        </p:nvCxnSpPr>
        <p:spPr>
          <a:xfrm flipH="1" flipV="1">
            <a:off x="501355" y="3943350"/>
            <a:ext cx="98425" cy="5683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Tekstvak 26"/>
          <p:cNvSpPr txBox="1">
            <a:spLocks noChangeArrowheads="1"/>
          </p:cNvSpPr>
          <p:nvPr/>
        </p:nvSpPr>
        <p:spPr bwMode="auto">
          <a:xfrm>
            <a:off x="331493" y="3144838"/>
            <a:ext cx="7826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Rijklamp</a:t>
            </a:r>
          </a:p>
        </p:txBody>
      </p:sp>
      <p:cxnSp>
        <p:nvCxnSpPr>
          <p:cNvPr id="48" name="Rechte verbindingslijn met pijl 47"/>
          <p:cNvCxnSpPr>
            <a:stCxn id="47" idx="2"/>
          </p:cNvCxnSpPr>
          <p:nvPr/>
        </p:nvCxnSpPr>
        <p:spPr>
          <a:xfrm flipH="1">
            <a:off x="599780" y="3422650"/>
            <a:ext cx="122238" cy="4238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Tekstvak 48"/>
          <p:cNvSpPr txBox="1"/>
          <p:nvPr/>
        </p:nvSpPr>
        <p:spPr>
          <a:xfrm>
            <a:off x="4311355" y="5616575"/>
            <a:ext cx="7121525" cy="739775"/>
          </a:xfrm>
          <a:prstGeom prst="rect">
            <a:avLst/>
          </a:prstGeom>
          <a:noFill/>
        </p:spPr>
        <p:txBody>
          <a:bodyPr>
            <a:spAutoFit/>
          </a:bodyPr>
          <a:lstStyle/>
          <a:p>
            <a:pPr>
              <a:defRPr/>
            </a:pPr>
            <a:r>
              <a:rPr lang="nl-BE" sz="1400" dirty="0">
                <a:solidFill>
                  <a:srgbClr val="FF0000"/>
                </a:solidFill>
              </a:rPr>
              <a:t> </a:t>
            </a:r>
            <a:r>
              <a:rPr lang="nl-BE" sz="1400" dirty="0">
                <a:solidFill>
                  <a:srgbClr val="FF0000"/>
                </a:solidFill>
                <a:latin typeface="Arial" panose="020B0604020202020204" pitchFamily="34" charset="0"/>
                <a:cs typeface="Arial" panose="020B0604020202020204" pitchFamily="34" charset="0"/>
              </a:rPr>
              <a:t>5. Ook het vangwiel kan sleepgedrag vertonen, raakt de vang over de ganse omtrek !</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De as zit niet centraal in de spiegel</a:t>
            </a:r>
          </a:p>
          <a:p>
            <a:pPr marL="742950" lvl="1"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Herstelling: opnieuw afhangen van het vangwiel</a:t>
            </a:r>
            <a:endParaRPr lang="nl-BE" sz="1400" dirty="0"/>
          </a:p>
        </p:txBody>
      </p:sp>
      <p:sp>
        <p:nvSpPr>
          <p:cNvPr id="50" name="Rechthoek 49"/>
          <p:cNvSpPr/>
          <p:nvPr/>
        </p:nvSpPr>
        <p:spPr>
          <a:xfrm>
            <a:off x="1926930" y="3038475"/>
            <a:ext cx="806450" cy="76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Tree>
    <p:extLst>
      <p:ext uri="{BB962C8B-B14F-4D97-AF65-F5344CB8AC3E}">
        <p14:creationId xmlns:p14="http://schemas.microsoft.com/office/powerpoint/2010/main" val="320547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1+#ppt_w/2"/>
                                          </p:val>
                                        </p:tav>
                                        <p:tav tm="100000">
                                          <p:val>
                                            <p:strVal val="#ppt_x"/>
                                          </p:val>
                                        </p:tav>
                                      </p:tavLst>
                                    </p:anim>
                                    <p:anim calcmode="lin" valueType="num">
                                      <p:cBhvr additive="base">
                                        <p:cTn id="16"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0-#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0-#ppt_w/2"/>
                                          </p:val>
                                        </p:tav>
                                        <p:tav tm="100000">
                                          <p:val>
                                            <p:strVal val="#ppt_x"/>
                                          </p:val>
                                        </p:tav>
                                      </p:tavLst>
                                    </p:anim>
                                    <p:anim calcmode="lin" valueType="num">
                                      <p:cBhvr additive="base">
                                        <p:cTn id="26" dur="500" fill="hold"/>
                                        <p:tgtEl>
                                          <p:spTgt spid="36"/>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1+#ppt_w/2"/>
                                          </p:val>
                                        </p:tav>
                                        <p:tav tm="100000">
                                          <p:val>
                                            <p:strVal val="#ppt_x"/>
                                          </p:val>
                                        </p:tav>
                                      </p:tavLst>
                                    </p:anim>
                                    <p:anim calcmode="lin" valueType="num">
                                      <p:cBhvr additive="base">
                                        <p:cTn id="30"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1+#ppt_w/2"/>
                                          </p:val>
                                        </p:tav>
                                        <p:tav tm="100000">
                                          <p:val>
                                            <p:strVal val="#ppt_x"/>
                                          </p:val>
                                        </p:tav>
                                      </p:tavLst>
                                    </p:anim>
                                    <p:anim calcmode="lin" valueType="num">
                                      <p:cBhvr additive="base">
                                        <p:cTn id="36" dur="500" fill="hold"/>
                                        <p:tgtEl>
                                          <p:spTgt spid="41"/>
                                        </p:tgtEl>
                                        <p:attrNameLst>
                                          <p:attrName>ppt_y</p:attrName>
                                        </p:attrNameLst>
                                      </p:cBhvr>
                                      <p:tavLst>
                                        <p:tav tm="0">
                                          <p:val>
                                            <p:strVal val="#ppt_y"/>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500" fill="hold"/>
                                        <p:tgtEl>
                                          <p:spTgt spid="37"/>
                                        </p:tgtEl>
                                        <p:attrNameLst>
                                          <p:attrName>ppt_x</p:attrName>
                                        </p:attrNameLst>
                                      </p:cBhvr>
                                      <p:tavLst>
                                        <p:tav tm="0">
                                          <p:val>
                                            <p:strVal val="#ppt_x"/>
                                          </p:val>
                                        </p:tav>
                                        <p:tav tm="100000">
                                          <p:val>
                                            <p:strVal val="#ppt_x"/>
                                          </p:val>
                                        </p:tav>
                                      </p:tavLst>
                                    </p:anim>
                                    <p:anim calcmode="lin" valueType="num">
                                      <p:cBhvr additive="base">
                                        <p:cTn id="40" dur="500" fill="hold"/>
                                        <p:tgtEl>
                                          <p:spTgt spid="3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ppt_x"/>
                                          </p:val>
                                        </p:tav>
                                        <p:tav tm="100000">
                                          <p:val>
                                            <p:strVal val="#ppt_x"/>
                                          </p:val>
                                        </p:tav>
                                      </p:tavLst>
                                    </p:anim>
                                    <p:anim calcmode="lin" valueType="num">
                                      <p:cBhvr additive="base">
                                        <p:cTn id="4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ppt_x"/>
                                          </p:val>
                                        </p:tav>
                                        <p:tav tm="100000">
                                          <p:val>
                                            <p:strVal val="#ppt_x"/>
                                          </p:val>
                                        </p:tav>
                                      </p:tavLst>
                                    </p:anim>
                                    <p:anim calcmode="lin" valueType="num">
                                      <p:cBhvr additive="base">
                                        <p:cTn id="50" dur="500" fill="hold"/>
                                        <p:tgtEl>
                                          <p:spTgt spid="4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anim calcmode="lin" valueType="num">
                                      <p:cBhvr additive="base">
                                        <p:cTn id="53" dur="500" fill="hold"/>
                                        <p:tgtEl>
                                          <p:spTgt spid="38"/>
                                        </p:tgtEl>
                                        <p:attrNameLst>
                                          <p:attrName>ppt_x</p:attrName>
                                        </p:attrNameLst>
                                      </p:cBhvr>
                                      <p:tavLst>
                                        <p:tav tm="0">
                                          <p:val>
                                            <p:strVal val="#ppt_x"/>
                                          </p:val>
                                        </p:tav>
                                        <p:tav tm="100000">
                                          <p:val>
                                            <p:strVal val="#ppt_x"/>
                                          </p:val>
                                        </p:tav>
                                      </p:tavLst>
                                    </p:anim>
                                    <p:anim calcmode="lin" valueType="num">
                                      <p:cBhvr additive="base">
                                        <p:cTn id="54" dur="500" fill="hold"/>
                                        <p:tgtEl>
                                          <p:spTgt spid="3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anim calcmode="lin" valueType="num">
                                      <p:cBhvr additive="base">
                                        <p:cTn id="57" dur="500" fill="hold"/>
                                        <p:tgtEl>
                                          <p:spTgt spid="40"/>
                                        </p:tgtEl>
                                        <p:attrNameLst>
                                          <p:attrName>ppt_x</p:attrName>
                                        </p:attrNameLst>
                                      </p:cBhvr>
                                      <p:tavLst>
                                        <p:tav tm="0">
                                          <p:val>
                                            <p:strVal val="#ppt_x"/>
                                          </p:val>
                                        </p:tav>
                                        <p:tav tm="100000">
                                          <p:val>
                                            <p:strVal val="#ppt_x"/>
                                          </p:val>
                                        </p:tav>
                                      </p:tavLst>
                                    </p:anim>
                                    <p:anim calcmode="lin" valueType="num">
                                      <p:cBhvr additive="base">
                                        <p:cTn id="5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 calcmode="lin" valueType="num">
                                      <p:cBhvr additive="base">
                                        <p:cTn id="63" dur="500" fill="hold"/>
                                        <p:tgtEl>
                                          <p:spTgt spid="50"/>
                                        </p:tgtEl>
                                        <p:attrNameLst>
                                          <p:attrName>ppt_x</p:attrName>
                                        </p:attrNameLst>
                                      </p:cBhvr>
                                      <p:tavLst>
                                        <p:tav tm="0">
                                          <p:val>
                                            <p:strVal val="#ppt_x"/>
                                          </p:val>
                                        </p:tav>
                                        <p:tav tm="100000">
                                          <p:val>
                                            <p:strVal val="#ppt_x"/>
                                          </p:val>
                                        </p:tav>
                                      </p:tavLst>
                                    </p:anim>
                                    <p:anim calcmode="lin" valueType="num">
                                      <p:cBhvr additive="base">
                                        <p:cTn id="64" dur="500" fill="hold"/>
                                        <p:tgtEl>
                                          <p:spTgt spid="5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anim calcmode="lin" valueType="num">
                                      <p:cBhvr additive="base">
                                        <p:cTn id="67" dur="500" fill="hold"/>
                                        <p:tgtEl>
                                          <p:spTgt spid="49"/>
                                        </p:tgtEl>
                                        <p:attrNameLst>
                                          <p:attrName>ppt_x</p:attrName>
                                        </p:attrNameLst>
                                      </p:cBhvr>
                                      <p:tavLst>
                                        <p:tav tm="0">
                                          <p:val>
                                            <p:strVal val="#ppt_x"/>
                                          </p:val>
                                        </p:tav>
                                        <p:tav tm="100000">
                                          <p:val>
                                            <p:strVal val="#ppt_x"/>
                                          </p:val>
                                        </p:tav>
                                      </p:tavLst>
                                    </p:anim>
                                    <p:anim calcmode="lin" valueType="num">
                                      <p:cBhvr additive="base">
                                        <p:cTn id="6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animBg="1"/>
      <p:bldP spid="33" grpId="0"/>
      <p:bldP spid="34" grpId="0"/>
      <p:bldP spid="35" grpId="0" animBg="1"/>
      <p:bldP spid="36" grpId="0"/>
      <p:bldP spid="37" grpId="0" animBg="1"/>
      <p:bldP spid="38" grpId="0" animBg="1"/>
      <p:bldP spid="39" grpId="0"/>
      <p:bldP spid="40" grpId="0"/>
      <p:bldP spid="41" grpId="0"/>
      <p:bldP spid="42" grpId="0"/>
      <p:bldP spid="49" grpId="0"/>
      <p:bldP spid="5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De vangbalk</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69</a:t>
            </a:fld>
            <a:endParaRPr lang="nl-BE"/>
          </a:p>
        </p:txBody>
      </p:sp>
      <p:pic>
        <p:nvPicPr>
          <p:cNvPr id="8"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9395" y="1515581"/>
            <a:ext cx="667702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Rechte verbindingslijn 8"/>
          <p:cNvCxnSpPr/>
          <p:nvPr/>
        </p:nvCxnSpPr>
        <p:spPr>
          <a:xfrm flipH="1">
            <a:off x="3671095" y="3874607"/>
            <a:ext cx="0" cy="16192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p:cNvCxnSpPr/>
          <p:nvPr/>
        </p:nvCxnSpPr>
        <p:spPr>
          <a:xfrm>
            <a:off x="4466432" y="3877782"/>
            <a:ext cx="0" cy="7461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a:off x="8041482" y="3661882"/>
            <a:ext cx="0" cy="15128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p:cNvCxnSpPr/>
          <p:nvPr/>
        </p:nvCxnSpPr>
        <p:spPr>
          <a:xfrm>
            <a:off x="8730457" y="3709507"/>
            <a:ext cx="0" cy="18002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kstvak 23"/>
          <p:cNvSpPr txBox="1">
            <a:spLocks noChangeArrowheads="1"/>
          </p:cNvSpPr>
          <p:nvPr/>
        </p:nvSpPr>
        <p:spPr bwMode="auto">
          <a:xfrm>
            <a:off x="5152232" y="3709507"/>
            <a:ext cx="1911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Vangbalk 170 kg </a:t>
            </a:r>
            <a:r>
              <a:rPr lang="nl-BE" altLang="nl-BE" sz="1400">
                <a:latin typeface="Arial" panose="020B0604020202020204" pitchFamily="34" charset="0"/>
                <a:cs typeface="Arial" panose="020B0604020202020204" pitchFamily="34" charset="0"/>
              </a:rPr>
              <a:t>(G</a:t>
            </a:r>
            <a:r>
              <a:rPr lang="nl-BE" altLang="nl-BE" sz="1400" baseline="-25000">
                <a:latin typeface="Arial" panose="020B0604020202020204" pitchFamily="34" charset="0"/>
                <a:cs typeface="Arial" panose="020B0604020202020204" pitchFamily="34" charset="0"/>
              </a:rPr>
              <a:t>1</a:t>
            </a:r>
            <a:r>
              <a:rPr lang="nl-BE" altLang="nl-BE" sz="1400">
                <a:latin typeface="Arial" panose="020B0604020202020204" pitchFamily="34" charset="0"/>
                <a:cs typeface="Arial" panose="020B0604020202020204" pitchFamily="34" charset="0"/>
              </a:rPr>
              <a:t>)</a:t>
            </a:r>
          </a:p>
        </p:txBody>
      </p:sp>
      <p:sp>
        <p:nvSpPr>
          <p:cNvPr id="14" name="Tekstvak 26"/>
          <p:cNvSpPr txBox="1">
            <a:spLocks noChangeArrowheads="1"/>
          </p:cNvSpPr>
          <p:nvPr/>
        </p:nvSpPr>
        <p:spPr bwMode="auto">
          <a:xfrm>
            <a:off x="5826920" y="5104919"/>
            <a:ext cx="746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3,00 m</a:t>
            </a:r>
          </a:p>
        </p:txBody>
      </p:sp>
      <p:sp>
        <p:nvSpPr>
          <p:cNvPr id="15" name="Tekstvak 70661"/>
          <p:cNvSpPr txBox="1">
            <a:spLocks noChangeArrowheads="1"/>
          </p:cNvSpPr>
          <p:nvPr/>
        </p:nvSpPr>
        <p:spPr bwMode="auto">
          <a:xfrm>
            <a:off x="3691731" y="4150832"/>
            <a:ext cx="693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solidFill>
                  <a:srgbClr val="FF0000"/>
                </a:solidFill>
                <a:latin typeface="Arial" panose="020B0604020202020204" pitchFamily="34" charset="0"/>
                <a:cs typeface="Arial" panose="020B0604020202020204" pitchFamily="34" charset="0"/>
              </a:rPr>
              <a:t>0,6 m</a:t>
            </a:r>
          </a:p>
        </p:txBody>
      </p:sp>
      <p:sp>
        <p:nvSpPr>
          <p:cNvPr id="16" name="Tekstvak 70662"/>
          <p:cNvSpPr txBox="1">
            <a:spLocks noChangeArrowheads="1"/>
          </p:cNvSpPr>
          <p:nvPr/>
        </p:nvSpPr>
        <p:spPr bwMode="auto">
          <a:xfrm>
            <a:off x="8012907" y="4150832"/>
            <a:ext cx="741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0,25 m</a:t>
            </a:r>
          </a:p>
        </p:txBody>
      </p:sp>
      <p:cxnSp>
        <p:nvCxnSpPr>
          <p:cNvPr id="17" name="Rechte verbindingslijn met pijl 16"/>
          <p:cNvCxnSpPr/>
          <p:nvPr/>
        </p:nvCxnSpPr>
        <p:spPr>
          <a:xfrm>
            <a:off x="8041482" y="4469919"/>
            <a:ext cx="684000"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p:cNvCxnSpPr/>
          <p:nvPr/>
        </p:nvCxnSpPr>
        <p:spPr>
          <a:xfrm>
            <a:off x="3640932" y="5412894"/>
            <a:ext cx="5081588"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kstvak 70664"/>
          <p:cNvSpPr txBox="1">
            <a:spLocks noChangeArrowheads="1"/>
          </p:cNvSpPr>
          <p:nvPr/>
        </p:nvSpPr>
        <p:spPr bwMode="auto">
          <a:xfrm>
            <a:off x="9024938" y="2530475"/>
            <a:ext cx="29289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latin typeface="Arial" panose="020B0604020202020204" pitchFamily="34" charset="0"/>
                <a:cs typeface="Arial" panose="020B0604020202020204" pitchFamily="34" charset="0"/>
              </a:rPr>
              <a:t>De vangbalk kan eventueel verzwaard worden met een ballast op het einde van de balk</a:t>
            </a:r>
          </a:p>
        </p:txBody>
      </p:sp>
      <p:sp>
        <p:nvSpPr>
          <p:cNvPr id="21" name="Rechthoek 20"/>
          <p:cNvSpPr>
            <a:spLocks noChangeArrowheads="1"/>
          </p:cNvSpPr>
          <p:nvPr/>
        </p:nvSpPr>
        <p:spPr bwMode="auto">
          <a:xfrm>
            <a:off x="2641586" y="976667"/>
            <a:ext cx="90399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De trekkracht van de vangbalk is het grootst wanneer hij perfect horizontaal hangt.</a:t>
            </a:r>
          </a:p>
        </p:txBody>
      </p:sp>
      <p:sp>
        <p:nvSpPr>
          <p:cNvPr id="22" name="Tekstvak 24"/>
          <p:cNvSpPr txBox="1">
            <a:spLocks noChangeArrowheads="1"/>
          </p:cNvSpPr>
          <p:nvPr/>
        </p:nvSpPr>
        <p:spPr bwMode="auto">
          <a:xfrm>
            <a:off x="50800" y="2530475"/>
            <a:ext cx="2957513"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latin typeface="Arial" panose="020B0604020202020204" pitchFamily="34" charset="0"/>
                <a:cs typeface="Arial" panose="020B0604020202020204" pitchFamily="34" charset="0"/>
              </a:rPr>
              <a:t>Trekkracht (A) van de balk is afhankelijk van zijn gewicht </a:t>
            </a:r>
            <a:r>
              <a:rPr lang="nl-BE" altLang="nl-BE" sz="1400">
                <a:solidFill>
                  <a:srgbClr val="FF0000"/>
                </a:solidFill>
                <a:latin typeface="Arial" panose="020B0604020202020204" pitchFamily="34" charset="0"/>
                <a:cs typeface="Arial" panose="020B0604020202020204" pitchFamily="34" charset="0"/>
              </a:rPr>
              <a:t>(G</a:t>
            </a:r>
            <a:r>
              <a:rPr lang="nl-BE" altLang="nl-BE" sz="1400" baseline="-25000">
                <a:solidFill>
                  <a:srgbClr val="FF0000"/>
                </a:solidFill>
                <a:latin typeface="Arial" panose="020B0604020202020204" pitchFamily="34" charset="0"/>
                <a:cs typeface="Arial" panose="020B0604020202020204" pitchFamily="34" charset="0"/>
              </a:rPr>
              <a:t>1</a:t>
            </a:r>
            <a:r>
              <a:rPr lang="nl-BE" altLang="nl-BE" sz="1400">
                <a:solidFill>
                  <a:srgbClr val="FF0000"/>
                </a:solidFill>
                <a:latin typeface="Arial" panose="020B0604020202020204" pitchFamily="34" charset="0"/>
                <a:cs typeface="Arial" panose="020B0604020202020204" pitchFamily="34" charset="0"/>
              </a:rPr>
              <a:t>) </a:t>
            </a:r>
            <a:r>
              <a:rPr lang="nl-BE" altLang="nl-BE" sz="1400">
                <a:latin typeface="Arial" panose="020B0604020202020204" pitchFamily="34" charset="0"/>
                <a:cs typeface="Arial" panose="020B0604020202020204" pitchFamily="34" charset="0"/>
              </a:rPr>
              <a:t>en lengte en de afstand van het scharnierpunt tot aangrijpingspunt sabelijzer</a:t>
            </a:r>
          </a:p>
        </p:txBody>
      </p:sp>
      <p:sp>
        <p:nvSpPr>
          <p:cNvPr id="23" name="Tekstvak 22"/>
          <p:cNvSpPr txBox="1">
            <a:spLocks noChangeArrowheads="1"/>
          </p:cNvSpPr>
          <p:nvPr/>
        </p:nvSpPr>
        <p:spPr bwMode="auto">
          <a:xfrm>
            <a:off x="192088" y="4392613"/>
            <a:ext cx="27082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latin typeface="Arial" panose="020B0604020202020204" pitchFamily="34" charset="0"/>
                <a:cs typeface="Arial" panose="020B0604020202020204" pitchFamily="34" charset="0"/>
              </a:rPr>
              <a:t>A x 0,6 = G</a:t>
            </a:r>
            <a:r>
              <a:rPr lang="nl-BE" altLang="nl-BE" sz="1400" baseline="-25000">
                <a:latin typeface="Arial" panose="020B0604020202020204" pitchFamily="34" charset="0"/>
                <a:cs typeface="Arial" panose="020B0604020202020204" pitchFamily="34" charset="0"/>
              </a:rPr>
              <a:t>1</a:t>
            </a:r>
            <a:r>
              <a:rPr lang="nl-BE" altLang="nl-BE" sz="1400">
                <a:latin typeface="Arial" panose="020B0604020202020204" pitchFamily="34" charset="0"/>
                <a:cs typeface="Arial" panose="020B0604020202020204" pitchFamily="34" charset="0"/>
              </a:rPr>
              <a:t> x ½ lengte</a:t>
            </a:r>
          </a:p>
          <a:p>
            <a:pPr>
              <a:lnSpc>
                <a:spcPct val="100000"/>
              </a:lnSpc>
              <a:spcBef>
                <a:spcPct val="0"/>
              </a:spcBef>
              <a:buFontTx/>
              <a:buNone/>
            </a:pPr>
            <a:r>
              <a:rPr lang="nl-BE" altLang="nl-BE" sz="1400">
                <a:latin typeface="Arial" panose="020B0604020202020204" pitchFamily="34" charset="0"/>
                <a:cs typeface="Arial" panose="020B0604020202020204" pitchFamily="34" charset="0"/>
              </a:rPr>
              <a:t>A x 0,6 = 170 x 1.50</a:t>
            </a:r>
          </a:p>
          <a:p>
            <a:pPr>
              <a:lnSpc>
                <a:spcPct val="100000"/>
              </a:lnSpc>
              <a:spcBef>
                <a:spcPct val="0"/>
              </a:spcBef>
              <a:buFontTx/>
              <a:buNone/>
            </a:pPr>
            <a:r>
              <a:rPr lang="nl-BE" altLang="nl-BE" sz="1400">
                <a:latin typeface="Arial" panose="020B0604020202020204" pitchFamily="34" charset="0"/>
                <a:cs typeface="Arial" panose="020B0604020202020204" pitchFamily="34" charset="0"/>
              </a:rPr>
              <a:t>A x 0,6 = 255</a:t>
            </a:r>
          </a:p>
          <a:p>
            <a:pPr>
              <a:lnSpc>
                <a:spcPct val="100000"/>
              </a:lnSpc>
              <a:spcBef>
                <a:spcPct val="0"/>
              </a:spcBef>
              <a:buFontTx/>
              <a:buNone/>
            </a:pPr>
            <a:r>
              <a:rPr lang="nl-BE" altLang="nl-BE" sz="1400">
                <a:latin typeface="Arial" panose="020B0604020202020204" pitchFamily="34" charset="0"/>
                <a:cs typeface="Arial" panose="020B0604020202020204" pitchFamily="34" charset="0"/>
              </a:rPr>
              <a:t>A = 255 : 0,6 = </a:t>
            </a:r>
            <a:r>
              <a:rPr lang="nl-BE" altLang="nl-BE" sz="1400">
                <a:solidFill>
                  <a:srgbClr val="FF0000"/>
                </a:solidFill>
                <a:latin typeface="Arial" panose="020B0604020202020204" pitchFamily="34" charset="0"/>
                <a:cs typeface="Arial" panose="020B0604020202020204" pitchFamily="34" charset="0"/>
              </a:rPr>
              <a:t>425 kg </a:t>
            </a:r>
            <a:endParaRPr lang="nl-BE" altLang="nl-BE" sz="1400">
              <a:latin typeface="Arial" panose="020B0604020202020204" pitchFamily="34" charset="0"/>
              <a:cs typeface="Arial" panose="020B0604020202020204" pitchFamily="34" charset="0"/>
            </a:endParaRPr>
          </a:p>
        </p:txBody>
      </p:sp>
      <p:sp>
        <p:nvSpPr>
          <p:cNvPr id="24" name="Tekstvak 23"/>
          <p:cNvSpPr txBox="1">
            <a:spLocks noChangeArrowheads="1"/>
          </p:cNvSpPr>
          <p:nvPr/>
        </p:nvSpPr>
        <p:spPr bwMode="auto">
          <a:xfrm>
            <a:off x="9067802" y="4384946"/>
            <a:ext cx="297021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A x 0,6 = G</a:t>
            </a:r>
            <a:r>
              <a:rPr lang="nl-BE" altLang="nl-BE" sz="1400" baseline="-25000" dirty="0">
                <a:latin typeface="Arial" panose="020B0604020202020204" pitchFamily="34" charset="0"/>
                <a:cs typeface="Arial" panose="020B0604020202020204" pitchFamily="34" charset="0"/>
              </a:rPr>
              <a:t>1 </a:t>
            </a:r>
            <a:r>
              <a:rPr lang="nl-BE" altLang="nl-BE" sz="1400" dirty="0">
                <a:latin typeface="Arial" panose="020B0604020202020204" pitchFamily="34" charset="0"/>
                <a:cs typeface="Arial" panose="020B0604020202020204" pitchFamily="34" charset="0"/>
              </a:rPr>
              <a:t>x ½ lengte + G</a:t>
            </a:r>
            <a:r>
              <a:rPr lang="nl-BE" altLang="nl-BE" sz="1400" baseline="-25000" dirty="0">
                <a:latin typeface="Arial" panose="020B0604020202020204" pitchFamily="34" charset="0"/>
                <a:cs typeface="Arial" panose="020B0604020202020204" pitchFamily="34" charset="0"/>
              </a:rPr>
              <a:t>2 </a:t>
            </a:r>
            <a:r>
              <a:rPr lang="nl-BE" altLang="nl-BE" sz="1400" dirty="0">
                <a:latin typeface="Arial" panose="020B0604020202020204" pitchFamily="34" charset="0"/>
                <a:cs typeface="Arial" panose="020B0604020202020204" pitchFamily="34" charset="0"/>
              </a:rPr>
              <a:t>x 2,75</a:t>
            </a:r>
          </a:p>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A x 0,6 = 255 + (25 x 2,75)</a:t>
            </a:r>
          </a:p>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A x 0,6 = 255 + 68,75</a:t>
            </a:r>
          </a:p>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A = 323,75 : 0,6 = </a:t>
            </a:r>
            <a:r>
              <a:rPr lang="nl-BE" altLang="nl-BE" sz="1400" dirty="0">
                <a:solidFill>
                  <a:srgbClr val="FF0000"/>
                </a:solidFill>
                <a:latin typeface="Arial" panose="020B0604020202020204" pitchFamily="34" charset="0"/>
                <a:cs typeface="Arial" panose="020B0604020202020204" pitchFamily="34" charset="0"/>
              </a:rPr>
              <a:t>540 kg</a:t>
            </a:r>
            <a:endParaRPr lang="nl-BE" altLang="nl-BE" sz="1400" dirty="0">
              <a:latin typeface="Arial" panose="020B0604020202020204" pitchFamily="34" charset="0"/>
              <a:cs typeface="Arial" panose="020B0604020202020204" pitchFamily="34" charset="0"/>
            </a:endParaRPr>
          </a:p>
        </p:txBody>
      </p:sp>
      <p:sp>
        <p:nvSpPr>
          <p:cNvPr id="25" name="Tekstvak 24"/>
          <p:cNvSpPr txBox="1">
            <a:spLocks noChangeArrowheads="1"/>
          </p:cNvSpPr>
          <p:nvPr/>
        </p:nvSpPr>
        <p:spPr bwMode="auto">
          <a:xfrm>
            <a:off x="7638257" y="3050694"/>
            <a:ext cx="1084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Ballast (G</a:t>
            </a:r>
            <a:r>
              <a:rPr lang="nl-BE" altLang="nl-BE" sz="1200" baseline="-25000">
                <a:solidFill>
                  <a:srgbClr val="FF0000"/>
                </a:solidFill>
                <a:latin typeface="Arial" panose="020B0604020202020204" pitchFamily="34" charset="0"/>
                <a:cs typeface="Arial" panose="020B0604020202020204" pitchFamily="34" charset="0"/>
              </a:rPr>
              <a:t>2</a:t>
            </a:r>
            <a:r>
              <a:rPr lang="nl-BE" altLang="nl-BE" sz="1200">
                <a:solidFill>
                  <a:srgbClr val="FF0000"/>
                </a:solidFill>
                <a:latin typeface="Arial" panose="020B0604020202020204" pitchFamily="34" charset="0"/>
                <a:cs typeface="Arial" panose="020B0604020202020204" pitchFamily="34" charset="0"/>
              </a:rPr>
              <a:t>)</a:t>
            </a:r>
          </a:p>
        </p:txBody>
      </p:sp>
      <p:cxnSp>
        <p:nvCxnSpPr>
          <p:cNvPr id="26" name="Rechte verbindingslijn 25"/>
          <p:cNvCxnSpPr>
            <a:stCxn id="13" idx="2"/>
          </p:cNvCxnSpPr>
          <p:nvPr/>
        </p:nvCxnSpPr>
        <p:spPr>
          <a:xfrm>
            <a:off x="6107907" y="4017482"/>
            <a:ext cx="0" cy="7715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p:cNvCxnSpPr/>
          <p:nvPr/>
        </p:nvCxnSpPr>
        <p:spPr>
          <a:xfrm flipV="1">
            <a:off x="3671095" y="4782657"/>
            <a:ext cx="2466975"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kstvak 27"/>
          <p:cNvSpPr txBox="1">
            <a:spLocks noChangeArrowheads="1"/>
          </p:cNvSpPr>
          <p:nvPr/>
        </p:nvSpPr>
        <p:spPr bwMode="auto">
          <a:xfrm>
            <a:off x="4607720" y="4481032"/>
            <a:ext cx="768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1,50 m</a:t>
            </a:r>
          </a:p>
        </p:txBody>
      </p:sp>
      <p:cxnSp>
        <p:nvCxnSpPr>
          <p:cNvPr id="29" name="Rechte verbindingslijn met pijl 28"/>
          <p:cNvCxnSpPr/>
          <p:nvPr/>
        </p:nvCxnSpPr>
        <p:spPr>
          <a:xfrm flipV="1">
            <a:off x="3667920" y="5093807"/>
            <a:ext cx="4359275" cy="1905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kstvak 29"/>
          <p:cNvSpPr txBox="1">
            <a:spLocks noChangeArrowheads="1"/>
          </p:cNvSpPr>
          <p:nvPr/>
        </p:nvSpPr>
        <p:spPr bwMode="auto">
          <a:xfrm>
            <a:off x="5444332" y="4789007"/>
            <a:ext cx="804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2,75 m</a:t>
            </a:r>
          </a:p>
        </p:txBody>
      </p:sp>
      <p:cxnSp>
        <p:nvCxnSpPr>
          <p:cNvPr id="31" name="Rechte verbindingslijn met pijl 30"/>
          <p:cNvCxnSpPr/>
          <p:nvPr/>
        </p:nvCxnSpPr>
        <p:spPr>
          <a:xfrm>
            <a:off x="3667920" y="4469919"/>
            <a:ext cx="795337"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kstvak 31"/>
          <p:cNvSpPr txBox="1">
            <a:spLocks noChangeArrowheads="1"/>
          </p:cNvSpPr>
          <p:nvPr/>
        </p:nvSpPr>
        <p:spPr bwMode="auto">
          <a:xfrm>
            <a:off x="7729538" y="3396769"/>
            <a:ext cx="566738" cy="27781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solidFill>
                  <a:srgbClr val="FF0000"/>
                </a:solidFill>
                <a:latin typeface="Arial" panose="020B0604020202020204" pitchFamily="34" charset="0"/>
                <a:cs typeface="Arial" panose="020B0604020202020204" pitchFamily="34" charset="0"/>
              </a:rPr>
              <a:t>25 kg</a:t>
            </a:r>
          </a:p>
        </p:txBody>
      </p:sp>
    </p:spTree>
    <p:extLst>
      <p:ext uri="{BB962C8B-B14F-4D97-AF65-F5344CB8AC3E}">
        <p14:creationId xmlns:p14="http://schemas.microsoft.com/office/powerpoint/2010/main" val="424295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0-#ppt_w/2"/>
                                          </p:val>
                                        </p:tav>
                                        <p:tav tm="100000">
                                          <p:val>
                                            <p:strVal val="#ppt_x"/>
                                          </p:val>
                                        </p:tav>
                                      </p:tavLst>
                                    </p:anim>
                                    <p:anim calcmode="lin" valueType="num">
                                      <p:cBhvr additive="base">
                                        <p:cTn id="4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1+#ppt_w/2"/>
                                          </p:val>
                                        </p:tav>
                                        <p:tav tm="100000">
                                          <p:val>
                                            <p:strVal val="#ppt_x"/>
                                          </p:val>
                                        </p:tav>
                                      </p:tavLst>
                                    </p:anim>
                                    <p:anim calcmode="lin" valueType="num">
                                      <p:cBhvr additive="base">
                                        <p:cTn id="62" dur="500" fill="hold"/>
                                        <p:tgtEl>
                                          <p:spTgt spid="20"/>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additive="base">
                                        <p:cTn id="65" dur="500" fill="hold"/>
                                        <p:tgtEl>
                                          <p:spTgt spid="25"/>
                                        </p:tgtEl>
                                        <p:attrNameLst>
                                          <p:attrName>ppt_x</p:attrName>
                                        </p:attrNameLst>
                                      </p:cBhvr>
                                      <p:tavLst>
                                        <p:tav tm="0">
                                          <p:val>
                                            <p:strVal val="1+#ppt_w/2"/>
                                          </p:val>
                                        </p:tav>
                                        <p:tav tm="100000">
                                          <p:val>
                                            <p:strVal val="#ppt_x"/>
                                          </p:val>
                                        </p:tav>
                                      </p:tavLst>
                                    </p:anim>
                                    <p:anim calcmode="lin" valueType="num">
                                      <p:cBhvr additive="base">
                                        <p:cTn id="66" dur="500" fill="hold"/>
                                        <p:tgtEl>
                                          <p:spTgt spid="25"/>
                                        </p:tgtEl>
                                        <p:attrNameLst>
                                          <p:attrName>ppt_y</p:attrName>
                                        </p:attrNameLst>
                                      </p:cBhvr>
                                      <p:tavLst>
                                        <p:tav tm="0">
                                          <p:val>
                                            <p:strVal val="#ppt_y"/>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fill="hold"/>
                                        <p:tgtEl>
                                          <p:spTgt spid="11"/>
                                        </p:tgtEl>
                                        <p:attrNameLst>
                                          <p:attrName>ppt_x</p:attrName>
                                        </p:attrNameLst>
                                      </p:cBhvr>
                                      <p:tavLst>
                                        <p:tav tm="0">
                                          <p:val>
                                            <p:strVal val="#ppt_x"/>
                                          </p:val>
                                        </p:tav>
                                        <p:tav tm="100000">
                                          <p:val>
                                            <p:strVal val="#ppt_x"/>
                                          </p:val>
                                        </p:tav>
                                      </p:tavLst>
                                    </p:anim>
                                    <p:anim calcmode="lin" valueType="num">
                                      <p:cBhvr additive="base">
                                        <p:cTn id="70" dur="500" fill="hold"/>
                                        <p:tgtEl>
                                          <p:spTgt spid="11"/>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fill="hold"/>
                                        <p:tgtEl>
                                          <p:spTgt spid="16"/>
                                        </p:tgtEl>
                                        <p:attrNameLst>
                                          <p:attrName>ppt_x</p:attrName>
                                        </p:attrNameLst>
                                      </p:cBhvr>
                                      <p:tavLst>
                                        <p:tav tm="0">
                                          <p:val>
                                            <p:strVal val="#ppt_x"/>
                                          </p:val>
                                        </p:tav>
                                        <p:tav tm="100000">
                                          <p:val>
                                            <p:strVal val="#ppt_x"/>
                                          </p:val>
                                        </p:tav>
                                      </p:tavLst>
                                    </p:anim>
                                    <p:anim calcmode="lin" valueType="num">
                                      <p:cBhvr additive="base">
                                        <p:cTn id="7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additive="base">
                                        <p:cTn id="83" dur="500" fill="hold"/>
                                        <p:tgtEl>
                                          <p:spTgt spid="24"/>
                                        </p:tgtEl>
                                        <p:attrNameLst>
                                          <p:attrName>ppt_x</p:attrName>
                                        </p:attrNameLst>
                                      </p:cBhvr>
                                      <p:tavLst>
                                        <p:tav tm="0">
                                          <p:val>
                                            <p:strVal val="#ppt_x"/>
                                          </p:val>
                                        </p:tav>
                                        <p:tav tm="100000">
                                          <p:val>
                                            <p:strVal val="#ppt_x"/>
                                          </p:val>
                                        </p:tav>
                                      </p:tavLst>
                                    </p:anim>
                                    <p:anim calcmode="lin" valueType="num">
                                      <p:cBhvr additive="base">
                                        <p:cTn id="8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additive="base">
                                        <p:cTn id="89" dur="500" fill="hold"/>
                                        <p:tgtEl>
                                          <p:spTgt spid="29"/>
                                        </p:tgtEl>
                                        <p:attrNameLst>
                                          <p:attrName>ppt_x</p:attrName>
                                        </p:attrNameLst>
                                      </p:cBhvr>
                                      <p:tavLst>
                                        <p:tav tm="0">
                                          <p:val>
                                            <p:strVal val="#ppt_x"/>
                                          </p:val>
                                        </p:tav>
                                        <p:tav tm="100000">
                                          <p:val>
                                            <p:strVal val="#ppt_x"/>
                                          </p:val>
                                        </p:tav>
                                      </p:tavLst>
                                    </p:anim>
                                    <p:anim calcmode="lin" valueType="num">
                                      <p:cBhvr additive="base">
                                        <p:cTn id="90" dur="500" fill="hold"/>
                                        <p:tgtEl>
                                          <p:spTgt spid="29"/>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30"/>
                                        </p:tgtEl>
                                        <p:attrNameLst>
                                          <p:attrName>style.visibility</p:attrName>
                                        </p:attrNameLst>
                                      </p:cBhvr>
                                      <p:to>
                                        <p:strVal val="visible"/>
                                      </p:to>
                                    </p:set>
                                    <p:anim calcmode="lin" valueType="num">
                                      <p:cBhvr additive="base">
                                        <p:cTn id="93" dur="500" fill="hold"/>
                                        <p:tgtEl>
                                          <p:spTgt spid="30"/>
                                        </p:tgtEl>
                                        <p:attrNameLst>
                                          <p:attrName>ppt_x</p:attrName>
                                        </p:attrNameLst>
                                      </p:cBhvr>
                                      <p:tavLst>
                                        <p:tav tm="0">
                                          <p:val>
                                            <p:strVal val="#ppt_x"/>
                                          </p:val>
                                        </p:tav>
                                        <p:tav tm="100000">
                                          <p:val>
                                            <p:strVal val="#ppt_x"/>
                                          </p:val>
                                        </p:tav>
                                      </p:tavLst>
                                    </p:anim>
                                    <p:anim calcmode="lin" valueType="num">
                                      <p:cBhvr additive="base">
                                        <p:cTn id="94" dur="500" fill="hold"/>
                                        <p:tgtEl>
                                          <p:spTgt spid="30"/>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31"/>
                                        </p:tgtEl>
                                        <p:attrNameLst>
                                          <p:attrName>style.visibility</p:attrName>
                                        </p:attrNameLst>
                                      </p:cBhvr>
                                      <p:to>
                                        <p:strVal val="visible"/>
                                      </p:to>
                                    </p:set>
                                    <p:anim calcmode="lin" valueType="num">
                                      <p:cBhvr additive="base">
                                        <p:cTn id="97" dur="500" fill="hold"/>
                                        <p:tgtEl>
                                          <p:spTgt spid="31"/>
                                        </p:tgtEl>
                                        <p:attrNameLst>
                                          <p:attrName>ppt_x</p:attrName>
                                        </p:attrNameLst>
                                      </p:cBhvr>
                                      <p:tavLst>
                                        <p:tav tm="0">
                                          <p:val>
                                            <p:strVal val="#ppt_x"/>
                                          </p:val>
                                        </p:tav>
                                        <p:tav tm="100000">
                                          <p:val>
                                            <p:strVal val="#ppt_x"/>
                                          </p:val>
                                        </p:tav>
                                      </p:tavLst>
                                    </p:anim>
                                    <p:anim calcmode="lin" valueType="num">
                                      <p:cBhvr additive="base">
                                        <p:cTn id="98" dur="500" fill="hold"/>
                                        <p:tgtEl>
                                          <p:spTgt spid="31"/>
                                        </p:tgtEl>
                                        <p:attrNameLst>
                                          <p:attrName>ppt_y</p:attrName>
                                        </p:attrNameLst>
                                      </p:cBhvr>
                                      <p:tavLst>
                                        <p:tav tm="0">
                                          <p:val>
                                            <p:strVal val="1+#ppt_h/2"/>
                                          </p:val>
                                        </p:tav>
                                        <p:tav tm="100000">
                                          <p:val>
                                            <p:strVal val="#ppt_y"/>
                                          </p:val>
                                        </p:tav>
                                      </p:tavLst>
                                    </p:anim>
                                  </p:childTnLst>
                                </p:cTn>
                              </p:par>
                              <p:par>
                                <p:cTn id="99" presetID="2" presetClass="entr" presetSubtype="2" fill="hold" grpId="0" nodeType="withEffect">
                                  <p:stCondLst>
                                    <p:cond delay="0"/>
                                  </p:stCondLst>
                                  <p:childTnLst>
                                    <p:set>
                                      <p:cBhvr>
                                        <p:cTn id="100" dur="1" fill="hold">
                                          <p:stCondLst>
                                            <p:cond delay="0"/>
                                          </p:stCondLst>
                                        </p:cTn>
                                        <p:tgtEl>
                                          <p:spTgt spid="32"/>
                                        </p:tgtEl>
                                        <p:attrNameLst>
                                          <p:attrName>style.visibility</p:attrName>
                                        </p:attrNameLst>
                                      </p:cBhvr>
                                      <p:to>
                                        <p:strVal val="visible"/>
                                      </p:to>
                                    </p:set>
                                    <p:anim calcmode="lin" valueType="num">
                                      <p:cBhvr additive="base">
                                        <p:cTn id="101" dur="500" fill="hold"/>
                                        <p:tgtEl>
                                          <p:spTgt spid="32"/>
                                        </p:tgtEl>
                                        <p:attrNameLst>
                                          <p:attrName>ppt_x</p:attrName>
                                        </p:attrNameLst>
                                      </p:cBhvr>
                                      <p:tavLst>
                                        <p:tav tm="0">
                                          <p:val>
                                            <p:strVal val="1+#ppt_w/2"/>
                                          </p:val>
                                        </p:tav>
                                        <p:tav tm="100000">
                                          <p:val>
                                            <p:strVal val="#ppt_x"/>
                                          </p:val>
                                        </p:tav>
                                      </p:tavLst>
                                    </p:anim>
                                    <p:anim calcmode="lin" valueType="num">
                                      <p:cBhvr additive="base">
                                        <p:cTn id="102"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20" grpId="0"/>
      <p:bldP spid="23" grpId="0"/>
      <p:bldP spid="24" grpId="0"/>
      <p:bldP spid="25" grpId="0"/>
      <p:bldP spid="28" grpId="0"/>
      <p:bldP spid="30" grpId="0"/>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(Oud-Vlaams) Oud-Hollands</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7</a:t>
            </a:fld>
            <a:endParaRPr lang="nl-BE"/>
          </a:p>
        </p:txBody>
      </p:sp>
      <p:pic>
        <p:nvPicPr>
          <p:cNvPr id="8" name="Afbeelding 7"/>
          <p:cNvPicPr>
            <a:picLocks noChangeAspect="1"/>
          </p:cNvPicPr>
          <p:nvPr/>
        </p:nvPicPr>
        <p:blipFill>
          <a:blip r:embed="rId3">
            <a:extLst>
              <a:ext uri="{28A0092B-C50C-407E-A947-70E740481C1C}">
                <a14:useLocalDpi xmlns:a14="http://schemas.microsoft.com/office/drawing/2010/main" val="0"/>
              </a:ext>
            </a:extLst>
          </a:blip>
          <a:srcRect l="13828" r="15433"/>
          <a:stretch>
            <a:fillRect/>
          </a:stretch>
        </p:blipFill>
        <p:spPr bwMode="auto">
          <a:xfrm>
            <a:off x="866148" y="2175965"/>
            <a:ext cx="2424112"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8"/>
          <p:cNvSpPr txBox="1"/>
          <p:nvPr/>
        </p:nvSpPr>
        <p:spPr>
          <a:xfrm>
            <a:off x="3726823" y="2175965"/>
            <a:ext cx="4862512" cy="1600200"/>
          </a:xfrm>
          <a:prstGeom prst="rect">
            <a:avLst/>
          </a:prstGeom>
          <a:noFill/>
        </p:spPr>
        <p:txBody>
          <a:bodyPr>
            <a:spAutoFit/>
          </a:bodyPr>
          <a:lstStyle/>
          <a:p>
            <a:pPr>
              <a:defRPr/>
            </a:pPr>
            <a:r>
              <a:rPr lang="nl-BE" dirty="0">
                <a:latin typeface="Arial" panose="020B0604020202020204" pitchFamily="34" charset="0"/>
                <a:cs typeface="Arial" panose="020B0604020202020204" pitchFamily="34" charset="0"/>
              </a:rPr>
              <a:t>Het Oud-Vlaams gevlucht:</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Weinig zeeg</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Windborden en stormbord bijna vlak</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Weinig invloed van de schijnbare wind</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Porring op de buitenroede (standardmolen)</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Weinig kikkers en zeilen met kettinkjes </a:t>
            </a:r>
          </a:p>
        </p:txBody>
      </p:sp>
      <p:sp>
        <p:nvSpPr>
          <p:cNvPr id="10" name="Tekstvak 9"/>
          <p:cNvSpPr txBox="1">
            <a:spLocks noChangeArrowheads="1"/>
          </p:cNvSpPr>
          <p:nvPr/>
        </p:nvSpPr>
        <p:spPr bwMode="auto">
          <a:xfrm>
            <a:off x="839160" y="5236665"/>
            <a:ext cx="24780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a:t>‘Stermolen’ </a:t>
            </a:r>
          </a:p>
          <a:p>
            <a:pPr algn="ctr">
              <a:lnSpc>
                <a:spcPct val="100000"/>
              </a:lnSpc>
              <a:spcBef>
                <a:spcPct val="0"/>
              </a:spcBef>
              <a:buFontTx/>
              <a:buNone/>
            </a:pPr>
            <a:r>
              <a:rPr lang="nl-BE" altLang="nl-BE" sz="1400"/>
              <a:t>Hechtel-Eksel (Belg. Limb)</a:t>
            </a:r>
          </a:p>
        </p:txBody>
      </p:sp>
      <p:sp>
        <p:nvSpPr>
          <p:cNvPr id="11" name="Tekstvak 10"/>
          <p:cNvSpPr txBox="1"/>
          <p:nvPr/>
        </p:nvSpPr>
        <p:spPr>
          <a:xfrm>
            <a:off x="4539623" y="3939677"/>
            <a:ext cx="4049712" cy="2092325"/>
          </a:xfrm>
          <a:prstGeom prst="rect">
            <a:avLst/>
          </a:prstGeom>
          <a:noFill/>
        </p:spPr>
        <p:txBody>
          <a:bodyPr>
            <a:spAutoFit/>
          </a:bodyPr>
          <a:lstStyle/>
          <a:p>
            <a:pPr>
              <a:defRPr/>
            </a:pPr>
            <a:r>
              <a:rPr lang="nl-BE" dirty="0">
                <a:latin typeface="Arial" panose="020B0604020202020204" pitchFamily="34" charset="0"/>
                <a:cs typeface="Arial" panose="020B0604020202020204" pitchFamily="34" charset="0"/>
              </a:rPr>
              <a:t>Het Oud-Hollands gevlucht:</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Diepe zeeg</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Opstaande wind- en stormbord</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Door toenemende schijnbare wind beheersing van de snelheid</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Porring op de binnenroede (ruimte bij achtkanten)</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Veel kikkers en zeillussen (touw)</a:t>
            </a:r>
          </a:p>
        </p:txBody>
      </p:sp>
      <p:sp>
        <p:nvSpPr>
          <p:cNvPr id="12" name="Tekstvak 10"/>
          <p:cNvSpPr txBox="1">
            <a:spLocks noChangeArrowheads="1"/>
          </p:cNvSpPr>
          <p:nvPr/>
        </p:nvSpPr>
        <p:spPr bwMode="auto">
          <a:xfrm>
            <a:off x="316873" y="1109165"/>
            <a:ext cx="115046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Het Oud-Vlaams en het Oud-Hollands gevlucht, ontwikkeld in de 17</a:t>
            </a:r>
            <a:r>
              <a:rPr lang="nl-BE" altLang="nl-BE" sz="1800" baseline="30000" dirty="0">
                <a:latin typeface="Arial" panose="020B0604020202020204" pitchFamily="34" charset="0"/>
                <a:cs typeface="Arial" panose="020B0604020202020204" pitchFamily="34" charset="0"/>
              </a:rPr>
              <a:t>de</a:t>
            </a:r>
            <a:r>
              <a:rPr lang="nl-BE" altLang="nl-BE" sz="1800" dirty="0">
                <a:latin typeface="Arial" panose="020B0604020202020204" pitchFamily="34" charset="0"/>
                <a:cs typeface="Arial" panose="020B0604020202020204" pitchFamily="34" charset="0"/>
              </a:rPr>
              <a:t> eeuw, werd beschouwd als de meest ideale wiekverbetering. Het gevlucht met links van de roede een breed hekwerk en rechts windborden.</a:t>
            </a:r>
          </a:p>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Dit wieksysteem leverde toen het hoogste rendement op</a:t>
            </a:r>
          </a:p>
        </p:txBody>
      </p:sp>
      <p:pic>
        <p:nvPicPr>
          <p:cNvPr id="13" name="Afbeelding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25923" y="2033090"/>
            <a:ext cx="2295525"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853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Ophangen vangbalk</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70</a:t>
            </a:fld>
            <a:endParaRPr lang="nl-BE"/>
          </a:p>
        </p:txBody>
      </p:sp>
      <p:sp>
        <p:nvSpPr>
          <p:cNvPr id="8" name="Tekstvak 1"/>
          <p:cNvSpPr txBox="1">
            <a:spLocks noChangeArrowheads="1"/>
          </p:cNvSpPr>
          <p:nvPr/>
        </p:nvSpPr>
        <p:spPr bwMode="auto">
          <a:xfrm>
            <a:off x="2874830" y="924760"/>
            <a:ext cx="890936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Eenmaal de vang gelicht moet ze tijdens het draaien in </a:t>
            </a:r>
            <a:r>
              <a:rPr lang="nl-BE" altLang="nl-BE" sz="1800" dirty="0" smtClean="0">
                <a:latin typeface="Arial" panose="020B0604020202020204" pitchFamily="34" charset="0"/>
                <a:cs typeface="Arial" panose="020B0604020202020204" pitchFamily="34" charset="0"/>
              </a:rPr>
              <a:t>deze </a:t>
            </a:r>
            <a:r>
              <a:rPr lang="nl-BE" altLang="nl-BE" sz="1800" dirty="0">
                <a:latin typeface="Arial" panose="020B0604020202020204" pitchFamily="34" charset="0"/>
                <a:cs typeface="Arial" panose="020B0604020202020204" pitchFamily="34" charset="0"/>
              </a:rPr>
              <a:t>positie gehouden worden</a:t>
            </a:r>
          </a:p>
        </p:txBody>
      </p:sp>
      <p:sp>
        <p:nvSpPr>
          <p:cNvPr id="9" name="Tekstvak 8"/>
          <p:cNvSpPr txBox="1"/>
          <p:nvPr/>
        </p:nvSpPr>
        <p:spPr>
          <a:xfrm>
            <a:off x="638175" y="1451205"/>
            <a:ext cx="8594725" cy="1446213"/>
          </a:xfrm>
          <a:prstGeom prst="rect">
            <a:avLst/>
          </a:prstGeom>
          <a:noFill/>
        </p:spPr>
        <p:txBody>
          <a:bodyPr>
            <a:spAutoFit/>
          </a:bodyPr>
          <a:lstStyle/>
          <a:p>
            <a:pPr>
              <a:defRPr/>
            </a:pPr>
            <a:r>
              <a:rPr lang="nl-BE" dirty="0">
                <a:latin typeface="Arial" panose="020B0604020202020204" pitchFamily="34" charset="0"/>
                <a:cs typeface="Arial" panose="020B0604020202020204" pitchFamily="34" charset="0"/>
              </a:rPr>
              <a:t>De haak </a:t>
            </a:r>
            <a:r>
              <a:rPr lang="nl-BE" dirty="0">
                <a:solidFill>
                  <a:srgbClr val="FF0000"/>
                </a:solidFill>
                <a:latin typeface="Arial" panose="020B0604020202020204" pitchFamily="34" charset="0"/>
                <a:cs typeface="Arial" panose="020B0604020202020204" pitchFamily="34" charset="0"/>
              </a:rPr>
              <a:t>(1)</a:t>
            </a:r>
            <a:r>
              <a:rPr lang="nl-BE" dirty="0">
                <a:latin typeface="Arial" panose="020B0604020202020204" pitchFamily="34" charset="0"/>
                <a:cs typeface="Arial" panose="020B0604020202020204" pitchFamily="34" charset="0"/>
              </a:rPr>
              <a:t> of klink</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Op scharnierend opgehangen aan het rechtervoeghout </a:t>
            </a:r>
            <a:r>
              <a:rPr lang="nl-BE" sz="1400" dirty="0">
                <a:solidFill>
                  <a:srgbClr val="FF0000"/>
                </a:solidFill>
                <a:latin typeface="Arial" panose="020B0604020202020204" pitchFamily="34" charset="0"/>
                <a:cs typeface="Arial" panose="020B0604020202020204" pitchFamily="34" charset="0"/>
              </a:rPr>
              <a:t>(2)</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Sabelvormig ijzer met keep voor de bout of beugel </a:t>
            </a:r>
            <a:r>
              <a:rPr lang="nl-BE" sz="1400" dirty="0">
                <a:solidFill>
                  <a:srgbClr val="FF0000"/>
                </a:solidFill>
                <a:latin typeface="Arial" panose="020B0604020202020204" pitchFamily="34" charset="0"/>
                <a:cs typeface="Arial" panose="020B0604020202020204" pitchFamily="34" charset="0"/>
              </a:rPr>
              <a:t>(3)</a:t>
            </a:r>
            <a:r>
              <a:rPr lang="nl-BE" sz="1400" dirty="0">
                <a:latin typeface="Arial" panose="020B0604020202020204" pitchFamily="34" charset="0"/>
                <a:cs typeface="Arial" panose="020B0604020202020204" pitchFamily="34" charset="0"/>
              </a:rPr>
              <a:t> van de vangbalk </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Onderste punt is gebogen, verzwaard de haak aan één zijde maakt het mogelijk dat hij na het terugslaan weer in de juiste positie komt</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Bij gebruik van vangtrommel of binnenwipstok</a:t>
            </a:r>
          </a:p>
        </p:txBody>
      </p:sp>
      <p:pic>
        <p:nvPicPr>
          <p:cNvPr id="10" name="Afbeelding 9"/>
          <p:cNvPicPr>
            <a:picLocks noChangeAspect="1"/>
          </p:cNvPicPr>
          <p:nvPr/>
        </p:nvPicPr>
        <p:blipFill>
          <a:blip r:embed="rId3">
            <a:extLst>
              <a:ext uri="{28A0092B-C50C-407E-A947-70E740481C1C}">
                <a14:useLocalDpi xmlns:a14="http://schemas.microsoft.com/office/drawing/2010/main" val="0"/>
              </a:ext>
            </a:extLst>
          </a:blip>
          <a:srcRect l="25000" t="27499" r="36667"/>
          <a:stretch>
            <a:fillRect/>
          </a:stretch>
        </p:blipFill>
        <p:spPr bwMode="auto">
          <a:xfrm>
            <a:off x="10047288" y="2097088"/>
            <a:ext cx="1270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vak 10"/>
          <p:cNvSpPr txBox="1">
            <a:spLocks noChangeArrowheads="1"/>
          </p:cNvSpPr>
          <p:nvPr/>
        </p:nvSpPr>
        <p:spPr bwMode="auto">
          <a:xfrm>
            <a:off x="10421938" y="5192713"/>
            <a:ext cx="619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(3)</a:t>
            </a:r>
          </a:p>
        </p:txBody>
      </p:sp>
      <p:sp>
        <p:nvSpPr>
          <p:cNvPr id="12" name="Tekstvak 11"/>
          <p:cNvSpPr txBox="1">
            <a:spLocks noChangeArrowheads="1"/>
          </p:cNvSpPr>
          <p:nvPr/>
        </p:nvSpPr>
        <p:spPr bwMode="auto">
          <a:xfrm>
            <a:off x="10985500" y="2813050"/>
            <a:ext cx="4000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(2)</a:t>
            </a:r>
          </a:p>
        </p:txBody>
      </p:sp>
      <p:sp>
        <p:nvSpPr>
          <p:cNvPr id="13" name="Tekstvak 12"/>
          <p:cNvSpPr txBox="1">
            <a:spLocks noChangeArrowheads="1"/>
          </p:cNvSpPr>
          <p:nvPr/>
        </p:nvSpPr>
        <p:spPr bwMode="auto">
          <a:xfrm>
            <a:off x="10525125" y="2674938"/>
            <a:ext cx="382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(1)</a:t>
            </a:r>
          </a:p>
        </p:txBody>
      </p:sp>
      <p:sp>
        <p:nvSpPr>
          <p:cNvPr id="14" name="Tekstvak 13"/>
          <p:cNvSpPr txBox="1"/>
          <p:nvPr/>
        </p:nvSpPr>
        <p:spPr>
          <a:xfrm>
            <a:off x="638175" y="3053975"/>
            <a:ext cx="9248775" cy="1878012"/>
          </a:xfrm>
          <a:prstGeom prst="rect">
            <a:avLst/>
          </a:prstGeom>
          <a:noFill/>
        </p:spPr>
        <p:txBody>
          <a:bodyPr>
            <a:spAutoFit/>
          </a:bodyPr>
          <a:lstStyle/>
          <a:p>
            <a:pPr>
              <a:defRPr/>
            </a:pPr>
            <a:r>
              <a:rPr lang="nl-BE" dirty="0">
                <a:latin typeface="Arial" panose="020B0604020202020204" pitchFamily="34" charset="0"/>
                <a:cs typeface="Arial" panose="020B0604020202020204" pitchFamily="34" charset="0"/>
              </a:rPr>
              <a:t>Handelen met haak</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De vang lichten: vangbalk met vangtouw op trekken. Beugel of bout glijden langs de haak.</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Balk terug zachtjes laten zakken tot beugel of bout in de keep ligt.</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Steeds controleren of beugel of bout niet op de punt van de keep ligt !!, Na tokkelen ???</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Na het lichten van de vang ga je de vang controleren maar ook de correcte ophanging</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Om de vang op te leggen, rukje met vangtouw waardoor haak wegvliegt waardoor bout of beugel vrijkomt.</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Met vangtouw vangbalk snel een beetje laten zakken tot bout of beugel onder de keep komt</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Daarna gecontroleerd het gevlucht afremmen en laten stoppen </a:t>
            </a:r>
            <a:endParaRPr lang="nl-BE" dirty="0">
              <a:latin typeface="Arial" panose="020B0604020202020204" pitchFamily="34" charset="0"/>
              <a:cs typeface="Arial" panose="020B0604020202020204" pitchFamily="34" charset="0"/>
            </a:endParaRPr>
          </a:p>
        </p:txBody>
      </p:sp>
      <p:sp>
        <p:nvSpPr>
          <p:cNvPr id="15" name="Tekstvak 14"/>
          <p:cNvSpPr txBox="1">
            <a:spLocks noChangeArrowheads="1"/>
          </p:cNvSpPr>
          <p:nvPr/>
        </p:nvSpPr>
        <p:spPr bwMode="auto">
          <a:xfrm>
            <a:off x="638175" y="6046788"/>
            <a:ext cx="107108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Na tokkelen: Kan de punt beschadigen waardoor een platte kant ontstaat en de kans op fout opleggen vergroot.</a:t>
            </a:r>
          </a:p>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Mijn methode: Hou het vangtouw op ooghoogte vast. Trek het vangtouw een eindje naar beneden en laat terug zachtjes zakken. Komen de handen terug op oog hoogte dan is de kans groot dat de beugel goed in de haak ligt. Lag de beugel op de punt dan komen je handen hoger dan ooghoogte.</a:t>
            </a:r>
          </a:p>
        </p:txBody>
      </p:sp>
      <p:sp>
        <p:nvSpPr>
          <p:cNvPr id="16" name="Tekstvak 15"/>
          <p:cNvSpPr txBox="1"/>
          <p:nvPr/>
        </p:nvSpPr>
        <p:spPr>
          <a:xfrm>
            <a:off x="638175" y="5088544"/>
            <a:ext cx="8996363" cy="801688"/>
          </a:xfrm>
          <a:prstGeom prst="rect">
            <a:avLst/>
          </a:prstGeom>
          <a:noFill/>
        </p:spPr>
        <p:txBody>
          <a:bodyPr>
            <a:spAutoFit/>
          </a:bodyPr>
          <a:lstStyle/>
          <a:p>
            <a:pPr>
              <a:defRPr/>
            </a:pPr>
            <a:r>
              <a:rPr lang="nl-BE" dirty="0"/>
              <a:t>Vangtouw aan de staartbalk</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Wanneer het gevlucht draait maak dan het vangtouw vast aan de staartbalk</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Leg het touw strak zodat bij een eventuele foute ophanging de vangbalk toch niet ongecontroleerd valt </a:t>
            </a:r>
          </a:p>
        </p:txBody>
      </p:sp>
    </p:spTree>
    <p:extLst>
      <p:ext uri="{BB962C8B-B14F-4D97-AF65-F5344CB8AC3E}">
        <p14:creationId xmlns:p14="http://schemas.microsoft.com/office/powerpoint/2010/main" val="293541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Verstellen vangbalk</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71</a:t>
            </a:fld>
            <a:endParaRPr lang="nl-BE"/>
          </a:p>
        </p:txBody>
      </p:sp>
      <p:pic>
        <p:nvPicPr>
          <p:cNvPr id="8"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20698" y="1551283"/>
            <a:ext cx="4956175"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101025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38786" y="1551283"/>
            <a:ext cx="1476375" cy="197008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kstvak 5"/>
          <p:cNvSpPr txBox="1">
            <a:spLocks noChangeArrowheads="1"/>
          </p:cNvSpPr>
          <p:nvPr/>
        </p:nvSpPr>
        <p:spPr bwMode="auto">
          <a:xfrm>
            <a:off x="2803677" y="961291"/>
            <a:ext cx="708282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latin typeface="Arial" panose="020B0604020202020204" pitchFamily="34" charset="0"/>
                <a:cs typeface="Arial" panose="020B0604020202020204" pitchFamily="34" charset="0"/>
              </a:rPr>
              <a:t>Door slijtage van de vangblokken zakt de vangbalk en verliest aan kracht</a:t>
            </a:r>
          </a:p>
        </p:txBody>
      </p:sp>
      <p:cxnSp>
        <p:nvCxnSpPr>
          <p:cNvPr id="11" name="Rechte verbindingslijn met pijl 10"/>
          <p:cNvCxnSpPr/>
          <p:nvPr/>
        </p:nvCxnSpPr>
        <p:spPr>
          <a:xfrm flipV="1">
            <a:off x="9703786" y="3818233"/>
            <a:ext cx="0" cy="6889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p:cNvCxnSpPr/>
          <p:nvPr/>
        </p:nvCxnSpPr>
        <p:spPr>
          <a:xfrm>
            <a:off x="8848123" y="2840333"/>
            <a:ext cx="0" cy="708025"/>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3" name="Afbeelding 12"/>
          <p:cNvPicPr>
            <a:picLocks noChangeAspect="1"/>
          </p:cNvPicPr>
          <p:nvPr/>
        </p:nvPicPr>
        <p:blipFill>
          <a:blip r:embed="rId5">
            <a:extLst>
              <a:ext uri="{28A0092B-C50C-407E-A947-70E740481C1C}">
                <a14:useLocalDpi xmlns:a14="http://schemas.microsoft.com/office/drawing/2010/main" val="0"/>
              </a:ext>
            </a:extLst>
          </a:blip>
          <a:srcRect t="4959"/>
          <a:stretch>
            <a:fillRect/>
          </a:stretch>
        </p:blipFill>
        <p:spPr bwMode="auto">
          <a:xfrm>
            <a:off x="3645886" y="1551283"/>
            <a:ext cx="161925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Afbeelding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89598" y="3991271"/>
            <a:ext cx="1012825"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kstvak 14"/>
          <p:cNvSpPr txBox="1"/>
          <p:nvPr/>
        </p:nvSpPr>
        <p:spPr>
          <a:xfrm>
            <a:off x="100998" y="1551283"/>
            <a:ext cx="3509963" cy="1600200"/>
          </a:xfrm>
          <a:prstGeom prst="rect">
            <a:avLst/>
          </a:prstGeom>
          <a:noFill/>
        </p:spPr>
        <p:txBody>
          <a:bodyPr>
            <a:spAutoFit/>
          </a:bodyPr>
          <a:lstStyle/>
          <a:p>
            <a:pPr>
              <a:defRPr/>
            </a:pPr>
            <a:r>
              <a:rPr lang="nl-BE" sz="1400" dirty="0">
                <a:latin typeface="Arial" panose="020B0604020202020204" pitchFamily="34" charset="0"/>
                <a:cs typeface="Arial" panose="020B0604020202020204" pitchFamily="34" charset="0"/>
              </a:rPr>
              <a:t>Voorbereidend werk</a:t>
            </a: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Kies een dag met zwakke wind en leg de roedeketting aan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Markeer de vangbalk op het sabelijzer </a:t>
            </a:r>
            <a:r>
              <a:rPr lang="nl-BE" sz="1400" dirty="0">
                <a:solidFill>
                  <a:srgbClr val="FF0000"/>
                </a:solidFill>
                <a:latin typeface="Arial" panose="020B0604020202020204" pitchFamily="34" charset="0"/>
                <a:cs typeface="Arial" panose="020B0604020202020204" pitchFamily="34" charset="0"/>
              </a:rPr>
              <a:t>(1)</a:t>
            </a:r>
            <a:r>
              <a:rPr lang="nl-BE" sz="1400" dirty="0">
                <a:latin typeface="Arial" panose="020B0604020202020204" pitchFamily="34" charset="0"/>
                <a:cs typeface="Arial" panose="020B0604020202020204" pitchFamily="34" charset="0"/>
              </a:rPr>
              <a:t> (</a:t>
            </a:r>
            <a:r>
              <a:rPr lang="nl-BE" sz="1200" dirty="0">
                <a:latin typeface="Arial" panose="020B0604020202020204" pitchFamily="34" charset="0"/>
                <a:cs typeface="Arial" panose="020B0604020202020204" pitchFamily="34" charset="0"/>
              </a:rPr>
              <a:t>onder- of bovenkant)</a:t>
            </a:r>
            <a:endParaRPr lang="nl-BE"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Vraag een collega om de vang te lichten</a:t>
            </a:r>
            <a:endParaRPr lang="nl-BE" sz="1400" dirty="0">
              <a:solidFill>
                <a:srgbClr val="FF0000"/>
              </a:solidFill>
              <a:latin typeface="Arial" panose="020B0604020202020204" pitchFamily="34" charset="0"/>
              <a:cs typeface="Arial" panose="020B0604020202020204" pitchFamily="34" charset="0"/>
            </a:endParaRPr>
          </a:p>
        </p:txBody>
      </p:sp>
      <p:sp>
        <p:nvSpPr>
          <p:cNvPr id="16" name="Tekstvak 15"/>
          <p:cNvSpPr txBox="1"/>
          <p:nvPr/>
        </p:nvSpPr>
        <p:spPr>
          <a:xfrm>
            <a:off x="100998" y="3219746"/>
            <a:ext cx="5440363" cy="1600200"/>
          </a:xfrm>
          <a:prstGeom prst="rect">
            <a:avLst/>
          </a:prstGeom>
          <a:noFill/>
        </p:spPr>
        <p:txBody>
          <a:bodyPr>
            <a:spAutoFit/>
          </a:bodyPr>
          <a:lstStyle/>
          <a:p>
            <a:pPr>
              <a:defRPr/>
            </a:pPr>
            <a:r>
              <a:rPr lang="nl-BE" sz="1400" dirty="0">
                <a:latin typeface="Arial" panose="020B0604020202020204" pitchFamily="34" charset="0"/>
                <a:cs typeface="Arial" panose="020B0604020202020204" pitchFamily="34" charset="0"/>
              </a:rPr>
              <a:t>Vangbalk afstellen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Na het lichten van de vang verwijder de spijlbout </a:t>
            </a:r>
            <a:r>
              <a:rPr lang="nl-BE" sz="1400" dirty="0">
                <a:solidFill>
                  <a:srgbClr val="FF0000"/>
                </a:solidFill>
                <a:latin typeface="Arial" panose="020B0604020202020204" pitchFamily="34" charset="0"/>
                <a:cs typeface="Arial" panose="020B0604020202020204" pitchFamily="34" charset="0"/>
              </a:rPr>
              <a:t>(2) </a:t>
            </a:r>
            <a:r>
              <a:rPr lang="nl-BE" sz="1400" dirty="0">
                <a:latin typeface="Arial" panose="020B0604020202020204" pitchFamily="34" charset="0"/>
                <a:cs typeface="Arial" panose="020B0604020202020204" pitchFamily="34" charset="0"/>
              </a:rPr>
              <a:t>van het sabelijzer.</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Laat de collega de vangbalk optrekken tot het volgende gat in het sabelijzer</a:t>
            </a:r>
            <a:r>
              <a:rPr lang="nl-BE" sz="1400" dirty="0">
                <a:solidFill>
                  <a:srgbClr val="FF0000"/>
                </a:solidFill>
                <a:latin typeface="Arial" panose="020B0604020202020204" pitchFamily="34" charset="0"/>
                <a:cs typeface="Arial" panose="020B0604020202020204" pitchFamily="34" charset="0"/>
              </a:rPr>
              <a:t> </a:t>
            </a:r>
            <a:r>
              <a:rPr lang="nl-BE" sz="1400" dirty="0">
                <a:latin typeface="Arial" panose="020B0604020202020204" pitchFamily="34" charset="0"/>
                <a:cs typeface="Arial" panose="020B0604020202020204" pitchFamily="34" charset="0"/>
              </a:rPr>
              <a:t>en plaats de spijlbout terug. Controleer de stand van de vangbalk.</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Bevestig de spijlbout door de vangbalk en sabelijzer</a:t>
            </a:r>
          </a:p>
        </p:txBody>
      </p:sp>
      <p:cxnSp>
        <p:nvCxnSpPr>
          <p:cNvPr id="17" name="Rechte verbindingslijn 16"/>
          <p:cNvCxnSpPr/>
          <p:nvPr/>
        </p:nvCxnSpPr>
        <p:spPr>
          <a:xfrm rot="21540000">
            <a:off x="6408136" y="4337346"/>
            <a:ext cx="358775" cy="365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al 17"/>
          <p:cNvSpPr/>
          <p:nvPr/>
        </p:nvSpPr>
        <p:spPr>
          <a:xfrm>
            <a:off x="4722211" y="2348208"/>
            <a:ext cx="215900" cy="2159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cxnSp>
        <p:nvCxnSpPr>
          <p:cNvPr id="19" name="Rechte verbindingslijn met pijl 18"/>
          <p:cNvCxnSpPr/>
          <p:nvPr/>
        </p:nvCxnSpPr>
        <p:spPr>
          <a:xfrm>
            <a:off x="9246586" y="4253208"/>
            <a:ext cx="0" cy="420688"/>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kstvak 19"/>
          <p:cNvSpPr txBox="1"/>
          <p:nvPr/>
        </p:nvSpPr>
        <p:spPr>
          <a:xfrm>
            <a:off x="100998" y="4888208"/>
            <a:ext cx="9544050" cy="1169988"/>
          </a:xfrm>
          <a:prstGeom prst="rect">
            <a:avLst/>
          </a:prstGeom>
          <a:noFill/>
        </p:spPr>
        <p:txBody>
          <a:bodyPr>
            <a:spAutoFit/>
          </a:bodyPr>
          <a:lstStyle/>
          <a:p>
            <a:pPr>
              <a:defRPr/>
            </a:pPr>
            <a:r>
              <a:rPr lang="nl-BE" sz="1400" dirty="0">
                <a:latin typeface="Arial" panose="020B0604020202020204" pitchFamily="34" charset="0"/>
                <a:cs typeface="Arial" panose="020B0604020202020204" pitchFamily="34" charset="0"/>
              </a:rPr>
              <a:t>Controle</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Controle afstand vangbalk tot keep haak eventueel haak aanpassen </a:t>
            </a:r>
            <a:r>
              <a:rPr lang="nl-BE" sz="1400" dirty="0">
                <a:solidFill>
                  <a:srgbClr val="FF0000"/>
                </a:solidFill>
                <a:latin typeface="Arial" panose="020B0604020202020204" pitchFamily="34" charset="0"/>
                <a:cs typeface="Arial" panose="020B0604020202020204" pitchFamily="34" charset="0"/>
              </a:rPr>
              <a:t>(3)</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Opzeilen en het gevlucht laten draaien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Controle van de vang op aanlopen en eventueel aanpassen voornamelijk  tussen de rust en de rijklamp </a:t>
            </a:r>
            <a:r>
              <a:rPr lang="nl-BE" sz="1400" dirty="0">
                <a:solidFill>
                  <a:srgbClr val="FF0000"/>
                </a:solidFill>
                <a:latin typeface="Arial" panose="020B0604020202020204" pitchFamily="34" charset="0"/>
                <a:cs typeface="Arial" panose="020B0604020202020204" pitchFamily="34" charset="0"/>
              </a:rPr>
              <a:t>(4)</a:t>
            </a:r>
            <a:endParaRPr lang="nl-BE"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400" dirty="0">
                <a:solidFill>
                  <a:srgbClr val="FF0000"/>
                </a:solidFill>
                <a:latin typeface="Arial" panose="020B0604020202020204" pitchFamily="34" charset="0"/>
                <a:cs typeface="Arial" panose="020B0604020202020204" pitchFamily="34" charset="0"/>
              </a:rPr>
              <a:t>Buikstuk veranderd niet, tussen rust en koebouten !!!</a:t>
            </a:r>
          </a:p>
        </p:txBody>
      </p:sp>
      <p:sp>
        <p:nvSpPr>
          <p:cNvPr id="21" name="Ovaal 20"/>
          <p:cNvSpPr/>
          <p:nvPr/>
        </p:nvSpPr>
        <p:spPr>
          <a:xfrm>
            <a:off x="11072211" y="2429171"/>
            <a:ext cx="215900" cy="2159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22" name="Ovaal 21"/>
          <p:cNvSpPr/>
          <p:nvPr/>
        </p:nvSpPr>
        <p:spPr>
          <a:xfrm>
            <a:off x="9138636" y="2978446"/>
            <a:ext cx="215900" cy="2159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23" name="Ovaal 22"/>
          <p:cNvSpPr/>
          <p:nvPr/>
        </p:nvSpPr>
        <p:spPr>
          <a:xfrm>
            <a:off x="10819798" y="4962821"/>
            <a:ext cx="360363" cy="36036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24" name="Tekstvak 23"/>
          <p:cNvSpPr txBox="1">
            <a:spLocks noChangeArrowheads="1"/>
          </p:cNvSpPr>
          <p:nvPr/>
        </p:nvSpPr>
        <p:spPr bwMode="auto">
          <a:xfrm>
            <a:off x="4898423" y="2305346"/>
            <a:ext cx="3921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(2)</a:t>
            </a:r>
          </a:p>
        </p:txBody>
      </p:sp>
      <p:sp>
        <p:nvSpPr>
          <p:cNvPr id="25" name="Tekstvak 24"/>
          <p:cNvSpPr txBox="1">
            <a:spLocks noChangeArrowheads="1"/>
          </p:cNvSpPr>
          <p:nvPr/>
        </p:nvSpPr>
        <p:spPr bwMode="auto">
          <a:xfrm>
            <a:off x="6528786" y="4350046"/>
            <a:ext cx="465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latin typeface="Arial" panose="020B0604020202020204" pitchFamily="34" charset="0"/>
                <a:cs typeface="Arial" panose="020B0604020202020204" pitchFamily="34" charset="0"/>
              </a:rPr>
              <a:t>(2)</a:t>
            </a:r>
          </a:p>
        </p:txBody>
      </p:sp>
      <p:sp>
        <p:nvSpPr>
          <p:cNvPr id="26" name="Tekstvak 25"/>
          <p:cNvSpPr txBox="1">
            <a:spLocks noChangeArrowheads="1"/>
          </p:cNvSpPr>
          <p:nvPr/>
        </p:nvSpPr>
        <p:spPr bwMode="auto">
          <a:xfrm>
            <a:off x="6173186" y="4575471"/>
            <a:ext cx="4524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(1)</a:t>
            </a:r>
          </a:p>
        </p:txBody>
      </p:sp>
      <p:sp>
        <p:nvSpPr>
          <p:cNvPr id="27" name="Tekstvak 26"/>
          <p:cNvSpPr txBox="1">
            <a:spLocks noChangeArrowheads="1"/>
          </p:cNvSpPr>
          <p:nvPr/>
        </p:nvSpPr>
        <p:spPr bwMode="auto">
          <a:xfrm>
            <a:off x="6528786" y="4097633"/>
            <a:ext cx="450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(1)</a:t>
            </a:r>
          </a:p>
        </p:txBody>
      </p:sp>
      <p:sp>
        <p:nvSpPr>
          <p:cNvPr id="28" name="Tekstvak 27"/>
          <p:cNvSpPr txBox="1">
            <a:spLocks noChangeArrowheads="1"/>
          </p:cNvSpPr>
          <p:nvPr/>
        </p:nvSpPr>
        <p:spPr bwMode="auto">
          <a:xfrm>
            <a:off x="10775348" y="2338683"/>
            <a:ext cx="469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(3)</a:t>
            </a:r>
          </a:p>
        </p:txBody>
      </p:sp>
      <p:sp>
        <p:nvSpPr>
          <p:cNvPr id="29" name="Tekstvak 28"/>
          <p:cNvSpPr txBox="1">
            <a:spLocks noChangeArrowheads="1"/>
          </p:cNvSpPr>
          <p:nvPr/>
        </p:nvSpPr>
        <p:spPr bwMode="auto">
          <a:xfrm>
            <a:off x="10815036" y="4989808"/>
            <a:ext cx="420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(4)</a:t>
            </a:r>
          </a:p>
        </p:txBody>
      </p:sp>
      <p:sp>
        <p:nvSpPr>
          <p:cNvPr id="30" name="Ovaal 29"/>
          <p:cNvSpPr/>
          <p:nvPr/>
        </p:nvSpPr>
        <p:spPr>
          <a:xfrm rot="780000">
            <a:off x="6307462" y="4057151"/>
            <a:ext cx="539750" cy="90011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cxnSp>
        <p:nvCxnSpPr>
          <p:cNvPr id="31" name="Rechte verbindingslijn 30"/>
          <p:cNvCxnSpPr/>
          <p:nvPr/>
        </p:nvCxnSpPr>
        <p:spPr>
          <a:xfrm rot="21540000">
            <a:off x="6345381" y="4632373"/>
            <a:ext cx="358775" cy="365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423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ppt_x"/>
                                          </p:val>
                                        </p:tav>
                                        <p:tav tm="100000">
                                          <p:val>
                                            <p:strVal val="#ppt_x"/>
                                          </p:val>
                                        </p:tav>
                                      </p:tavLst>
                                    </p:anim>
                                    <p:anim calcmode="lin" valueType="num">
                                      <p:cBhvr additive="base">
                                        <p:cTn id="72" dur="500" fill="hold"/>
                                        <p:tgtEl>
                                          <p:spTgt spid="28"/>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additive="base">
                                        <p:cTn id="75" dur="500" fill="hold"/>
                                        <p:tgtEl>
                                          <p:spTgt spid="9"/>
                                        </p:tgtEl>
                                        <p:attrNameLst>
                                          <p:attrName>ppt_x</p:attrName>
                                        </p:attrNameLst>
                                      </p:cBhvr>
                                      <p:tavLst>
                                        <p:tav tm="0">
                                          <p:val>
                                            <p:strVal val="#ppt_x"/>
                                          </p:val>
                                        </p:tav>
                                        <p:tav tm="100000">
                                          <p:val>
                                            <p:strVal val="#ppt_x"/>
                                          </p:val>
                                        </p:tav>
                                      </p:tavLst>
                                    </p:anim>
                                    <p:anim calcmode="lin" valueType="num">
                                      <p:cBhvr additive="base">
                                        <p:cTn id="76" dur="500" fill="hold"/>
                                        <p:tgtEl>
                                          <p:spTgt spid="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ppt_x"/>
                                          </p:val>
                                        </p:tav>
                                        <p:tav tm="100000">
                                          <p:val>
                                            <p:strVal val="#ppt_x"/>
                                          </p:val>
                                        </p:tav>
                                      </p:tavLst>
                                    </p:anim>
                                    <p:anim calcmode="lin" valueType="num">
                                      <p:cBhvr additive="base">
                                        <p:cTn id="8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500" fill="hold"/>
                                        <p:tgtEl>
                                          <p:spTgt spid="23"/>
                                        </p:tgtEl>
                                        <p:attrNameLst>
                                          <p:attrName>ppt_x</p:attrName>
                                        </p:attrNameLst>
                                      </p:cBhvr>
                                      <p:tavLst>
                                        <p:tav tm="0">
                                          <p:val>
                                            <p:strVal val="#ppt_x"/>
                                          </p:val>
                                        </p:tav>
                                        <p:tav tm="100000">
                                          <p:val>
                                            <p:strVal val="#ppt_x"/>
                                          </p:val>
                                        </p:tav>
                                      </p:tavLst>
                                    </p:anim>
                                    <p:anim calcmode="lin" valueType="num">
                                      <p:cBhvr additive="base">
                                        <p:cTn id="86" dur="5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14"/>
                                        </p:tgtEl>
                                        <p:attrNameLst>
                                          <p:attrName>style.visibility</p:attrName>
                                        </p:attrNameLst>
                                      </p:cBhvr>
                                      <p:to>
                                        <p:strVal val="visible"/>
                                      </p:to>
                                    </p:set>
                                    <p:anim calcmode="lin" valueType="num">
                                      <p:cBhvr additive="base">
                                        <p:cTn id="89" dur="500" fill="hold"/>
                                        <p:tgtEl>
                                          <p:spTgt spid="14"/>
                                        </p:tgtEl>
                                        <p:attrNameLst>
                                          <p:attrName>ppt_x</p:attrName>
                                        </p:attrNameLst>
                                      </p:cBhvr>
                                      <p:tavLst>
                                        <p:tav tm="0">
                                          <p:val>
                                            <p:strVal val="#ppt_x"/>
                                          </p:val>
                                        </p:tav>
                                        <p:tav tm="100000">
                                          <p:val>
                                            <p:strVal val="#ppt_x"/>
                                          </p:val>
                                        </p:tav>
                                      </p:tavLst>
                                    </p:anim>
                                    <p:anim calcmode="lin" valueType="num">
                                      <p:cBhvr additive="base">
                                        <p:cTn id="90" dur="500" fill="hold"/>
                                        <p:tgtEl>
                                          <p:spTgt spid="14"/>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9"/>
                                        </p:tgtEl>
                                        <p:attrNameLst>
                                          <p:attrName>style.visibility</p:attrName>
                                        </p:attrNameLst>
                                      </p:cBhvr>
                                      <p:to>
                                        <p:strVal val="visible"/>
                                      </p:to>
                                    </p:set>
                                    <p:anim calcmode="lin" valueType="num">
                                      <p:cBhvr additive="base">
                                        <p:cTn id="93" dur="500" fill="hold"/>
                                        <p:tgtEl>
                                          <p:spTgt spid="29"/>
                                        </p:tgtEl>
                                        <p:attrNameLst>
                                          <p:attrName>ppt_x</p:attrName>
                                        </p:attrNameLst>
                                      </p:cBhvr>
                                      <p:tavLst>
                                        <p:tav tm="0">
                                          <p:val>
                                            <p:strVal val="#ppt_x"/>
                                          </p:val>
                                        </p:tav>
                                        <p:tav tm="100000">
                                          <p:val>
                                            <p:strVal val="#ppt_x"/>
                                          </p:val>
                                        </p:tav>
                                      </p:tavLst>
                                    </p:anim>
                                    <p:anim calcmode="lin" valueType="num">
                                      <p:cBhvr additive="base">
                                        <p:cTn id="94" dur="500" fill="hold"/>
                                        <p:tgtEl>
                                          <p:spTgt spid="29"/>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31"/>
                                        </p:tgtEl>
                                        <p:attrNameLst>
                                          <p:attrName>style.visibility</p:attrName>
                                        </p:attrNameLst>
                                      </p:cBhvr>
                                      <p:to>
                                        <p:strVal val="visible"/>
                                      </p:to>
                                    </p:set>
                                    <p:anim calcmode="lin" valueType="num">
                                      <p:cBhvr additive="base">
                                        <p:cTn id="97" dur="500" fill="hold"/>
                                        <p:tgtEl>
                                          <p:spTgt spid="31"/>
                                        </p:tgtEl>
                                        <p:attrNameLst>
                                          <p:attrName>ppt_x</p:attrName>
                                        </p:attrNameLst>
                                      </p:cBhvr>
                                      <p:tavLst>
                                        <p:tav tm="0">
                                          <p:val>
                                            <p:strVal val="#ppt_x"/>
                                          </p:val>
                                        </p:tav>
                                        <p:tav tm="100000">
                                          <p:val>
                                            <p:strVal val="#ppt_x"/>
                                          </p:val>
                                        </p:tav>
                                      </p:tavLst>
                                    </p:anim>
                                    <p:anim calcmode="lin" valueType="num">
                                      <p:cBhvr additive="base">
                                        <p:cTn id="9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20" grpId="0"/>
      <p:bldP spid="21" grpId="0" animBg="1"/>
      <p:bldP spid="22" grpId="0" animBg="1"/>
      <p:bldP spid="23" grpId="0" animBg="1"/>
      <p:bldP spid="24" grpId="0"/>
      <p:bldP spid="25" grpId="0"/>
      <p:bldP spid="26" grpId="0"/>
      <p:bldP spid="27" grpId="0"/>
      <p:bldP spid="28" grpId="0"/>
      <p:bldP spid="2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Bedienen van de vang</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72</a:t>
            </a:fld>
            <a:endParaRPr lang="nl-BE"/>
          </a:p>
        </p:txBody>
      </p:sp>
      <p:sp>
        <p:nvSpPr>
          <p:cNvPr id="8" name="Tekstvak 1"/>
          <p:cNvSpPr txBox="1">
            <a:spLocks noChangeArrowheads="1"/>
          </p:cNvSpPr>
          <p:nvPr/>
        </p:nvSpPr>
        <p:spPr bwMode="auto">
          <a:xfrm>
            <a:off x="409575" y="1080590"/>
            <a:ext cx="152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latin typeface="Arial" panose="020B0604020202020204" pitchFamily="34" charset="0"/>
                <a:cs typeface="Arial" panose="020B0604020202020204" pitchFamily="34" charset="0"/>
              </a:rPr>
              <a:t>Bovenkruier:</a:t>
            </a:r>
          </a:p>
        </p:txBody>
      </p:sp>
      <p:pic>
        <p:nvPicPr>
          <p:cNvPr id="9"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9575" y="2731590"/>
            <a:ext cx="2576513"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vak 9"/>
          <p:cNvSpPr txBox="1"/>
          <p:nvPr/>
        </p:nvSpPr>
        <p:spPr>
          <a:xfrm>
            <a:off x="409575" y="1450477"/>
            <a:ext cx="5422900" cy="1230313"/>
          </a:xfrm>
          <a:prstGeom prst="rect">
            <a:avLst/>
          </a:prstGeom>
          <a:noFill/>
        </p:spPr>
        <p:txBody>
          <a:bodyPr>
            <a:spAutoFit/>
          </a:bodyPr>
          <a:lstStyle/>
          <a:p>
            <a:pPr>
              <a:defRPr/>
            </a:pPr>
            <a:r>
              <a:rPr lang="nl-BE" sz="1600" dirty="0">
                <a:latin typeface="Arial" panose="020B0604020202020204" pitchFamily="34" charset="0"/>
                <a:cs typeface="Arial" panose="020B0604020202020204" pitchFamily="34" charset="0"/>
              </a:rPr>
              <a:t>Vangtrommel:</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Op de vangtrommel </a:t>
            </a:r>
            <a:r>
              <a:rPr lang="nl-BE" sz="1400" dirty="0">
                <a:solidFill>
                  <a:srgbClr val="FF0000"/>
                </a:solidFill>
                <a:latin typeface="Arial" panose="020B0604020202020204" pitchFamily="34" charset="0"/>
                <a:cs typeface="Arial" panose="020B0604020202020204" pitchFamily="34" charset="0"/>
              </a:rPr>
              <a:t>(1)</a:t>
            </a:r>
            <a:r>
              <a:rPr lang="nl-BE" sz="1400" dirty="0">
                <a:latin typeface="Arial" panose="020B0604020202020204" pitchFamily="34" charset="0"/>
                <a:cs typeface="Arial" panose="020B0604020202020204" pitchFamily="34" charset="0"/>
              </a:rPr>
              <a:t> ligt het vangtouw </a:t>
            </a:r>
            <a:r>
              <a:rPr lang="nl-BE" sz="1400" dirty="0">
                <a:solidFill>
                  <a:srgbClr val="FF0000"/>
                </a:solidFill>
                <a:latin typeface="Arial" panose="020B0604020202020204" pitchFamily="34" charset="0"/>
                <a:cs typeface="Arial" panose="020B0604020202020204" pitchFamily="34" charset="0"/>
              </a:rPr>
              <a:t>(2)</a:t>
            </a:r>
            <a:r>
              <a:rPr lang="nl-BE" sz="1400" dirty="0">
                <a:latin typeface="Arial" panose="020B0604020202020204" pitchFamily="34" charset="0"/>
                <a:cs typeface="Arial" panose="020B0604020202020204" pitchFamily="34" charset="0"/>
              </a:rPr>
              <a:t>, tussen de dak en </a:t>
            </a:r>
            <a:r>
              <a:rPr lang="nl-BE" sz="1400" dirty="0" err="1">
                <a:latin typeface="Arial" panose="020B0604020202020204" pitchFamily="34" charset="0"/>
                <a:cs typeface="Arial" panose="020B0604020202020204" pitchFamily="34" charset="0"/>
              </a:rPr>
              <a:t>overring</a:t>
            </a:r>
            <a:r>
              <a:rPr lang="nl-BE" sz="1400" dirty="0">
                <a:latin typeface="Arial" panose="020B0604020202020204" pitchFamily="34" charset="0"/>
                <a:cs typeface="Arial" panose="020B0604020202020204" pitchFamily="34" charset="0"/>
              </a:rPr>
              <a:t>, langs de romp naar beneden gelaten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Op de as van de vangtrommel en tussen de vangbalk </a:t>
            </a:r>
            <a:r>
              <a:rPr lang="nl-BE" sz="1400" dirty="0">
                <a:solidFill>
                  <a:srgbClr val="FF0000"/>
                </a:solidFill>
                <a:latin typeface="Arial" panose="020B0604020202020204" pitchFamily="34" charset="0"/>
                <a:cs typeface="Arial" panose="020B0604020202020204" pitchFamily="34" charset="0"/>
              </a:rPr>
              <a:t>(3)</a:t>
            </a:r>
            <a:r>
              <a:rPr lang="nl-BE" sz="1400" dirty="0">
                <a:latin typeface="Arial" panose="020B0604020202020204" pitchFamily="34" charset="0"/>
                <a:cs typeface="Arial" panose="020B0604020202020204" pitchFamily="34" charset="0"/>
              </a:rPr>
              <a:t>, de vangketting </a:t>
            </a:r>
            <a:r>
              <a:rPr lang="nl-BE" sz="1400" dirty="0">
                <a:solidFill>
                  <a:srgbClr val="FF0000"/>
                </a:solidFill>
                <a:latin typeface="Arial" panose="020B0604020202020204" pitchFamily="34" charset="0"/>
                <a:cs typeface="Arial" panose="020B0604020202020204" pitchFamily="34" charset="0"/>
              </a:rPr>
              <a:t>(4)</a:t>
            </a:r>
            <a:r>
              <a:rPr lang="nl-BE" sz="1400" dirty="0">
                <a:latin typeface="Arial" panose="020B0604020202020204" pitchFamily="34" charset="0"/>
                <a:cs typeface="Arial" panose="020B0604020202020204" pitchFamily="34" charset="0"/>
              </a:rPr>
              <a:t> die de vangbalk optrekt</a:t>
            </a:r>
          </a:p>
        </p:txBody>
      </p:sp>
      <p:sp>
        <p:nvSpPr>
          <p:cNvPr id="11" name="Tekstvak 10"/>
          <p:cNvSpPr txBox="1">
            <a:spLocks noChangeArrowheads="1"/>
          </p:cNvSpPr>
          <p:nvPr/>
        </p:nvSpPr>
        <p:spPr bwMode="auto">
          <a:xfrm>
            <a:off x="1876425" y="3199902"/>
            <a:ext cx="4302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(4)</a:t>
            </a:r>
          </a:p>
        </p:txBody>
      </p:sp>
      <p:sp>
        <p:nvSpPr>
          <p:cNvPr id="12" name="Tekstvak 11"/>
          <p:cNvSpPr txBox="1">
            <a:spLocks noChangeArrowheads="1"/>
          </p:cNvSpPr>
          <p:nvPr/>
        </p:nvSpPr>
        <p:spPr bwMode="auto">
          <a:xfrm>
            <a:off x="2209800" y="4865190"/>
            <a:ext cx="4302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(3)</a:t>
            </a:r>
          </a:p>
        </p:txBody>
      </p:sp>
      <p:sp>
        <p:nvSpPr>
          <p:cNvPr id="13" name="Tekstvak 12"/>
          <p:cNvSpPr txBox="1">
            <a:spLocks noChangeArrowheads="1"/>
          </p:cNvSpPr>
          <p:nvPr/>
        </p:nvSpPr>
        <p:spPr bwMode="auto">
          <a:xfrm>
            <a:off x="1014413" y="2690315"/>
            <a:ext cx="4302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(2)</a:t>
            </a:r>
          </a:p>
        </p:txBody>
      </p:sp>
      <p:sp>
        <p:nvSpPr>
          <p:cNvPr id="14" name="Tekstvak 13"/>
          <p:cNvSpPr txBox="1">
            <a:spLocks noChangeArrowheads="1"/>
          </p:cNvSpPr>
          <p:nvPr/>
        </p:nvSpPr>
        <p:spPr bwMode="auto">
          <a:xfrm>
            <a:off x="1444625" y="3130052"/>
            <a:ext cx="431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(1)</a:t>
            </a:r>
          </a:p>
        </p:txBody>
      </p:sp>
      <p:sp>
        <p:nvSpPr>
          <p:cNvPr id="15" name="Tekstvak 14"/>
          <p:cNvSpPr txBox="1">
            <a:spLocks noChangeArrowheads="1"/>
          </p:cNvSpPr>
          <p:nvPr/>
        </p:nvSpPr>
        <p:spPr bwMode="auto">
          <a:xfrm>
            <a:off x="409575" y="5463677"/>
            <a:ext cx="3311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Bij een opgelegde vang moet de ketting steeds los hangen !!!!</a:t>
            </a:r>
          </a:p>
        </p:txBody>
      </p:sp>
      <p:sp>
        <p:nvSpPr>
          <p:cNvPr id="16" name="Tekstvak 15"/>
          <p:cNvSpPr txBox="1"/>
          <p:nvPr/>
        </p:nvSpPr>
        <p:spPr>
          <a:xfrm>
            <a:off x="6778625" y="1450477"/>
            <a:ext cx="5203825" cy="984250"/>
          </a:xfrm>
          <a:prstGeom prst="rect">
            <a:avLst/>
          </a:prstGeom>
          <a:noFill/>
        </p:spPr>
        <p:txBody>
          <a:bodyPr>
            <a:spAutoFit/>
          </a:bodyPr>
          <a:lstStyle/>
          <a:p>
            <a:pPr>
              <a:defRPr/>
            </a:pPr>
            <a:r>
              <a:rPr lang="nl-BE" sz="1600" dirty="0">
                <a:latin typeface="Arial" panose="020B0604020202020204" pitchFamily="34" charset="0"/>
                <a:cs typeface="Arial" panose="020B0604020202020204" pitchFamily="34" charset="0"/>
              </a:rPr>
              <a:t>Vang- of </a:t>
            </a:r>
            <a:r>
              <a:rPr lang="nl-BE" sz="1600" dirty="0" err="1">
                <a:latin typeface="Arial" panose="020B0604020202020204" pitchFamily="34" charset="0"/>
                <a:cs typeface="Arial" panose="020B0604020202020204" pitchFamily="34" charset="0"/>
              </a:rPr>
              <a:t>wipstok</a:t>
            </a:r>
            <a:r>
              <a:rPr lang="nl-BE" sz="16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Steekt door het </a:t>
            </a:r>
            <a:r>
              <a:rPr lang="nl-BE" sz="1400" dirty="0" err="1">
                <a:latin typeface="Arial" panose="020B0604020202020204" pitchFamily="34" charset="0"/>
                <a:cs typeface="Arial" panose="020B0604020202020204" pitchFamily="34" charset="0"/>
              </a:rPr>
              <a:t>achterkeuvelens</a:t>
            </a:r>
            <a:endParaRPr lang="nl-BE"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Hangt zodanig dat hij ook naar links en rechts kan bewegen</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Werkt als een hefboom</a:t>
            </a:r>
          </a:p>
        </p:txBody>
      </p:sp>
      <p:pic>
        <p:nvPicPr>
          <p:cNvPr id="17" name="Picture 6" descr="P101017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0925" y="2731590"/>
            <a:ext cx="184785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kstvak 17"/>
          <p:cNvSpPr txBox="1">
            <a:spLocks noChangeArrowheads="1"/>
          </p:cNvSpPr>
          <p:nvPr/>
        </p:nvSpPr>
        <p:spPr bwMode="auto">
          <a:xfrm>
            <a:off x="3921125" y="4795340"/>
            <a:ext cx="4302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chemeClr val="bg1"/>
                </a:solidFill>
                <a:latin typeface="Arial" panose="020B0604020202020204" pitchFamily="34" charset="0"/>
                <a:cs typeface="Arial" panose="020B0604020202020204" pitchFamily="34" charset="0"/>
              </a:rPr>
              <a:t>(2)</a:t>
            </a:r>
          </a:p>
        </p:txBody>
      </p:sp>
      <p:pic>
        <p:nvPicPr>
          <p:cNvPr id="19" name="Picture 18" descr="Afbeeldingsresultaten voor de koffiemolen terschelling"/>
          <p:cNvPicPr>
            <a:picLocks noChangeAspect="1" noChangeArrowheads="1"/>
          </p:cNvPicPr>
          <p:nvPr/>
        </p:nvPicPr>
        <p:blipFill>
          <a:blip r:embed="rId5">
            <a:extLst>
              <a:ext uri="{28A0092B-C50C-407E-A947-70E740481C1C}">
                <a14:useLocalDpi xmlns:a14="http://schemas.microsoft.com/office/drawing/2010/main" val="0"/>
              </a:ext>
            </a:extLst>
          </a:blip>
          <a:srcRect l="8920" t="19687" r="61646" b="386"/>
          <a:stretch>
            <a:fillRect/>
          </a:stretch>
        </p:blipFill>
        <p:spPr bwMode="auto">
          <a:xfrm>
            <a:off x="6911975" y="2722065"/>
            <a:ext cx="12255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Afbeelding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10600" y="2390277"/>
            <a:ext cx="25717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Rechte verbindingslijn met pijl 20"/>
          <p:cNvCxnSpPr/>
          <p:nvPr/>
        </p:nvCxnSpPr>
        <p:spPr>
          <a:xfrm>
            <a:off x="8924925" y="2899865"/>
            <a:ext cx="0" cy="5746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p:cNvCxnSpPr/>
          <p:nvPr/>
        </p:nvCxnSpPr>
        <p:spPr>
          <a:xfrm flipV="1">
            <a:off x="10671175" y="3311027"/>
            <a:ext cx="0" cy="3444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22"/>
          <p:cNvCxnSpPr/>
          <p:nvPr/>
        </p:nvCxnSpPr>
        <p:spPr>
          <a:xfrm>
            <a:off x="10228263" y="2482352"/>
            <a:ext cx="0" cy="85883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4" name="Tekstvak 23"/>
          <p:cNvSpPr txBox="1">
            <a:spLocks noChangeArrowheads="1"/>
          </p:cNvSpPr>
          <p:nvPr/>
        </p:nvSpPr>
        <p:spPr bwMode="auto">
          <a:xfrm>
            <a:off x="8745538" y="4884240"/>
            <a:ext cx="3054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a:latin typeface="Arial" panose="020B0604020202020204" pitchFamily="34" charset="0"/>
                <a:cs typeface="Arial" panose="020B0604020202020204" pitchFamily="34" charset="0"/>
              </a:rPr>
              <a:t>Trekkracht </a:t>
            </a:r>
            <a:r>
              <a:rPr lang="nl-BE" altLang="nl-BE" sz="1400">
                <a:solidFill>
                  <a:srgbClr val="FF0000"/>
                </a:solidFill>
                <a:latin typeface="Arial" panose="020B0604020202020204" pitchFamily="34" charset="0"/>
                <a:cs typeface="Arial" panose="020B0604020202020204" pitchFamily="34" charset="0"/>
              </a:rPr>
              <a:t>(A)</a:t>
            </a:r>
            <a:r>
              <a:rPr lang="nl-BE" altLang="nl-BE" sz="1400">
                <a:latin typeface="Arial" panose="020B0604020202020204" pitchFamily="34" charset="0"/>
                <a:cs typeface="Arial" panose="020B0604020202020204" pitchFamily="34" charset="0"/>
              </a:rPr>
              <a:t> aan vangstok die nodig is om de vangbalk op te tillen</a:t>
            </a:r>
          </a:p>
        </p:txBody>
      </p:sp>
      <p:cxnSp>
        <p:nvCxnSpPr>
          <p:cNvPr id="25" name="Rechte verbindingslijn 24"/>
          <p:cNvCxnSpPr/>
          <p:nvPr/>
        </p:nvCxnSpPr>
        <p:spPr>
          <a:xfrm>
            <a:off x="10228263" y="4168277"/>
            <a:ext cx="0" cy="57626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Rechte verbindingslijn 25"/>
          <p:cNvCxnSpPr/>
          <p:nvPr/>
        </p:nvCxnSpPr>
        <p:spPr>
          <a:xfrm>
            <a:off x="10668000" y="4168277"/>
            <a:ext cx="3175" cy="5762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p:cNvCxnSpPr/>
          <p:nvPr/>
        </p:nvCxnSpPr>
        <p:spPr>
          <a:xfrm>
            <a:off x="8901113" y="4454027"/>
            <a:ext cx="132715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p:cNvCxnSpPr/>
          <p:nvPr/>
        </p:nvCxnSpPr>
        <p:spPr>
          <a:xfrm>
            <a:off x="8610600" y="4454027"/>
            <a:ext cx="29051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p:cNvCxnSpPr/>
          <p:nvPr/>
        </p:nvCxnSpPr>
        <p:spPr>
          <a:xfrm>
            <a:off x="10228263" y="4454027"/>
            <a:ext cx="439737"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p:cNvCxnSpPr/>
          <p:nvPr/>
        </p:nvCxnSpPr>
        <p:spPr>
          <a:xfrm flipH="1">
            <a:off x="10668000" y="4454027"/>
            <a:ext cx="40322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kstvak 30"/>
          <p:cNvSpPr txBox="1">
            <a:spLocks noChangeArrowheads="1"/>
          </p:cNvSpPr>
          <p:nvPr/>
        </p:nvSpPr>
        <p:spPr bwMode="auto">
          <a:xfrm>
            <a:off x="9486900" y="4168277"/>
            <a:ext cx="2365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000">
                <a:solidFill>
                  <a:srgbClr val="FF0000"/>
                </a:solidFill>
                <a:latin typeface="Arial" panose="020B0604020202020204" pitchFamily="34" charset="0"/>
                <a:cs typeface="Arial" panose="020B0604020202020204" pitchFamily="34" charset="0"/>
              </a:rPr>
              <a:t>a</a:t>
            </a:r>
          </a:p>
        </p:txBody>
      </p:sp>
      <p:sp>
        <p:nvSpPr>
          <p:cNvPr id="32" name="Tekstvak 31"/>
          <p:cNvSpPr txBox="1">
            <a:spLocks noChangeArrowheads="1"/>
          </p:cNvSpPr>
          <p:nvPr/>
        </p:nvSpPr>
        <p:spPr bwMode="auto">
          <a:xfrm>
            <a:off x="10344150" y="4168277"/>
            <a:ext cx="2079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000">
                <a:solidFill>
                  <a:srgbClr val="FF0000"/>
                </a:solidFill>
                <a:latin typeface="Arial" panose="020B0604020202020204" pitchFamily="34" charset="0"/>
                <a:cs typeface="Arial" panose="020B0604020202020204" pitchFamily="34" charset="0"/>
              </a:rPr>
              <a:t>b</a:t>
            </a:r>
          </a:p>
        </p:txBody>
      </p:sp>
      <p:sp>
        <p:nvSpPr>
          <p:cNvPr id="33" name="Tekstvak 32"/>
          <p:cNvSpPr txBox="1">
            <a:spLocks noChangeArrowheads="1"/>
          </p:cNvSpPr>
          <p:nvPr/>
        </p:nvSpPr>
        <p:spPr bwMode="auto">
          <a:xfrm>
            <a:off x="8796338" y="3876177"/>
            <a:ext cx="258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A</a:t>
            </a:r>
          </a:p>
        </p:txBody>
      </p:sp>
      <p:sp>
        <p:nvSpPr>
          <p:cNvPr id="34" name="Tekstvak 33"/>
          <p:cNvSpPr txBox="1">
            <a:spLocks noChangeArrowheads="1"/>
          </p:cNvSpPr>
          <p:nvPr/>
        </p:nvSpPr>
        <p:spPr bwMode="auto">
          <a:xfrm>
            <a:off x="10537825" y="3885702"/>
            <a:ext cx="260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B</a:t>
            </a:r>
          </a:p>
        </p:txBody>
      </p:sp>
      <p:sp>
        <p:nvSpPr>
          <p:cNvPr id="35" name="Tekstvak 34"/>
          <p:cNvSpPr txBox="1">
            <a:spLocks noChangeArrowheads="1"/>
          </p:cNvSpPr>
          <p:nvPr/>
        </p:nvSpPr>
        <p:spPr bwMode="auto">
          <a:xfrm>
            <a:off x="9380538" y="4563565"/>
            <a:ext cx="5207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000">
                <a:solidFill>
                  <a:srgbClr val="FF0000"/>
                </a:solidFill>
                <a:latin typeface="Arial" panose="020B0604020202020204" pitchFamily="34" charset="0"/>
                <a:cs typeface="Arial" panose="020B0604020202020204" pitchFamily="34" charset="0"/>
              </a:rPr>
              <a:t>4.5 m</a:t>
            </a:r>
          </a:p>
        </p:txBody>
      </p:sp>
      <p:sp>
        <p:nvSpPr>
          <p:cNvPr id="36" name="Tekstvak 35"/>
          <p:cNvSpPr txBox="1">
            <a:spLocks noChangeArrowheads="1"/>
          </p:cNvSpPr>
          <p:nvPr/>
        </p:nvSpPr>
        <p:spPr bwMode="auto">
          <a:xfrm>
            <a:off x="10188575" y="4563565"/>
            <a:ext cx="5191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000">
                <a:solidFill>
                  <a:srgbClr val="FF0000"/>
                </a:solidFill>
                <a:latin typeface="Arial" panose="020B0604020202020204" pitchFamily="34" charset="0"/>
                <a:cs typeface="Arial" panose="020B0604020202020204" pitchFamily="34" charset="0"/>
              </a:rPr>
              <a:t>1.5 m</a:t>
            </a:r>
          </a:p>
        </p:txBody>
      </p:sp>
      <p:sp>
        <p:nvSpPr>
          <p:cNvPr id="37" name="Tekstvak 36"/>
          <p:cNvSpPr txBox="1">
            <a:spLocks noChangeArrowheads="1"/>
          </p:cNvSpPr>
          <p:nvPr/>
        </p:nvSpPr>
        <p:spPr bwMode="auto">
          <a:xfrm>
            <a:off x="10906125" y="3347540"/>
            <a:ext cx="5667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000">
                <a:solidFill>
                  <a:srgbClr val="FF0000"/>
                </a:solidFill>
                <a:latin typeface="Arial" panose="020B0604020202020204" pitchFamily="34" charset="0"/>
                <a:cs typeface="Arial" panose="020B0604020202020204" pitchFamily="34" charset="0"/>
              </a:rPr>
              <a:t>225 kg</a:t>
            </a:r>
          </a:p>
        </p:txBody>
      </p:sp>
      <p:sp>
        <p:nvSpPr>
          <p:cNvPr id="38" name="Ovaal 37"/>
          <p:cNvSpPr/>
          <p:nvPr/>
        </p:nvSpPr>
        <p:spPr>
          <a:xfrm>
            <a:off x="8745538" y="3495177"/>
            <a:ext cx="360362" cy="36036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9" name="Tekstvak 38"/>
          <p:cNvSpPr txBox="1">
            <a:spLocks noChangeArrowheads="1"/>
          </p:cNvSpPr>
          <p:nvPr/>
        </p:nvSpPr>
        <p:spPr bwMode="auto">
          <a:xfrm>
            <a:off x="8670925" y="3552327"/>
            <a:ext cx="5095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000">
                <a:solidFill>
                  <a:srgbClr val="FF0000"/>
                </a:solidFill>
                <a:latin typeface="Arial" panose="020B0604020202020204" pitchFamily="34" charset="0"/>
                <a:cs typeface="Arial" panose="020B0604020202020204" pitchFamily="34" charset="0"/>
              </a:rPr>
              <a:t>75 kg</a:t>
            </a:r>
          </a:p>
        </p:txBody>
      </p:sp>
      <p:sp>
        <p:nvSpPr>
          <p:cNvPr id="40" name="Tekstvak 39"/>
          <p:cNvSpPr txBox="1">
            <a:spLocks noChangeArrowheads="1"/>
          </p:cNvSpPr>
          <p:nvPr/>
        </p:nvSpPr>
        <p:spPr bwMode="auto">
          <a:xfrm>
            <a:off x="8794750" y="5352552"/>
            <a:ext cx="3089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000">
                <a:solidFill>
                  <a:srgbClr val="FF0000"/>
                </a:solidFill>
                <a:latin typeface="Arial" panose="020B0604020202020204" pitchFamily="34" charset="0"/>
                <a:cs typeface="Arial" panose="020B0604020202020204" pitchFamily="34" charset="0"/>
              </a:rPr>
              <a:t>A = B : (a : b )</a:t>
            </a:r>
          </a:p>
          <a:p>
            <a:pPr>
              <a:lnSpc>
                <a:spcPct val="100000"/>
              </a:lnSpc>
              <a:spcBef>
                <a:spcPct val="0"/>
              </a:spcBef>
            </a:pPr>
            <a:r>
              <a:rPr lang="nl-BE" altLang="nl-BE" sz="1000">
                <a:solidFill>
                  <a:srgbClr val="FF0000"/>
                </a:solidFill>
                <a:latin typeface="Arial" panose="020B0604020202020204" pitchFamily="34" charset="0"/>
                <a:cs typeface="Arial" panose="020B0604020202020204" pitchFamily="34" charset="0"/>
              </a:rPr>
              <a:t>B = 225 kg</a:t>
            </a:r>
          </a:p>
          <a:p>
            <a:pPr>
              <a:lnSpc>
                <a:spcPct val="100000"/>
              </a:lnSpc>
              <a:spcBef>
                <a:spcPct val="0"/>
              </a:spcBef>
            </a:pPr>
            <a:r>
              <a:rPr lang="nl-BE" altLang="nl-BE" sz="1000">
                <a:solidFill>
                  <a:srgbClr val="FF0000"/>
                </a:solidFill>
                <a:latin typeface="Arial" panose="020B0604020202020204" pitchFamily="34" charset="0"/>
                <a:cs typeface="Arial" panose="020B0604020202020204" pitchFamily="34" charset="0"/>
              </a:rPr>
              <a:t>A = 225 : (4.5 : 1.5)</a:t>
            </a:r>
          </a:p>
          <a:p>
            <a:pPr>
              <a:lnSpc>
                <a:spcPct val="100000"/>
              </a:lnSpc>
              <a:spcBef>
                <a:spcPct val="0"/>
              </a:spcBef>
            </a:pPr>
            <a:r>
              <a:rPr lang="nl-BE" altLang="nl-BE" sz="1000">
                <a:solidFill>
                  <a:srgbClr val="FF0000"/>
                </a:solidFill>
                <a:latin typeface="Arial" panose="020B0604020202020204" pitchFamily="34" charset="0"/>
                <a:cs typeface="Arial" panose="020B0604020202020204" pitchFamily="34" charset="0"/>
              </a:rPr>
              <a:t>A= 225 . 3 = 75 kg</a:t>
            </a:r>
            <a:endParaRPr lang="nl-BE" altLang="nl-BE" sz="1800"/>
          </a:p>
        </p:txBody>
      </p:sp>
      <p:cxnSp>
        <p:nvCxnSpPr>
          <p:cNvPr id="41" name="Rechte verbindingslijn 40"/>
          <p:cNvCxnSpPr/>
          <p:nvPr/>
        </p:nvCxnSpPr>
        <p:spPr>
          <a:xfrm>
            <a:off x="8929370" y="4152402"/>
            <a:ext cx="0" cy="5762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14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500" fill="hold"/>
                                        <p:tgtEl>
                                          <p:spTgt spid="33"/>
                                        </p:tgtEl>
                                        <p:attrNameLst>
                                          <p:attrName>ppt_x</p:attrName>
                                        </p:attrNameLst>
                                      </p:cBhvr>
                                      <p:tavLst>
                                        <p:tav tm="0">
                                          <p:val>
                                            <p:strVal val="#ppt_x"/>
                                          </p:val>
                                        </p:tav>
                                        <p:tav tm="100000">
                                          <p:val>
                                            <p:strVal val="#ppt_x"/>
                                          </p:val>
                                        </p:tav>
                                      </p:tavLst>
                                    </p:anim>
                                    <p:anim calcmode="lin" valueType="num">
                                      <p:cBhvr additive="base">
                                        <p:cTn id="7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28"/>
                                        </p:tgtEl>
                                        <p:attrNameLst>
                                          <p:attrName>style.visibility</p:attrName>
                                        </p:attrNameLst>
                                      </p:cBhvr>
                                      <p:to>
                                        <p:strVal val="visible"/>
                                      </p:to>
                                    </p:set>
                                    <p:anim calcmode="lin" valueType="num">
                                      <p:cBhvr additive="base">
                                        <p:cTn id="81" dur="500" fill="hold"/>
                                        <p:tgtEl>
                                          <p:spTgt spid="28"/>
                                        </p:tgtEl>
                                        <p:attrNameLst>
                                          <p:attrName>ppt_x</p:attrName>
                                        </p:attrNameLst>
                                      </p:cBhvr>
                                      <p:tavLst>
                                        <p:tav tm="0">
                                          <p:val>
                                            <p:strVal val="#ppt_x"/>
                                          </p:val>
                                        </p:tav>
                                        <p:tav tm="100000">
                                          <p:val>
                                            <p:strVal val="#ppt_x"/>
                                          </p:val>
                                        </p:tav>
                                      </p:tavLst>
                                    </p:anim>
                                    <p:anim calcmode="lin" valueType="num">
                                      <p:cBhvr additive="base">
                                        <p:cTn id="82" dur="500" fill="hold"/>
                                        <p:tgtEl>
                                          <p:spTgt spid="28"/>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500" fill="hold"/>
                                        <p:tgtEl>
                                          <p:spTgt spid="27"/>
                                        </p:tgtEl>
                                        <p:attrNameLst>
                                          <p:attrName>ppt_x</p:attrName>
                                        </p:attrNameLst>
                                      </p:cBhvr>
                                      <p:tavLst>
                                        <p:tav tm="0">
                                          <p:val>
                                            <p:strVal val="#ppt_x"/>
                                          </p:val>
                                        </p:tav>
                                        <p:tav tm="100000">
                                          <p:val>
                                            <p:strVal val="#ppt_x"/>
                                          </p:val>
                                        </p:tav>
                                      </p:tavLst>
                                    </p:anim>
                                    <p:anim calcmode="lin" valueType="num">
                                      <p:cBhvr additive="base">
                                        <p:cTn id="86" dur="500" fill="hold"/>
                                        <p:tgtEl>
                                          <p:spTgt spid="27"/>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additive="base">
                                        <p:cTn id="89" dur="500" fill="hold"/>
                                        <p:tgtEl>
                                          <p:spTgt spid="29"/>
                                        </p:tgtEl>
                                        <p:attrNameLst>
                                          <p:attrName>ppt_x</p:attrName>
                                        </p:attrNameLst>
                                      </p:cBhvr>
                                      <p:tavLst>
                                        <p:tav tm="0">
                                          <p:val>
                                            <p:strVal val="#ppt_x"/>
                                          </p:val>
                                        </p:tav>
                                        <p:tav tm="100000">
                                          <p:val>
                                            <p:strVal val="#ppt_x"/>
                                          </p:val>
                                        </p:tav>
                                      </p:tavLst>
                                    </p:anim>
                                    <p:anim calcmode="lin" valueType="num">
                                      <p:cBhvr additive="base">
                                        <p:cTn id="90" dur="500" fill="hold"/>
                                        <p:tgtEl>
                                          <p:spTgt spid="29"/>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30"/>
                                        </p:tgtEl>
                                        <p:attrNameLst>
                                          <p:attrName>style.visibility</p:attrName>
                                        </p:attrNameLst>
                                      </p:cBhvr>
                                      <p:to>
                                        <p:strVal val="visible"/>
                                      </p:to>
                                    </p:set>
                                    <p:anim calcmode="lin" valueType="num">
                                      <p:cBhvr additive="base">
                                        <p:cTn id="93" dur="500" fill="hold"/>
                                        <p:tgtEl>
                                          <p:spTgt spid="30"/>
                                        </p:tgtEl>
                                        <p:attrNameLst>
                                          <p:attrName>ppt_x</p:attrName>
                                        </p:attrNameLst>
                                      </p:cBhvr>
                                      <p:tavLst>
                                        <p:tav tm="0">
                                          <p:val>
                                            <p:strVal val="#ppt_x"/>
                                          </p:val>
                                        </p:tav>
                                        <p:tav tm="100000">
                                          <p:val>
                                            <p:strVal val="#ppt_x"/>
                                          </p:val>
                                        </p:tav>
                                      </p:tavLst>
                                    </p:anim>
                                    <p:anim calcmode="lin" valueType="num">
                                      <p:cBhvr additive="base">
                                        <p:cTn id="94" dur="500" fill="hold"/>
                                        <p:tgtEl>
                                          <p:spTgt spid="30"/>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26"/>
                                        </p:tgtEl>
                                        <p:attrNameLst>
                                          <p:attrName>style.visibility</p:attrName>
                                        </p:attrNameLst>
                                      </p:cBhvr>
                                      <p:to>
                                        <p:strVal val="visible"/>
                                      </p:to>
                                    </p:set>
                                    <p:anim calcmode="lin" valueType="num">
                                      <p:cBhvr additive="base">
                                        <p:cTn id="97" dur="500" fill="hold"/>
                                        <p:tgtEl>
                                          <p:spTgt spid="26"/>
                                        </p:tgtEl>
                                        <p:attrNameLst>
                                          <p:attrName>ppt_x</p:attrName>
                                        </p:attrNameLst>
                                      </p:cBhvr>
                                      <p:tavLst>
                                        <p:tav tm="0">
                                          <p:val>
                                            <p:strVal val="#ppt_x"/>
                                          </p:val>
                                        </p:tav>
                                        <p:tav tm="100000">
                                          <p:val>
                                            <p:strVal val="#ppt_x"/>
                                          </p:val>
                                        </p:tav>
                                      </p:tavLst>
                                    </p:anim>
                                    <p:anim calcmode="lin" valueType="num">
                                      <p:cBhvr additive="base">
                                        <p:cTn id="98" dur="500" fill="hold"/>
                                        <p:tgtEl>
                                          <p:spTgt spid="26"/>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32"/>
                                        </p:tgtEl>
                                        <p:attrNameLst>
                                          <p:attrName>style.visibility</p:attrName>
                                        </p:attrNameLst>
                                      </p:cBhvr>
                                      <p:to>
                                        <p:strVal val="visible"/>
                                      </p:to>
                                    </p:set>
                                    <p:anim calcmode="lin" valueType="num">
                                      <p:cBhvr additive="base">
                                        <p:cTn id="101" dur="500" fill="hold"/>
                                        <p:tgtEl>
                                          <p:spTgt spid="32"/>
                                        </p:tgtEl>
                                        <p:attrNameLst>
                                          <p:attrName>ppt_x</p:attrName>
                                        </p:attrNameLst>
                                      </p:cBhvr>
                                      <p:tavLst>
                                        <p:tav tm="0">
                                          <p:val>
                                            <p:strVal val="#ppt_x"/>
                                          </p:val>
                                        </p:tav>
                                        <p:tav tm="100000">
                                          <p:val>
                                            <p:strVal val="#ppt_x"/>
                                          </p:val>
                                        </p:tav>
                                      </p:tavLst>
                                    </p:anim>
                                    <p:anim calcmode="lin" valueType="num">
                                      <p:cBhvr additive="base">
                                        <p:cTn id="102" dur="500" fill="hold"/>
                                        <p:tgtEl>
                                          <p:spTgt spid="32"/>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36"/>
                                        </p:tgtEl>
                                        <p:attrNameLst>
                                          <p:attrName>style.visibility</p:attrName>
                                        </p:attrNameLst>
                                      </p:cBhvr>
                                      <p:to>
                                        <p:strVal val="visible"/>
                                      </p:to>
                                    </p:set>
                                    <p:anim calcmode="lin" valueType="num">
                                      <p:cBhvr additive="base">
                                        <p:cTn id="105" dur="500" fill="hold"/>
                                        <p:tgtEl>
                                          <p:spTgt spid="36"/>
                                        </p:tgtEl>
                                        <p:attrNameLst>
                                          <p:attrName>ppt_x</p:attrName>
                                        </p:attrNameLst>
                                      </p:cBhvr>
                                      <p:tavLst>
                                        <p:tav tm="0">
                                          <p:val>
                                            <p:strVal val="#ppt_x"/>
                                          </p:val>
                                        </p:tav>
                                        <p:tav tm="100000">
                                          <p:val>
                                            <p:strVal val="#ppt_x"/>
                                          </p:val>
                                        </p:tav>
                                      </p:tavLst>
                                    </p:anim>
                                    <p:anim calcmode="lin" valueType="num">
                                      <p:cBhvr additive="base">
                                        <p:cTn id="106" dur="500" fill="hold"/>
                                        <p:tgtEl>
                                          <p:spTgt spid="36"/>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25"/>
                                        </p:tgtEl>
                                        <p:attrNameLst>
                                          <p:attrName>style.visibility</p:attrName>
                                        </p:attrNameLst>
                                      </p:cBhvr>
                                      <p:to>
                                        <p:strVal val="visible"/>
                                      </p:to>
                                    </p:set>
                                    <p:anim calcmode="lin" valueType="num">
                                      <p:cBhvr additive="base">
                                        <p:cTn id="109" dur="500" fill="hold"/>
                                        <p:tgtEl>
                                          <p:spTgt spid="25"/>
                                        </p:tgtEl>
                                        <p:attrNameLst>
                                          <p:attrName>ppt_x</p:attrName>
                                        </p:attrNameLst>
                                      </p:cBhvr>
                                      <p:tavLst>
                                        <p:tav tm="0">
                                          <p:val>
                                            <p:strVal val="#ppt_x"/>
                                          </p:val>
                                        </p:tav>
                                        <p:tav tm="100000">
                                          <p:val>
                                            <p:strVal val="#ppt_x"/>
                                          </p:val>
                                        </p:tav>
                                      </p:tavLst>
                                    </p:anim>
                                    <p:anim calcmode="lin" valueType="num">
                                      <p:cBhvr additive="base">
                                        <p:cTn id="110" dur="500" fill="hold"/>
                                        <p:tgtEl>
                                          <p:spTgt spid="25"/>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anim calcmode="lin" valueType="num">
                                      <p:cBhvr additive="base">
                                        <p:cTn id="113" dur="500" fill="hold"/>
                                        <p:tgtEl>
                                          <p:spTgt spid="31"/>
                                        </p:tgtEl>
                                        <p:attrNameLst>
                                          <p:attrName>ppt_x</p:attrName>
                                        </p:attrNameLst>
                                      </p:cBhvr>
                                      <p:tavLst>
                                        <p:tav tm="0">
                                          <p:val>
                                            <p:strVal val="#ppt_x"/>
                                          </p:val>
                                        </p:tav>
                                        <p:tav tm="100000">
                                          <p:val>
                                            <p:strVal val="#ppt_x"/>
                                          </p:val>
                                        </p:tav>
                                      </p:tavLst>
                                    </p:anim>
                                    <p:anim calcmode="lin" valueType="num">
                                      <p:cBhvr additive="base">
                                        <p:cTn id="114" dur="500" fill="hold"/>
                                        <p:tgtEl>
                                          <p:spTgt spid="31"/>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additive="base">
                                        <p:cTn id="117" dur="500" fill="hold"/>
                                        <p:tgtEl>
                                          <p:spTgt spid="35"/>
                                        </p:tgtEl>
                                        <p:attrNameLst>
                                          <p:attrName>ppt_x</p:attrName>
                                        </p:attrNameLst>
                                      </p:cBhvr>
                                      <p:tavLst>
                                        <p:tav tm="0">
                                          <p:val>
                                            <p:strVal val="#ppt_x"/>
                                          </p:val>
                                        </p:tav>
                                        <p:tav tm="100000">
                                          <p:val>
                                            <p:strVal val="#ppt_x"/>
                                          </p:val>
                                        </p:tav>
                                      </p:tavLst>
                                    </p:anim>
                                    <p:anim calcmode="lin" valueType="num">
                                      <p:cBhvr additive="base">
                                        <p:cTn id="118" dur="500" fill="hold"/>
                                        <p:tgtEl>
                                          <p:spTgt spid="35"/>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34"/>
                                        </p:tgtEl>
                                        <p:attrNameLst>
                                          <p:attrName>style.visibility</p:attrName>
                                        </p:attrNameLst>
                                      </p:cBhvr>
                                      <p:to>
                                        <p:strVal val="visible"/>
                                      </p:to>
                                    </p:set>
                                    <p:anim calcmode="lin" valueType="num">
                                      <p:cBhvr additive="base">
                                        <p:cTn id="121" dur="500" fill="hold"/>
                                        <p:tgtEl>
                                          <p:spTgt spid="34"/>
                                        </p:tgtEl>
                                        <p:attrNameLst>
                                          <p:attrName>ppt_x</p:attrName>
                                        </p:attrNameLst>
                                      </p:cBhvr>
                                      <p:tavLst>
                                        <p:tav tm="0">
                                          <p:val>
                                            <p:strVal val="#ppt_x"/>
                                          </p:val>
                                        </p:tav>
                                        <p:tav tm="100000">
                                          <p:val>
                                            <p:strVal val="#ppt_x"/>
                                          </p:val>
                                        </p:tav>
                                      </p:tavLst>
                                    </p:anim>
                                    <p:anim calcmode="lin" valueType="num">
                                      <p:cBhvr additive="base">
                                        <p:cTn id="122" dur="500" fill="hold"/>
                                        <p:tgtEl>
                                          <p:spTgt spid="34"/>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37"/>
                                        </p:tgtEl>
                                        <p:attrNameLst>
                                          <p:attrName>style.visibility</p:attrName>
                                        </p:attrNameLst>
                                      </p:cBhvr>
                                      <p:to>
                                        <p:strVal val="visible"/>
                                      </p:to>
                                    </p:set>
                                    <p:anim calcmode="lin" valueType="num">
                                      <p:cBhvr additive="base">
                                        <p:cTn id="125" dur="500" fill="hold"/>
                                        <p:tgtEl>
                                          <p:spTgt spid="37"/>
                                        </p:tgtEl>
                                        <p:attrNameLst>
                                          <p:attrName>ppt_x</p:attrName>
                                        </p:attrNameLst>
                                      </p:cBhvr>
                                      <p:tavLst>
                                        <p:tav tm="0">
                                          <p:val>
                                            <p:strVal val="#ppt_x"/>
                                          </p:val>
                                        </p:tav>
                                        <p:tav tm="100000">
                                          <p:val>
                                            <p:strVal val="#ppt_x"/>
                                          </p:val>
                                        </p:tav>
                                      </p:tavLst>
                                    </p:anim>
                                    <p:anim calcmode="lin" valueType="num">
                                      <p:cBhvr additive="base">
                                        <p:cTn id="1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40"/>
                                        </p:tgtEl>
                                        <p:attrNameLst>
                                          <p:attrName>style.visibility</p:attrName>
                                        </p:attrNameLst>
                                      </p:cBhvr>
                                      <p:to>
                                        <p:strVal val="visible"/>
                                      </p:to>
                                    </p:set>
                                    <p:anim calcmode="lin" valueType="num">
                                      <p:cBhvr additive="base">
                                        <p:cTn id="131" dur="500" fill="hold"/>
                                        <p:tgtEl>
                                          <p:spTgt spid="40"/>
                                        </p:tgtEl>
                                        <p:attrNameLst>
                                          <p:attrName>ppt_x</p:attrName>
                                        </p:attrNameLst>
                                      </p:cBhvr>
                                      <p:tavLst>
                                        <p:tav tm="0">
                                          <p:val>
                                            <p:strVal val="#ppt_x"/>
                                          </p:val>
                                        </p:tav>
                                        <p:tav tm="100000">
                                          <p:val>
                                            <p:strVal val="#ppt_x"/>
                                          </p:val>
                                        </p:tav>
                                      </p:tavLst>
                                    </p:anim>
                                    <p:anim calcmode="lin" valueType="num">
                                      <p:cBhvr additive="base">
                                        <p:cTn id="1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38"/>
                                        </p:tgtEl>
                                        <p:attrNameLst>
                                          <p:attrName>style.visibility</p:attrName>
                                        </p:attrNameLst>
                                      </p:cBhvr>
                                      <p:to>
                                        <p:strVal val="visible"/>
                                      </p:to>
                                    </p:set>
                                    <p:anim calcmode="lin" valueType="num">
                                      <p:cBhvr additive="base">
                                        <p:cTn id="137" dur="500" fill="hold"/>
                                        <p:tgtEl>
                                          <p:spTgt spid="38"/>
                                        </p:tgtEl>
                                        <p:attrNameLst>
                                          <p:attrName>ppt_x</p:attrName>
                                        </p:attrNameLst>
                                      </p:cBhvr>
                                      <p:tavLst>
                                        <p:tav tm="0">
                                          <p:val>
                                            <p:strVal val="#ppt_x"/>
                                          </p:val>
                                        </p:tav>
                                        <p:tav tm="100000">
                                          <p:val>
                                            <p:strVal val="#ppt_x"/>
                                          </p:val>
                                        </p:tav>
                                      </p:tavLst>
                                    </p:anim>
                                    <p:anim calcmode="lin" valueType="num">
                                      <p:cBhvr additive="base">
                                        <p:cTn id="138" dur="500" fill="hold"/>
                                        <p:tgtEl>
                                          <p:spTgt spid="38"/>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39"/>
                                        </p:tgtEl>
                                        <p:attrNameLst>
                                          <p:attrName>style.visibility</p:attrName>
                                        </p:attrNameLst>
                                      </p:cBhvr>
                                      <p:to>
                                        <p:strVal val="visible"/>
                                      </p:to>
                                    </p:set>
                                    <p:anim calcmode="lin" valueType="num">
                                      <p:cBhvr additive="base">
                                        <p:cTn id="141" dur="500" fill="hold"/>
                                        <p:tgtEl>
                                          <p:spTgt spid="39"/>
                                        </p:tgtEl>
                                        <p:attrNameLst>
                                          <p:attrName>ppt_x</p:attrName>
                                        </p:attrNameLst>
                                      </p:cBhvr>
                                      <p:tavLst>
                                        <p:tav tm="0">
                                          <p:val>
                                            <p:strVal val="#ppt_x"/>
                                          </p:val>
                                        </p:tav>
                                        <p:tav tm="100000">
                                          <p:val>
                                            <p:strVal val="#ppt_x"/>
                                          </p:val>
                                        </p:tav>
                                      </p:tavLst>
                                    </p:anim>
                                    <p:anim calcmode="lin" valueType="num">
                                      <p:cBhvr additive="base">
                                        <p:cTn id="142" dur="500" fill="hold"/>
                                        <p:tgtEl>
                                          <p:spTgt spid="39"/>
                                        </p:tgtEl>
                                        <p:attrNameLst>
                                          <p:attrName>ppt_y</p:attrName>
                                        </p:attrNameLst>
                                      </p:cBhvr>
                                      <p:tavLst>
                                        <p:tav tm="0">
                                          <p:val>
                                            <p:strVal val="1+#ppt_h/2"/>
                                          </p:val>
                                        </p:tav>
                                        <p:tav tm="100000">
                                          <p:val>
                                            <p:strVal val="#ppt_y"/>
                                          </p:val>
                                        </p:tav>
                                      </p:tavLst>
                                    </p:anim>
                                  </p:childTnLst>
                                </p:cTn>
                              </p:par>
                              <p:par>
                                <p:cTn id="143" presetID="2" presetClass="entr" presetSubtype="4" fill="hold" nodeType="withEffect">
                                  <p:stCondLst>
                                    <p:cond delay="0"/>
                                  </p:stCondLst>
                                  <p:childTnLst>
                                    <p:set>
                                      <p:cBhvr>
                                        <p:cTn id="144" dur="1" fill="hold">
                                          <p:stCondLst>
                                            <p:cond delay="0"/>
                                          </p:stCondLst>
                                        </p:cTn>
                                        <p:tgtEl>
                                          <p:spTgt spid="41"/>
                                        </p:tgtEl>
                                        <p:attrNameLst>
                                          <p:attrName>style.visibility</p:attrName>
                                        </p:attrNameLst>
                                      </p:cBhvr>
                                      <p:to>
                                        <p:strVal val="visible"/>
                                      </p:to>
                                    </p:set>
                                    <p:anim calcmode="lin" valueType="num">
                                      <p:cBhvr additive="base">
                                        <p:cTn id="145" dur="500" fill="hold"/>
                                        <p:tgtEl>
                                          <p:spTgt spid="41"/>
                                        </p:tgtEl>
                                        <p:attrNameLst>
                                          <p:attrName>ppt_x</p:attrName>
                                        </p:attrNameLst>
                                      </p:cBhvr>
                                      <p:tavLst>
                                        <p:tav tm="0">
                                          <p:val>
                                            <p:strVal val="#ppt_x"/>
                                          </p:val>
                                        </p:tav>
                                        <p:tav tm="100000">
                                          <p:val>
                                            <p:strVal val="#ppt_x"/>
                                          </p:val>
                                        </p:tav>
                                      </p:tavLst>
                                    </p:anim>
                                    <p:anim calcmode="lin" valueType="num">
                                      <p:cBhvr additive="base">
                                        <p:cTn id="14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8" grpId="0"/>
      <p:bldP spid="24" grpId="0"/>
      <p:bldP spid="31" grpId="0"/>
      <p:bldP spid="32" grpId="0"/>
      <p:bldP spid="33" grpId="0"/>
      <p:bldP spid="34" grpId="0"/>
      <p:bldP spid="35" grpId="0"/>
      <p:bldP spid="36" grpId="0"/>
      <p:bldP spid="37" grpId="0"/>
      <p:bldP spid="38" grpId="0" animBg="1"/>
      <p:bldP spid="39" grpId="0"/>
      <p:bldP spid="4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err="1" smtClean="0">
                <a:latin typeface="AR JULIAN" panose="02000000000000000000" pitchFamily="2" charset="0"/>
              </a:rPr>
              <a:t>Binnenvangstok</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73</a:t>
            </a:fld>
            <a:endParaRPr lang="nl-BE"/>
          </a:p>
        </p:txBody>
      </p:sp>
      <p:sp>
        <p:nvSpPr>
          <p:cNvPr id="8" name="Tekstvak 1"/>
          <p:cNvSpPr txBox="1">
            <a:spLocks noChangeArrowheads="1"/>
          </p:cNvSpPr>
          <p:nvPr/>
        </p:nvSpPr>
        <p:spPr bwMode="auto">
          <a:xfrm>
            <a:off x="988411" y="1050641"/>
            <a:ext cx="10569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a:latin typeface="Arial" panose="020B0604020202020204" pitchFamily="34" charset="0"/>
                <a:cs typeface="Arial" panose="020B0604020202020204" pitchFamily="34" charset="0"/>
              </a:rPr>
              <a:t>Bij standerdmolens en wipmolens wordt soms gebruik gemaakt van een binnenvangstok</a:t>
            </a:r>
          </a:p>
        </p:txBody>
      </p:sp>
      <p:sp>
        <p:nvSpPr>
          <p:cNvPr id="9" name="Tekstvak 2"/>
          <p:cNvSpPr txBox="1">
            <a:spLocks noChangeArrowheads="1"/>
          </p:cNvSpPr>
          <p:nvPr/>
        </p:nvSpPr>
        <p:spPr bwMode="auto">
          <a:xfrm>
            <a:off x="1583723" y="1499903"/>
            <a:ext cx="4343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latin typeface="Arial" panose="020B0604020202020204" pitchFamily="34" charset="0"/>
                <a:cs typeface="Arial" panose="020B0604020202020204" pitchFamily="34" charset="0"/>
              </a:rPr>
              <a:t>Vang met binnen vangstok</a:t>
            </a:r>
          </a:p>
        </p:txBody>
      </p:sp>
      <p:sp>
        <p:nvSpPr>
          <p:cNvPr id="10" name="Tekstvak 3"/>
          <p:cNvSpPr txBox="1">
            <a:spLocks noChangeArrowheads="1"/>
          </p:cNvSpPr>
          <p:nvPr/>
        </p:nvSpPr>
        <p:spPr bwMode="auto">
          <a:xfrm>
            <a:off x="7190773" y="1480853"/>
            <a:ext cx="3898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latin typeface="Arial" panose="020B0604020202020204" pitchFamily="34" charset="0"/>
                <a:cs typeface="Arial" panose="020B0604020202020204" pitchFamily="34" charset="0"/>
              </a:rPr>
              <a:t>Vang met een evenaar</a:t>
            </a:r>
          </a:p>
        </p:txBody>
      </p:sp>
      <p:pic>
        <p:nvPicPr>
          <p:cNvPr id="11"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6723" y="2123791"/>
            <a:ext cx="4092575"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kstvak 7"/>
          <p:cNvSpPr txBox="1">
            <a:spLocks noChangeArrowheads="1"/>
          </p:cNvSpPr>
          <p:nvPr/>
        </p:nvSpPr>
        <p:spPr bwMode="auto">
          <a:xfrm>
            <a:off x="3723673" y="1915828"/>
            <a:ext cx="1435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Binnenvangstok</a:t>
            </a:r>
          </a:p>
        </p:txBody>
      </p:sp>
      <p:cxnSp>
        <p:nvCxnSpPr>
          <p:cNvPr id="13" name="Rechte verbindingslijn met pijl 12"/>
          <p:cNvCxnSpPr>
            <a:stCxn id="12" idx="2"/>
          </p:cNvCxnSpPr>
          <p:nvPr/>
        </p:nvCxnSpPr>
        <p:spPr>
          <a:xfrm flipH="1">
            <a:off x="3918936" y="2193641"/>
            <a:ext cx="522287" cy="1968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kstvak 9"/>
          <p:cNvSpPr txBox="1">
            <a:spLocks noChangeArrowheads="1"/>
          </p:cNvSpPr>
          <p:nvPr/>
        </p:nvSpPr>
        <p:spPr bwMode="auto">
          <a:xfrm>
            <a:off x="3410936" y="4597116"/>
            <a:ext cx="1498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Vangbalk</a:t>
            </a:r>
          </a:p>
        </p:txBody>
      </p:sp>
      <p:cxnSp>
        <p:nvCxnSpPr>
          <p:cNvPr id="15" name="Rechte verbindingslijn met pijl 14"/>
          <p:cNvCxnSpPr/>
          <p:nvPr/>
        </p:nvCxnSpPr>
        <p:spPr>
          <a:xfrm flipV="1">
            <a:off x="4163411" y="3914491"/>
            <a:ext cx="274637" cy="7143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kstvak 11"/>
          <p:cNvSpPr txBox="1">
            <a:spLocks noChangeArrowheads="1"/>
          </p:cNvSpPr>
          <p:nvPr/>
        </p:nvSpPr>
        <p:spPr bwMode="auto">
          <a:xfrm>
            <a:off x="2501298" y="4597116"/>
            <a:ext cx="1130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Vangtouw</a:t>
            </a:r>
          </a:p>
        </p:txBody>
      </p:sp>
      <p:pic>
        <p:nvPicPr>
          <p:cNvPr id="17" name="Afbeelding 16"/>
          <p:cNvPicPr>
            <a:picLocks noChangeAspect="1"/>
          </p:cNvPicPr>
          <p:nvPr/>
        </p:nvPicPr>
        <p:blipFill>
          <a:blip r:embed="rId4">
            <a:extLst>
              <a:ext uri="{28A0092B-C50C-407E-A947-70E740481C1C}">
                <a14:useLocalDpi xmlns:a14="http://schemas.microsoft.com/office/drawing/2010/main" val="0"/>
              </a:ext>
            </a:extLst>
          </a:blip>
          <a:srcRect l="2753"/>
          <a:stretch>
            <a:fillRect/>
          </a:stretch>
        </p:blipFill>
        <p:spPr bwMode="auto">
          <a:xfrm>
            <a:off x="6954236" y="2076166"/>
            <a:ext cx="365918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kstvak 3"/>
          <p:cNvSpPr txBox="1">
            <a:spLocks noChangeArrowheads="1"/>
          </p:cNvSpPr>
          <p:nvPr/>
        </p:nvSpPr>
        <p:spPr bwMode="auto">
          <a:xfrm>
            <a:off x="4064986" y="3336641"/>
            <a:ext cx="549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Haak</a:t>
            </a:r>
          </a:p>
        </p:txBody>
      </p:sp>
      <p:sp>
        <p:nvSpPr>
          <p:cNvPr id="19" name="Tekstvak 18"/>
          <p:cNvSpPr txBox="1">
            <a:spLocks noChangeArrowheads="1"/>
          </p:cNvSpPr>
          <p:nvPr/>
        </p:nvSpPr>
        <p:spPr bwMode="auto">
          <a:xfrm>
            <a:off x="9478361" y="3244566"/>
            <a:ext cx="5492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Haak</a:t>
            </a:r>
          </a:p>
        </p:txBody>
      </p:sp>
      <p:sp>
        <p:nvSpPr>
          <p:cNvPr id="20" name="Tekstvak 19"/>
          <p:cNvSpPr txBox="1">
            <a:spLocks noChangeArrowheads="1"/>
          </p:cNvSpPr>
          <p:nvPr/>
        </p:nvSpPr>
        <p:spPr bwMode="auto">
          <a:xfrm>
            <a:off x="7020911" y="2968341"/>
            <a:ext cx="595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Ezel</a:t>
            </a:r>
          </a:p>
        </p:txBody>
      </p:sp>
      <p:sp>
        <p:nvSpPr>
          <p:cNvPr id="21" name="Tekstvak 17"/>
          <p:cNvSpPr txBox="1">
            <a:spLocks noChangeArrowheads="1"/>
          </p:cNvSpPr>
          <p:nvPr/>
        </p:nvSpPr>
        <p:spPr bwMode="auto">
          <a:xfrm>
            <a:off x="1175736" y="2968341"/>
            <a:ext cx="595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Ezel</a:t>
            </a:r>
          </a:p>
        </p:txBody>
      </p:sp>
      <p:cxnSp>
        <p:nvCxnSpPr>
          <p:cNvPr id="22" name="Rechte verbindingslijn met pijl 21"/>
          <p:cNvCxnSpPr>
            <a:stCxn id="21" idx="3"/>
          </p:cNvCxnSpPr>
          <p:nvPr/>
        </p:nvCxnSpPr>
        <p:spPr>
          <a:xfrm>
            <a:off x="1771048" y="3106453"/>
            <a:ext cx="238125"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p:cNvCxnSpPr>
            <a:stCxn id="20" idx="3"/>
          </p:cNvCxnSpPr>
          <p:nvPr/>
        </p:nvCxnSpPr>
        <p:spPr>
          <a:xfrm>
            <a:off x="7616223" y="3106453"/>
            <a:ext cx="250825"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p:cNvCxnSpPr/>
          <p:nvPr/>
        </p:nvCxnSpPr>
        <p:spPr>
          <a:xfrm flipH="1" flipV="1">
            <a:off x="9864123" y="3877978"/>
            <a:ext cx="749300" cy="4921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kstvak 24"/>
          <p:cNvSpPr txBox="1">
            <a:spLocks noChangeArrowheads="1"/>
          </p:cNvSpPr>
          <p:nvPr/>
        </p:nvSpPr>
        <p:spPr bwMode="auto">
          <a:xfrm>
            <a:off x="8325836" y="4224053"/>
            <a:ext cx="1130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Vangtouw</a:t>
            </a:r>
          </a:p>
        </p:txBody>
      </p:sp>
      <p:cxnSp>
        <p:nvCxnSpPr>
          <p:cNvPr id="26" name="Rechte verbindingslijn met pijl 25"/>
          <p:cNvCxnSpPr>
            <a:stCxn id="18" idx="3"/>
          </p:cNvCxnSpPr>
          <p:nvPr/>
        </p:nvCxnSpPr>
        <p:spPr>
          <a:xfrm flipV="1">
            <a:off x="4614261" y="3474753"/>
            <a:ext cx="187325"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kstvak 26"/>
          <p:cNvSpPr txBox="1">
            <a:spLocks noChangeArrowheads="1"/>
          </p:cNvSpPr>
          <p:nvPr/>
        </p:nvSpPr>
        <p:spPr bwMode="auto">
          <a:xfrm>
            <a:off x="9752998" y="1920591"/>
            <a:ext cx="860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Evenaar</a:t>
            </a:r>
          </a:p>
        </p:txBody>
      </p:sp>
      <p:cxnSp>
        <p:nvCxnSpPr>
          <p:cNvPr id="28" name="Rechte verbindingslijn met pijl 27"/>
          <p:cNvCxnSpPr>
            <a:stCxn id="27" idx="2"/>
          </p:cNvCxnSpPr>
          <p:nvPr/>
        </p:nvCxnSpPr>
        <p:spPr>
          <a:xfrm flipH="1">
            <a:off x="9591073" y="2198403"/>
            <a:ext cx="592138" cy="2206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kstvak 1"/>
          <p:cNvSpPr txBox="1">
            <a:spLocks noChangeArrowheads="1"/>
          </p:cNvSpPr>
          <p:nvPr/>
        </p:nvSpPr>
        <p:spPr bwMode="auto">
          <a:xfrm>
            <a:off x="2110773" y="2307941"/>
            <a:ext cx="669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latin typeface="Arial" panose="020B0604020202020204" pitchFamily="34" charset="0"/>
                <a:cs typeface="Arial" panose="020B0604020202020204" pitchFamily="34" charset="0"/>
              </a:rPr>
              <a:t>daklijst</a:t>
            </a:r>
          </a:p>
        </p:txBody>
      </p:sp>
      <p:sp>
        <p:nvSpPr>
          <p:cNvPr id="30" name="Tekstvak 29"/>
          <p:cNvSpPr txBox="1">
            <a:spLocks noChangeArrowheads="1"/>
          </p:cNvSpPr>
          <p:nvPr/>
        </p:nvSpPr>
        <p:spPr bwMode="auto">
          <a:xfrm rot="629119">
            <a:off x="7936898" y="2546066"/>
            <a:ext cx="9144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latin typeface="Arial" panose="020B0604020202020204" pitchFamily="34" charset="0"/>
                <a:cs typeface="Arial" panose="020B0604020202020204" pitchFamily="34" charset="0"/>
              </a:rPr>
              <a:t>daklijst</a:t>
            </a:r>
          </a:p>
        </p:txBody>
      </p:sp>
      <p:sp>
        <p:nvSpPr>
          <p:cNvPr id="31" name="Tekstvak 3"/>
          <p:cNvSpPr txBox="1">
            <a:spLocks noChangeArrowheads="1"/>
          </p:cNvSpPr>
          <p:nvPr/>
        </p:nvSpPr>
        <p:spPr bwMode="auto">
          <a:xfrm>
            <a:off x="2250473" y="4084353"/>
            <a:ext cx="8159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latin typeface="Arial" panose="020B0604020202020204" pitchFamily="34" charset="0"/>
                <a:cs typeface="Arial" panose="020B0604020202020204" pitchFamily="34" charset="0"/>
              </a:rPr>
              <a:t>steenlijst</a:t>
            </a:r>
          </a:p>
        </p:txBody>
      </p:sp>
      <p:sp>
        <p:nvSpPr>
          <p:cNvPr id="32" name="Tekstvak 31"/>
          <p:cNvSpPr txBox="1">
            <a:spLocks noChangeArrowheads="1"/>
          </p:cNvSpPr>
          <p:nvPr/>
        </p:nvSpPr>
        <p:spPr bwMode="auto">
          <a:xfrm rot="747993">
            <a:off x="7887686" y="4295491"/>
            <a:ext cx="8159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latin typeface="Arial" panose="020B0604020202020204" pitchFamily="34" charset="0"/>
                <a:cs typeface="Arial" panose="020B0604020202020204" pitchFamily="34" charset="0"/>
              </a:rPr>
              <a:t>steenlijst</a:t>
            </a:r>
          </a:p>
        </p:txBody>
      </p:sp>
      <p:cxnSp>
        <p:nvCxnSpPr>
          <p:cNvPr id="33" name="Rechte verbindingslijn met pijl 32"/>
          <p:cNvCxnSpPr/>
          <p:nvPr/>
        </p:nvCxnSpPr>
        <p:spPr>
          <a:xfrm flipH="1">
            <a:off x="3269648" y="2904841"/>
            <a:ext cx="9525" cy="47783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Rechte verbindingslijn met pijl 33"/>
          <p:cNvCxnSpPr/>
          <p:nvPr/>
        </p:nvCxnSpPr>
        <p:spPr>
          <a:xfrm rot="420000" flipH="1">
            <a:off x="8959248" y="2968341"/>
            <a:ext cx="9525" cy="47783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Rechte verbindingslijn met pijl 34"/>
          <p:cNvCxnSpPr/>
          <p:nvPr/>
        </p:nvCxnSpPr>
        <p:spPr>
          <a:xfrm flipV="1">
            <a:off x="5174648" y="3142966"/>
            <a:ext cx="0" cy="58578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p:cNvCxnSpPr/>
          <p:nvPr/>
        </p:nvCxnSpPr>
        <p:spPr>
          <a:xfrm rot="20400000" flipV="1">
            <a:off x="10319736" y="3022316"/>
            <a:ext cx="0" cy="58578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Rechte verbindingslijn met pijl 36"/>
          <p:cNvCxnSpPr/>
          <p:nvPr/>
        </p:nvCxnSpPr>
        <p:spPr>
          <a:xfrm rot="20580000" flipV="1">
            <a:off x="9456136" y="2944528"/>
            <a:ext cx="0" cy="5857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kstvak 11"/>
          <p:cNvSpPr txBox="1">
            <a:spLocks noChangeArrowheads="1"/>
          </p:cNvSpPr>
          <p:nvPr/>
        </p:nvSpPr>
        <p:spPr bwMode="auto">
          <a:xfrm>
            <a:off x="716948" y="4906678"/>
            <a:ext cx="46990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400">
                <a:latin typeface="Arial" panose="020B0604020202020204" pitchFamily="34" charset="0"/>
                <a:cs typeface="Arial" panose="020B0604020202020204" pitchFamily="34" charset="0"/>
              </a:rPr>
              <a:t>Werking en kracht vergelijkbaar met buiten vangstok</a:t>
            </a:r>
          </a:p>
          <a:p>
            <a:pPr>
              <a:lnSpc>
                <a:spcPct val="100000"/>
              </a:lnSpc>
              <a:spcBef>
                <a:spcPct val="0"/>
              </a:spcBef>
            </a:pPr>
            <a:r>
              <a:rPr lang="nl-BE" altLang="nl-BE" sz="1400">
                <a:latin typeface="Arial" panose="020B0604020202020204" pitchFamily="34" charset="0"/>
                <a:cs typeface="Arial" panose="020B0604020202020204" pitchFamily="34" charset="0"/>
              </a:rPr>
              <a:t>Geen zijwaartse verplaatsing mogelijk</a:t>
            </a:r>
          </a:p>
          <a:p>
            <a:pPr>
              <a:lnSpc>
                <a:spcPct val="100000"/>
              </a:lnSpc>
              <a:spcBef>
                <a:spcPct val="0"/>
              </a:spcBef>
            </a:pPr>
            <a:r>
              <a:rPr lang="nl-BE" altLang="nl-BE" sz="1400">
                <a:latin typeface="Arial" panose="020B0604020202020204" pitchFamily="34" charset="0"/>
                <a:cs typeface="Arial" panose="020B0604020202020204" pitchFamily="34" charset="0"/>
              </a:rPr>
              <a:t>Enkel haak bruikbaar, geen duim of klamp</a:t>
            </a:r>
          </a:p>
          <a:p>
            <a:pPr>
              <a:lnSpc>
                <a:spcPct val="100000"/>
              </a:lnSpc>
              <a:spcBef>
                <a:spcPct val="0"/>
              </a:spcBef>
            </a:pPr>
            <a:r>
              <a:rPr lang="nl-BE" altLang="nl-BE" sz="1400">
                <a:latin typeface="Arial" panose="020B0604020202020204" pitchFamily="34" charset="0"/>
                <a:cs typeface="Arial" panose="020B0604020202020204" pitchFamily="34" charset="0"/>
              </a:rPr>
              <a:t>Vangstok kan ook aan deurlijst ophangen</a:t>
            </a:r>
          </a:p>
          <a:p>
            <a:pPr>
              <a:lnSpc>
                <a:spcPct val="100000"/>
              </a:lnSpc>
              <a:spcBef>
                <a:spcPct val="0"/>
              </a:spcBef>
            </a:pPr>
            <a:r>
              <a:rPr lang="nl-BE" altLang="nl-BE" sz="1400">
                <a:latin typeface="Arial" panose="020B0604020202020204" pitchFamily="34" charset="0"/>
                <a:cs typeface="Arial" panose="020B0604020202020204" pitchFamily="34" charset="0"/>
              </a:rPr>
              <a:t>Eerste meters van het vangtouw in de kast, vangen binnen en buiten mogelijk</a:t>
            </a:r>
          </a:p>
        </p:txBody>
      </p:sp>
      <p:sp>
        <p:nvSpPr>
          <p:cNvPr id="39" name="Tekstvak 38"/>
          <p:cNvSpPr txBox="1">
            <a:spLocks noChangeArrowheads="1"/>
          </p:cNvSpPr>
          <p:nvPr/>
        </p:nvSpPr>
        <p:spPr bwMode="auto">
          <a:xfrm>
            <a:off x="6230336" y="4924141"/>
            <a:ext cx="58197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400">
                <a:latin typeface="Arial" panose="020B0604020202020204" pitchFamily="34" charset="0"/>
                <a:cs typeface="Arial" panose="020B0604020202020204" pitchFamily="34" charset="0"/>
              </a:rPr>
              <a:t>Draaipunt evenaar ongeveer in het midden</a:t>
            </a:r>
          </a:p>
          <a:p>
            <a:pPr>
              <a:lnSpc>
                <a:spcPct val="100000"/>
              </a:lnSpc>
              <a:spcBef>
                <a:spcPct val="0"/>
              </a:spcBef>
            </a:pPr>
            <a:r>
              <a:rPr lang="nl-BE" altLang="nl-BE" sz="1400">
                <a:latin typeface="Arial" panose="020B0604020202020204" pitchFamily="34" charset="0"/>
                <a:cs typeface="Arial" panose="020B0604020202020204" pitchFamily="34" charset="0"/>
              </a:rPr>
              <a:t>Achterkant verbonden achterkant vangbalk</a:t>
            </a:r>
          </a:p>
          <a:p>
            <a:pPr>
              <a:lnSpc>
                <a:spcPct val="100000"/>
              </a:lnSpc>
              <a:spcBef>
                <a:spcPct val="0"/>
              </a:spcBef>
            </a:pPr>
            <a:r>
              <a:rPr lang="nl-BE" altLang="nl-BE" sz="1400">
                <a:latin typeface="Arial" panose="020B0604020202020204" pitchFamily="34" charset="0"/>
                <a:cs typeface="Arial" panose="020B0604020202020204" pitchFamily="34" charset="0"/>
              </a:rPr>
              <a:t>Vangtouw aan de voorkant via een schijf verbonden met vangbalk</a:t>
            </a:r>
          </a:p>
          <a:p>
            <a:pPr>
              <a:lnSpc>
                <a:spcPct val="100000"/>
              </a:lnSpc>
              <a:spcBef>
                <a:spcPct val="0"/>
              </a:spcBef>
            </a:pPr>
            <a:r>
              <a:rPr lang="nl-BE" altLang="nl-BE" sz="1400">
                <a:latin typeface="Arial" panose="020B0604020202020204" pitchFamily="34" charset="0"/>
                <a:cs typeface="Arial" panose="020B0604020202020204" pitchFamily="34" charset="0"/>
              </a:rPr>
              <a:t>Twee ondersteunende krachten tillen de vangbalk op</a:t>
            </a:r>
          </a:p>
          <a:p>
            <a:pPr>
              <a:lnSpc>
                <a:spcPct val="100000"/>
              </a:lnSpc>
              <a:spcBef>
                <a:spcPct val="0"/>
              </a:spcBef>
            </a:pPr>
            <a:r>
              <a:rPr lang="nl-BE" altLang="nl-BE" sz="1400">
                <a:latin typeface="Arial" panose="020B0604020202020204" pitchFamily="34" charset="0"/>
                <a:cs typeface="Arial" panose="020B0604020202020204" pitchFamily="34" charset="0"/>
              </a:rPr>
              <a:t>Geen zijwaartse beweging mogelijk, enkel haak</a:t>
            </a:r>
          </a:p>
          <a:p>
            <a:pPr>
              <a:lnSpc>
                <a:spcPct val="100000"/>
              </a:lnSpc>
              <a:spcBef>
                <a:spcPct val="0"/>
              </a:spcBef>
            </a:pPr>
            <a:r>
              <a:rPr lang="nl-BE" altLang="nl-BE" sz="1400">
                <a:latin typeface="Arial" panose="020B0604020202020204" pitchFamily="34" charset="0"/>
                <a:cs typeface="Arial" panose="020B0604020202020204" pitchFamily="34" charset="0"/>
              </a:rPr>
              <a:t>Ook mogelijk om in de kast te vangen.</a:t>
            </a:r>
          </a:p>
        </p:txBody>
      </p:sp>
      <p:sp>
        <p:nvSpPr>
          <p:cNvPr id="40" name="Tekstvak 39"/>
          <p:cNvSpPr txBox="1">
            <a:spLocks noChangeArrowheads="1"/>
          </p:cNvSpPr>
          <p:nvPr/>
        </p:nvSpPr>
        <p:spPr bwMode="auto">
          <a:xfrm>
            <a:off x="9855200" y="4358196"/>
            <a:ext cx="1498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dirty="0">
                <a:latin typeface="Arial" panose="020B0604020202020204" pitchFamily="34" charset="0"/>
                <a:cs typeface="Arial" panose="020B0604020202020204" pitchFamily="34" charset="0"/>
              </a:rPr>
              <a:t>Vangbalk</a:t>
            </a:r>
          </a:p>
        </p:txBody>
      </p:sp>
    </p:spTree>
    <p:extLst>
      <p:ext uri="{BB962C8B-B14F-4D97-AF65-F5344CB8AC3E}">
        <p14:creationId xmlns:p14="http://schemas.microsoft.com/office/powerpoint/2010/main" val="113798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ppt_x"/>
                                          </p:val>
                                        </p:tav>
                                        <p:tav tm="100000">
                                          <p:val>
                                            <p:strVal val="#ppt_x"/>
                                          </p:val>
                                        </p:tav>
                                      </p:tavLst>
                                    </p:anim>
                                    <p:anim calcmode="lin" valueType="num">
                                      <p:cBhvr additive="base">
                                        <p:cTn id="50" dur="500" fill="hold"/>
                                        <p:tgtEl>
                                          <p:spTgt spid="3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cBhvr additive="base">
                                        <p:cTn id="53" dur="500" fill="hold"/>
                                        <p:tgtEl>
                                          <p:spTgt spid="37"/>
                                        </p:tgtEl>
                                        <p:attrNameLst>
                                          <p:attrName>ppt_x</p:attrName>
                                        </p:attrNameLst>
                                      </p:cBhvr>
                                      <p:tavLst>
                                        <p:tav tm="0">
                                          <p:val>
                                            <p:strVal val="#ppt_x"/>
                                          </p:val>
                                        </p:tav>
                                        <p:tav tm="100000">
                                          <p:val>
                                            <p:strVal val="#ppt_x"/>
                                          </p:val>
                                        </p:tav>
                                      </p:tavLst>
                                    </p:anim>
                                    <p:anim calcmode="lin" valueType="num">
                                      <p:cBhvr additive="base">
                                        <p:cTn id="54" dur="500" fill="hold"/>
                                        <p:tgtEl>
                                          <p:spTgt spid="3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additive="base">
                                        <p:cTn id="57" dur="500" fill="hold"/>
                                        <p:tgtEl>
                                          <p:spTgt spid="36"/>
                                        </p:tgtEl>
                                        <p:attrNameLst>
                                          <p:attrName>ppt_x</p:attrName>
                                        </p:attrNameLst>
                                      </p:cBhvr>
                                      <p:tavLst>
                                        <p:tav tm="0">
                                          <p:val>
                                            <p:strVal val="#ppt_x"/>
                                          </p:val>
                                        </p:tav>
                                        <p:tav tm="100000">
                                          <p:val>
                                            <p:strVal val="#ppt_x"/>
                                          </p:val>
                                        </p:tav>
                                      </p:tavLst>
                                    </p:anim>
                                    <p:anim calcmode="lin" valueType="num">
                                      <p:cBhvr additive="base">
                                        <p:cTn id="58" dur="500" fill="hold"/>
                                        <p:tgtEl>
                                          <p:spTgt spid="3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additive="base">
                                        <p:cTn id="61" dur="500" fill="hold"/>
                                        <p:tgtEl>
                                          <p:spTgt spid="32"/>
                                        </p:tgtEl>
                                        <p:attrNameLst>
                                          <p:attrName>ppt_x</p:attrName>
                                        </p:attrNameLst>
                                      </p:cBhvr>
                                      <p:tavLst>
                                        <p:tav tm="0">
                                          <p:val>
                                            <p:strVal val="#ppt_x"/>
                                          </p:val>
                                        </p:tav>
                                        <p:tav tm="100000">
                                          <p:val>
                                            <p:strVal val="#ppt_x"/>
                                          </p:val>
                                        </p:tav>
                                      </p:tavLst>
                                    </p:anim>
                                    <p:anim calcmode="lin" valueType="num">
                                      <p:cBhvr additive="base">
                                        <p:cTn id="6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anim calcmode="lin" valueType="num">
                                      <p:cBhvr additive="base">
                                        <p:cTn id="67" dur="500" fill="hold"/>
                                        <p:tgtEl>
                                          <p:spTgt spid="39"/>
                                        </p:tgtEl>
                                        <p:attrNameLst>
                                          <p:attrName>ppt_x</p:attrName>
                                        </p:attrNameLst>
                                      </p:cBhvr>
                                      <p:tavLst>
                                        <p:tav tm="0">
                                          <p:val>
                                            <p:strVal val="#ppt_x"/>
                                          </p:val>
                                        </p:tav>
                                        <p:tav tm="100000">
                                          <p:val>
                                            <p:strVal val="#ppt_x"/>
                                          </p:val>
                                        </p:tav>
                                      </p:tavLst>
                                    </p:anim>
                                    <p:anim calcmode="lin" valueType="num">
                                      <p:cBhvr additive="base">
                                        <p:cTn id="68" dur="500" fill="hold"/>
                                        <p:tgtEl>
                                          <p:spTgt spid="3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 calcmode="lin" valueType="num">
                                      <p:cBhvr additive="base">
                                        <p:cTn id="71" dur="500" fill="hold"/>
                                        <p:tgtEl>
                                          <p:spTgt spid="40"/>
                                        </p:tgtEl>
                                        <p:attrNameLst>
                                          <p:attrName>ppt_x</p:attrName>
                                        </p:attrNameLst>
                                      </p:cBhvr>
                                      <p:tavLst>
                                        <p:tav tm="0">
                                          <p:val>
                                            <p:strVal val="#ppt_x"/>
                                          </p:val>
                                        </p:tav>
                                        <p:tav tm="100000">
                                          <p:val>
                                            <p:strVal val="#ppt_x"/>
                                          </p:val>
                                        </p:tav>
                                      </p:tavLst>
                                    </p:anim>
                                    <p:anim calcmode="lin" valueType="num">
                                      <p:cBhvr additive="base">
                                        <p:cTn id="7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0" grpId="0"/>
      <p:bldP spid="25" grpId="0"/>
      <p:bldP spid="27" grpId="0"/>
      <p:bldP spid="30" grpId="0"/>
      <p:bldP spid="32" grpId="0"/>
      <p:bldP spid="39" grpId="0"/>
      <p:bldP spid="4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Pal en </a:t>
            </a:r>
            <a:r>
              <a:rPr lang="nl-BE" sz="3600" dirty="0" err="1" smtClean="0">
                <a:latin typeface="AR JULIAN" panose="02000000000000000000" pitchFamily="2" charset="0"/>
              </a:rPr>
              <a:t>kneppel</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74</a:t>
            </a:fld>
            <a:endParaRPr lang="nl-BE"/>
          </a:p>
        </p:txBody>
      </p:sp>
      <p:pic>
        <p:nvPicPr>
          <p:cNvPr id="8" name="Afbeelding 7" descr="Afbeelding met binnen, persoon, tafel, gebouw&#10;&#10;Automatisch gegenereerde beschrijv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24275" y="3836988"/>
            <a:ext cx="3360738"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P10101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1" y="1346213"/>
            <a:ext cx="2501900" cy="3116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kstvak 1"/>
          <p:cNvSpPr txBox="1">
            <a:spLocks noChangeArrowheads="1"/>
          </p:cNvSpPr>
          <p:nvPr/>
        </p:nvSpPr>
        <p:spPr bwMode="auto">
          <a:xfrm>
            <a:off x="576263" y="949338"/>
            <a:ext cx="2022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De pal</a:t>
            </a:r>
          </a:p>
        </p:txBody>
      </p:sp>
      <p:sp>
        <p:nvSpPr>
          <p:cNvPr id="11" name="Tekstvak 6"/>
          <p:cNvSpPr txBox="1">
            <a:spLocks noChangeArrowheads="1"/>
          </p:cNvSpPr>
          <p:nvPr/>
        </p:nvSpPr>
        <p:spPr bwMode="auto">
          <a:xfrm>
            <a:off x="3211513" y="1346213"/>
            <a:ext cx="8870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600" dirty="0">
                <a:latin typeface="Arial" panose="020B0604020202020204" pitchFamily="34" charset="0"/>
                <a:cs typeface="Arial" panose="020B0604020202020204" pitchFamily="34" charset="0"/>
              </a:rPr>
              <a:t>Scharniert op het linkervoeghout</a:t>
            </a:r>
          </a:p>
          <a:p>
            <a:pPr>
              <a:lnSpc>
                <a:spcPct val="100000"/>
              </a:lnSpc>
              <a:spcBef>
                <a:spcPct val="0"/>
              </a:spcBef>
            </a:pPr>
            <a:r>
              <a:rPr lang="nl-BE" altLang="nl-BE" sz="1600" dirty="0">
                <a:latin typeface="Arial" panose="020B0604020202020204" pitchFamily="34" charset="0"/>
                <a:cs typeface="Arial" panose="020B0604020202020204" pitchFamily="34" charset="0"/>
              </a:rPr>
              <a:t>Bestaat uit een gebogen stuk hout met een drietal kammen met een rechte kant om het terugdraaien te beletten. De afgeronde onderkant laat toe dat het vangwiel nog kan draaien als men bij vergetelheid de pal niet getrokken heeft. </a:t>
            </a:r>
          </a:p>
          <a:p>
            <a:pPr>
              <a:lnSpc>
                <a:spcPct val="100000"/>
              </a:lnSpc>
              <a:spcBef>
                <a:spcPct val="0"/>
              </a:spcBef>
            </a:pPr>
            <a:r>
              <a:rPr lang="nl-BE" altLang="nl-BE" sz="1600" dirty="0">
                <a:latin typeface="Arial" panose="020B0604020202020204" pitchFamily="34" charset="0"/>
                <a:cs typeface="Arial" panose="020B0604020202020204" pitchFamily="34" charset="0"/>
              </a:rPr>
              <a:t>De andere kant van de kammen is afgerond waardoor het vangwiel wel vooruit kan draaien.</a:t>
            </a:r>
          </a:p>
          <a:p>
            <a:pPr>
              <a:lnSpc>
                <a:spcPct val="100000"/>
              </a:lnSpc>
              <a:spcBef>
                <a:spcPct val="0"/>
              </a:spcBef>
            </a:pPr>
            <a:r>
              <a:rPr lang="nl-BE" altLang="nl-BE" sz="1600" dirty="0">
                <a:latin typeface="Arial" panose="020B0604020202020204" pitchFamily="34" charset="0"/>
                <a:cs typeface="Arial" panose="020B0604020202020204" pitchFamily="34" charset="0"/>
              </a:rPr>
              <a:t>Met het </a:t>
            </a:r>
            <a:r>
              <a:rPr lang="nl-BE" altLang="nl-BE" sz="1600" dirty="0" err="1">
                <a:latin typeface="Arial" panose="020B0604020202020204" pitchFamily="34" charset="0"/>
                <a:cs typeface="Arial" panose="020B0604020202020204" pitchFamily="34" charset="0"/>
              </a:rPr>
              <a:t>paltouw</a:t>
            </a:r>
            <a:r>
              <a:rPr lang="nl-BE" altLang="nl-BE" sz="1600" dirty="0">
                <a:latin typeface="Arial" panose="020B0604020202020204" pitchFamily="34" charset="0"/>
                <a:cs typeface="Arial" panose="020B0604020202020204" pitchFamily="34" charset="0"/>
              </a:rPr>
              <a:t> </a:t>
            </a:r>
            <a:r>
              <a:rPr lang="nl-BE" altLang="nl-BE" sz="1600" dirty="0">
                <a:solidFill>
                  <a:srgbClr val="FF0000"/>
                </a:solidFill>
                <a:latin typeface="Arial" panose="020B0604020202020204" pitchFamily="34" charset="0"/>
                <a:cs typeface="Arial" panose="020B0604020202020204" pitchFamily="34" charset="0"/>
              </a:rPr>
              <a:t>(1)</a:t>
            </a:r>
            <a:r>
              <a:rPr lang="nl-BE" altLang="nl-BE" sz="1600" dirty="0">
                <a:latin typeface="Arial" panose="020B0604020202020204" pitchFamily="34" charset="0"/>
                <a:cs typeface="Arial" panose="020B0604020202020204" pitchFamily="34" charset="0"/>
              </a:rPr>
              <a:t>, via touwschijven door de kap naar de staart, trekt men de pal uit de gang kammen van het vangwiel. .</a:t>
            </a:r>
          </a:p>
          <a:p>
            <a:pPr>
              <a:lnSpc>
                <a:spcPct val="100000"/>
              </a:lnSpc>
              <a:spcBef>
                <a:spcPct val="0"/>
              </a:spcBef>
            </a:pPr>
            <a:r>
              <a:rPr lang="nl-BE" altLang="nl-BE" sz="1600" dirty="0">
                <a:latin typeface="Arial" panose="020B0604020202020204" pitchFamily="34" charset="0"/>
                <a:cs typeface="Arial" panose="020B0604020202020204" pitchFamily="34" charset="0"/>
              </a:rPr>
              <a:t>Een tweede touw </a:t>
            </a:r>
            <a:r>
              <a:rPr lang="nl-BE" altLang="nl-BE" sz="1600" dirty="0">
                <a:solidFill>
                  <a:srgbClr val="FF0000"/>
                </a:solidFill>
                <a:latin typeface="Arial" panose="020B0604020202020204" pitchFamily="34" charset="0"/>
                <a:cs typeface="Arial" panose="020B0604020202020204" pitchFamily="34" charset="0"/>
              </a:rPr>
              <a:t>(2)</a:t>
            </a:r>
            <a:r>
              <a:rPr lang="nl-BE" altLang="nl-BE" sz="1600" dirty="0">
                <a:latin typeface="Arial" panose="020B0604020202020204" pitchFamily="34" charset="0"/>
                <a:cs typeface="Arial" panose="020B0604020202020204" pitchFamily="34" charset="0"/>
              </a:rPr>
              <a:t>, met contragewicht, zorgt ervoor dat de pal in het bovenwiel valt als men het </a:t>
            </a:r>
            <a:r>
              <a:rPr lang="nl-BE" altLang="nl-BE" sz="1600" dirty="0" err="1">
                <a:latin typeface="Arial" panose="020B0604020202020204" pitchFamily="34" charset="0"/>
                <a:cs typeface="Arial" panose="020B0604020202020204" pitchFamily="34" charset="0"/>
              </a:rPr>
              <a:t>paltouw</a:t>
            </a:r>
            <a:r>
              <a:rPr lang="nl-BE" altLang="nl-BE" sz="1600" dirty="0">
                <a:latin typeface="Arial" panose="020B0604020202020204" pitchFamily="34" charset="0"/>
                <a:cs typeface="Arial" panose="020B0604020202020204" pitchFamily="34" charset="0"/>
              </a:rPr>
              <a:t> losmaakt. </a:t>
            </a:r>
          </a:p>
        </p:txBody>
      </p:sp>
      <p:sp>
        <p:nvSpPr>
          <p:cNvPr id="12" name="Tekstvak 11"/>
          <p:cNvSpPr txBox="1"/>
          <p:nvPr/>
        </p:nvSpPr>
        <p:spPr>
          <a:xfrm>
            <a:off x="349251" y="4516450"/>
            <a:ext cx="3605212" cy="585788"/>
          </a:xfrm>
          <a:prstGeom prst="rect">
            <a:avLst/>
          </a:prstGeom>
          <a:noFill/>
        </p:spPr>
        <p:txBody>
          <a:bodyPr>
            <a:spAutoFit/>
          </a:bodyPr>
          <a:lstStyle/>
          <a:p>
            <a:pPr>
              <a:defRPr/>
            </a:pPr>
            <a:r>
              <a:rPr lang="nl-BE" sz="1400" dirty="0">
                <a:latin typeface="Arial" panose="020B0604020202020204" pitchFamily="34" charset="0"/>
                <a:cs typeface="Arial" panose="020B0604020202020204" pitchFamily="34" charset="0"/>
              </a:rPr>
              <a:t>Doel van de pal:</a:t>
            </a:r>
            <a:r>
              <a:rPr lang="nl-BE"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defRPr/>
            </a:pPr>
            <a:r>
              <a:rPr lang="nl-BE" sz="1400" dirty="0">
                <a:latin typeface="Arial" panose="020B0604020202020204" pitchFamily="34" charset="0"/>
                <a:cs typeface="Arial" panose="020B0604020202020204" pitchFamily="34" charset="0"/>
              </a:rPr>
              <a:t>Beletten dat het gevlucht terug draait.</a:t>
            </a:r>
          </a:p>
        </p:txBody>
      </p:sp>
      <p:sp>
        <p:nvSpPr>
          <p:cNvPr id="13" name="Tekstvak 12"/>
          <p:cNvSpPr txBox="1">
            <a:spLocks noChangeArrowheads="1"/>
          </p:cNvSpPr>
          <p:nvPr/>
        </p:nvSpPr>
        <p:spPr bwMode="auto">
          <a:xfrm>
            <a:off x="862013" y="2595575"/>
            <a:ext cx="403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(1)</a:t>
            </a:r>
          </a:p>
        </p:txBody>
      </p:sp>
      <p:sp>
        <p:nvSpPr>
          <p:cNvPr id="14" name="Tekstvak 13"/>
          <p:cNvSpPr txBox="1">
            <a:spLocks noChangeArrowheads="1"/>
          </p:cNvSpPr>
          <p:nvPr/>
        </p:nvSpPr>
        <p:spPr bwMode="auto">
          <a:xfrm>
            <a:off x="1520826" y="1790713"/>
            <a:ext cx="446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(2)</a:t>
            </a:r>
          </a:p>
        </p:txBody>
      </p:sp>
      <p:sp>
        <p:nvSpPr>
          <p:cNvPr id="15" name="Tekstvak 14"/>
          <p:cNvSpPr txBox="1">
            <a:spLocks noChangeArrowheads="1"/>
          </p:cNvSpPr>
          <p:nvPr/>
        </p:nvSpPr>
        <p:spPr bwMode="auto">
          <a:xfrm>
            <a:off x="338932" y="5616575"/>
            <a:ext cx="32559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Doel van de </a:t>
            </a:r>
            <a:r>
              <a:rPr lang="nl-BE" altLang="nl-BE" sz="1400" dirty="0" err="1">
                <a:latin typeface="Arial" panose="020B0604020202020204" pitchFamily="34" charset="0"/>
                <a:cs typeface="Arial" panose="020B0604020202020204" pitchFamily="34" charset="0"/>
              </a:rPr>
              <a:t>kneppel</a:t>
            </a:r>
            <a:r>
              <a:rPr lang="nl-BE" altLang="nl-BE" sz="1400" dirty="0">
                <a:latin typeface="Arial" panose="020B0604020202020204" pitchFamily="34" charset="0"/>
                <a:cs typeface="Arial" panose="020B0604020202020204" pitchFamily="34" charset="0"/>
              </a:rPr>
              <a:t>:</a:t>
            </a:r>
          </a:p>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Voorkomen dat  onbevoegden de vang kunnen lichten</a:t>
            </a:r>
          </a:p>
        </p:txBody>
      </p:sp>
      <p:sp>
        <p:nvSpPr>
          <p:cNvPr id="16" name="Tekstvak 15"/>
          <p:cNvSpPr txBox="1">
            <a:spLocks noChangeArrowheads="1"/>
          </p:cNvSpPr>
          <p:nvPr/>
        </p:nvSpPr>
        <p:spPr bwMode="auto">
          <a:xfrm>
            <a:off x="7248525" y="4540250"/>
            <a:ext cx="47164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400">
                <a:latin typeface="Arial" panose="020B0604020202020204" pitchFamily="34" charset="0"/>
                <a:cs typeface="Arial" panose="020B0604020202020204" pitchFamily="34" charset="0"/>
              </a:rPr>
              <a:t>Scharniert in de achterste stijl van het hangereel </a:t>
            </a:r>
            <a:r>
              <a:rPr lang="nl-BE" altLang="nl-BE" sz="1400">
                <a:solidFill>
                  <a:srgbClr val="FF0000"/>
                </a:solidFill>
                <a:latin typeface="Arial" panose="020B0604020202020204" pitchFamily="34" charset="0"/>
                <a:cs typeface="Arial" panose="020B0604020202020204" pitchFamily="34" charset="0"/>
              </a:rPr>
              <a:t>(3)</a:t>
            </a:r>
          </a:p>
          <a:p>
            <a:pPr>
              <a:lnSpc>
                <a:spcPct val="100000"/>
              </a:lnSpc>
              <a:spcBef>
                <a:spcPct val="0"/>
              </a:spcBef>
            </a:pPr>
            <a:r>
              <a:rPr lang="nl-BE" altLang="nl-BE" sz="1400">
                <a:latin typeface="Arial" panose="020B0604020202020204" pitchFamily="34" charset="0"/>
                <a:cs typeface="Arial" panose="020B0604020202020204" pitchFamily="34" charset="0"/>
              </a:rPr>
              <a:t>Met het kneppeltouw </a:t>
            </a:r>
            <a:r>
              <a:rPr lang="nl-BE" altLang="nl-BE" sz="1400">
                <a:solidFill>
                  <a:srgbClr val="FF0000"/>
                </a:solidFill>
                <a:latin typeface="Arial" panose="020B0604020202020204" pitchFamily="34" charset="0"/>
                <a:cs typeface="Arial" panose="020B0604020202020204" pitchFamily="34" charset="0"/>
              </a:rPr>
              <a:t>(4)</a:t>
            </a:r>
            <a:r>
              <a:rPr lang="nl-BE" altLang="nl-BE" sz="1400">
                <a:latin typeface="Arial" panose="020B0604020202020204" pitchFamily="34" charset="0"/>
                <a:cs typeface="Arial" panose="020B0604020202020204" pitchFamily="34" charset="0"/>
              </a:rPr>
              <a:t> trekt de molenaar, aan de staart, de pal haaks op de vangbalk en zet ze vast.</a:t>
            </a:r>
          </a:p>
          <a:p>
            <a:pPr>
              <a:lnSpc>
                <a:spcPct val="100000"/>
              </a:lnSpc>
              <a:spcBef>
                <a:spcPct val="0"/>
              </a:spcBef>
            </a:pPr>
            <a:r>
              <a:rPr lang="nl-BE" altLang="nl-BE" sz="1400">
                <a:latin typeface="Arial" panose="020B0604020202020204" pitchFamily="34" charset="0"/>
                <a:cs typeface="Arial" panose="020B0604020202020204" pitchFamily="34" charset="0"/>
              </a:rPr>
              <a:t>Bij opgelegde vang trekt de molenaar de kneppel strak over het achtereinde van de vangbalk.</a:t>
            </a:r>
          </a:p>
          <a:p>
            <a:pPr>
              <a:lnSpc>
                <a:spcPct val="100000"/>
              </a:lnSpc>
              <a:spcBef>
                <a:spcPct val="0"/>
              </a:spcBef>
            </a:pPr>
            <a:r>
              <a:rPr lang="nl-BE" altLang="nl-BE" sz="1400">
                <a:latin typeface="Arial" panose="020B0604020202020204" pitchFamily="34" charset="0"/>
                <a:cs typeface="Arial" panose="020B0604020202020204" pitchFamily="34" charset="0"/>
              </a:rPr>
              <a:t>De kneppel kan in de kap nog geborgd worden met het lekentouw </a:t>
            </a:r>
            <a:r>
              <a:rPr lang="nl-BE" altLang="nl-BE" sz="1400">
                <a:solidFill>
                  <a:srgbClr val="FF0000"/>
                </a:solidFill>
                <a:latin typeface="Arial" panose="020B0604020202020204" pitchFamily="34" charset="0"/>
                <a:cs typeface="Arial" panose="020B0604020202020204" pitchFamily="34" charset="0"/>
              </a:rPr>
              <a:t>(5)</a:t>
            </a:r>
            <a:r>
              <a:rPr lang="nl-BE" altLang="nl-BE" sz="1400">
                <a:latin typeface="Arial" panose="020B0604020202020204" pitchFamily="34" charset="0"/>
                <a:cs typeface="Arial" panose="020B0604020202020204" pitchFamily="34" charset="0"/>
              </a:rPr>
              <a:t> of met een lekenpen in de gaten van de voorste stijl van het hangereel </a:t>
            </a:r>
            <a:r>
              <a:rPr lang="nl-BE" altLang="nl-BE" sz="1400">
                <a:solidFill>
                  <a:srgbClr val="FF0000"/>
                </a:solidFill>
                <a:latin typeface="Arial" panose="020B0604020202020204" pitchFamily="34" charset="0"/>
                <a:cs typeface="Arial" panose="020B0604020202020204" pitchFamily="34" charset="0"/>
              </a:rPr>
              <a:t>(6)</a:t>
            </a:r>
          </a:p>
        </p:txBody>
      </p:sp>
      <p:sp>
        <p:nvSpPr>
          <p:cNvPr id="17" name="Tekstvak 16"/>
          <p:cNvSpPr txBox="1">
            <a:spLocks noChangeArrowheads="1"/>
          </p:cNvSpPr>
          <p:nvPr/>
        </p:nvSpPr>
        <p:spPr bwMode="auto">
          <a:xfrm>
            <a:off x="4619625" y="4576763"/>
            <a:ext cx="3746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(3)</a:t>
            </a:r>
          </a:p>
        </p:txBody>
      </p:sp>
      <p:sp>
        <p:nvSpPr>
          <p:cNvPr id="18" name="Tekstvak 17"/>
          <p:cNvSpPr txBox="1">
            <a:spLocks noChangeArrowheads="1"/>
          </p:cNvSpPr>
          <p:nvPr/>
        </p:nvSpPr>
        <p:spPr bwMode="auto">
          <a:xfrm>
            <a:off x="5481638" y="4519613"/>
            <a:ext cx="374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(4)</a:t>
            </a:r>
          </a:p>
        </p:txBody>
      </p:sp>
      <p:sp>
        <p:nvSpPr>
          <p:cNvPr id="19" name="Tekstvak 18"/>
          <p:cNvSpPr txBox="1">
            <a:spLocks noChangeArrowheads="1"/>
          </p:cNvSpPr>
          <p:nvPr/>
        </p:nvSpPr>
        <p:spPr bwMode="auto">
          <a:xfrm>
            <a:off x="6432550" y="4381500"/>
            <a:ext cx="374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(5)</a:t>
            </a:r>
          </a:p>
        </p:txBody>
      </p:sp>
      <p:sp>
        <p:nvSpPr>
          <p:cNvPr id="20" name="Tekstvak 19"/>
          <p:cNvSpPr txBox="1">
            <a:spLocks noChangeArrowheads="1"/>
          </p:cNvSpPr>
          <p:nvPr/>
        </p:nvSpPr>
        <p:spPr bwMode="auto">
          <a:xfrm>
            <a:off x="5118100" y="4519613"/>
            <a:ext cx="374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ial" panose="020B0604020202020204" pitchFamily="34" charset="0"/>
                <a:cs typeface="Arial" panose="020B0604020202020204" pitchFamily="34" charset="0"/>
              </a:rPr>
              <a:t>(6)</a:t>
            </a:r>
          </a:p>
        </p:txBody>
      </p:sp>
      <p:sp>
        <p:nvSpPr>
          <p:cNvPr id="21" name="Ovaal 20"/>
          <p:cNvSpPr/>
          <p:nvPr/>
        </p:nvSpPr>
        <p:spPr>
          <a:xfrm>
            <a:off x="5110163" y="4397375"/>
            <a:ext cx="360362" cy="35877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22" name="Ovaal 21"/>
          <p:cNvSpPr/>
          <p:nvPr/>
        </p:nvSpPr>
        <p:spPr>
          <a:xfrm>
            <a:off x="4614863" y="4556125"/>
            <a:ext cx="360362" cy="36036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23" name="Tekstvak 22"/>
          <p:cNvSpPr txBox="1">
            <a:spLocks noChangeArrowheads="1"/>
          </p:cNvSpPr>
          <p:nvPr/>
        </p:nvSpPr>
        <p:spPr bwMode="auto">
          <a:xfrm>
            <a:off x="7248524" y="3836988"/>
            <a:ext cx="2860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latin typeface="De Arial"/>
                <a:cs typeface="Arial" panose="020B0604020202020204" pitchFamily="34" charset="0"/>
              </a:rPr>
              <a:t>De </a:t>
            </a:r>
            <a:r>
              <a:rPr lang="nl-BE" altLang="nl-BE" sz="1800" dirty="0" err="1" smtClean="0">
                <a:latin typeface="De Arial"/>
                <a:cs typeface="Arial" panose="020B0604020202020204" pitchFamily="34" charset="0"/>
              </a:rPr>
              <a:t>kneppel</a:t>
            </a:r>
            <a:r>
              <a:rPr lang="nl-BE" altLang="nl-BE" sz="1800" dirty="0" smtClean="0">
                <a:latin typeface="De Arial"/>
                <a:cs typeface="Arial" panose="020B0604020202020204" pitchFamily="34" charset="0"/>
              </a:rPr>
              <a:t>  en lekenpen</a:t>
            </a:r>
            <a:endParaRPr lang="nl-BE" altLang="nl-BE" sz="1800" dirty="0">
              <a:latin typeface="De Arial"/>
              <a:cs typeface="Arial" panose="020B0604020202020204" pitchFamily="34" charset="0"/>
            </a:endParaRPr>
          </a:p>
        </p:txBody>
      </p:sp>
    </p:spTree>
    <p:extLst>
      <p:ext uri="{BB962C8B-B14F-4D97-AF65-F5344CB8AC3E}">
        <p14:creationId xmlns:p14="http://schemas.microsoft.com/office/powerpoint/2010/main" val="87476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500" fill="hold"/>
                                        <p:tgtEl>
                                          <p:spTgt spid="20"/>
                                        </p:tgtEl>
                                        <p:attrNameLst>
                                          <p:attrName>ppt_x</p:attrName>
                                        </p:attrNameLst>
                                      </p:cBhvr>
                                      <p:tavLst>
                                        <p:tav tm="0">
                                          <p:val>
                                            <p:strVal val="#ppt_x"/>
                                          </p:val>
                                        </p:tav>
                                        <p:tav tm="100000">
                                          <p:val>
                                            <p:strVal val="#ppt_x"/>
                                          </p:val>
                                        </p:tav>
                                      </p:tavLst>
                                    </p:anim>
                                    <p:anim calcmode="lin" valueType="num">
                                      <p:cBhvr additive="base">
                                        <p:cTn id="7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6" grpId="0"/>
      <p:bldP spid="17" grpId="0"/>
      <p:bldP spid="18" grpId="0"/>
      <p:bldP spid="19" grpId="0"/>
      <p:bldP spid="20" grpId="0"/>
      <p:bldP spid="21" grpId="0" animBg="1"/>
      <p:bldP spid="22" grpId="0" animBg="1"/>
      <p:bldP spid="2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75</a:t>
            </a:fld>
            <a:endParaRPr lang="nl-BE"/>
          </a:p>
        </p:txBody>
      </p:sp>
    </p:spTree>
    <p:extLst>
      <p:ext uri="{BB962C8B-B14F-4D97-AF65-F5344CB8AC3E}">
        <p14:creationId xmlns:p14="http://schemas.microsoft.com/office/powerpoint/2010/main" val="12155177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Houten roede</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8</a:t>
            </a:fld>
            <a:endParaRPr lang="nl-BE"/>
          </a:p>
        </p:txBody>
      </p:sp>
      <p:sp>
        <p:nvSpPr>
          <p:cNvPr id="8" name="Rechthoek 1"/>
          <p:cNvSpPr>
            <a:spLocks noChangeArrowheads="1"/>
          </p:cNvSpPr>
          <p:nvPr/>
        </p:nvSpPr>
        <p:spPr bwMode="auto">
          <a:xfrm>
            <a:off x="0" y="906225"/>
            <a:ext cx="1219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a:latin typeface="Arial" panose="020B0604020202020204" pitchFamily="34" charset="0"/>
                <a:cs typeface="Arial" panose="020B0604020202020204" pitchFamily="34" charset="0"/>
              </a:rPr>
              <a:t>Een gevlucht bestaat uit twee roeden die kruislings, achter elkaar door de askop steken:</a:t>
            </a:r>
          </a:p>
          <a:p>
            <a:pPr algn="ctr">
              <a:lnSpc>
                <a:spcPct val="100000"/>
              </a:lnSpc>
              <a:spcBef>
                <a:spcPct val="0"/>
              </a:spcBef>
              <a:buFontTx/>
              <a:buNone/>
            </a:pPr>
            <a:r>
              <a:rPr lang="nl-BE" altLang="nl-BE" sz="1800">
                <a:latin typeface="Arial" panose="020B0604020202020204" pitchFamily="34" charset="0"/>
                <a:cs typeface="Arial" panose="020B0604020202020204" pitchFamily="34" charset="0"/>
              </a:rPr>
              <a:t>de binnenroede en de buitenroede. </a:t>
            </a:r>
          </a:p>
          <a:p>
            <a:pPr algn="ctr">
              <a:lnSpc>
                <a:spcPct val="100000"/>
              </a:lnSpc>
              <a:spcBef>
                <a:spcPct val="0"/>
              </a:spcBef>
              <a:buFontTx/>
              <a:buNone/>
            </a:pPr>
            <a:r>
              <a:rPr lang="nl-BE" altLang="nl-BE" sz="1800">
                <a:latin typeface="Arial" panose="020B0604020202020204" pitchFamily="34" charset="0"/>
                <a:cs typeface="Arial" panose="020B0604020202020204" pitchFamily="34" charset="0"/>
              </a:rPr>
              <a:t>Elke roede heeft twee wieken of enden </a:t>
            </a:r>
          </a:p>
        </p:txBody>
      </p:sp>
      <p:sp>
        <p:nvSpPr>
          <p:cNvPr id="9" name="Tekstvak 6"/>
          <p:cNvSpPr txBox="1">
            <a:spLocks noChangeArrowheads="1"/>
          </p:cNvSpPr>
          <p:nvPr/>
        </p:nvSpPr>
        <p:spPr bwMode="auto">
          <a:xfrm>
            <a:off x="7154863" y="4995625"/>
            <a:ext cx="412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a:latin typeface="Arial" panose="020B0604020202020204" pitchFamily="34" charset="0"/>
                <a:cs typeface="Arial" panose="020B0604020202020204" pitchFamily="34" charset="0"/>
              </a:rPr>
              <a:t>Haspelwiekenkruis 4 halve roeden met stutblokken en knuppelstroppen rond de askop</a:t>
            </a:r>
          </a:p>
        </p:txBody>
      </p:sp>
      <p:pic>
        <p:nvPicPr>
          <p:cNvPr id="10" name="Afbeelding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31375" y="1531700"/>
            <a:ext cx="19986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vak 10"/>
          <p:cNvSpPr txBox="1">
            <a:spLocks noChangeArrowheads="1"/>
          </p:cNvSpPr>
          <p:nvPr/>
        </p:nvSpPr>
        <p:spPr bwMode="auto">
          <a:xfrm>
            <a:off x="9731375" y="4425712"/>
            <a:ext cx="1889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000" dirty="0">
                <a:latin typeface="Arial" panose="020B0604020202020204" pitchFamily="34" charset="0"/>
                <a:cs typeface="Arial" panose="020B0604020202020204" pitchFamily="34" charset="0"/>
              </a:rPr>
              <a:t>“</a:t>
            </a:r>
            <a:r>
              <a:rPr lang="nl-BE" altLang="nl-BE" sz="1000" dirty="0" err="1">
                <a:latin typeface="Arial" panose="020B0604020202020204" pitchFamily="34" charset="0"/>
                <a:cs typeface="Arial" panose="020B0604020202020204" pitchFamily="34" charset="0"/>
              </a:rPr>
              <a:t>Robonsbosmolen</a:t>
            </a:r>
            <a:r>
              <a:rPr lang="nl-BE" altLang="nl-BE" sz="1000" dirty="0">
                <a:latin typeface="Arial" panose="020B0604020202020204" pitchFamily="34" charset="0"/>
                <a:cs typeface="Arial" panose="020B0604020202020204" pitchFamily="34" charset="0"/>
              </a:rPr>
              <a:t>” Alkmaar</a:t>
            </a:r>
          </a:p>
        </p:txBody>
      </p:sp>
      <p:sp>
        <p:nvSpPr>
          <p:cNvPr id="12" name="Tekstvak 11"/>
          <p:cNvSpPr txBox="1">
            <a:spLocks noChangeArrowheads="1"/>
          </p:cNvSpPr>
          <p:nvPr/>
        </p:nvSpPr>
        <p:spPr bwMode="auto">
          <a:xfrm>
            <a:off x="306388" y="4724163"/>
            <a:ext cx="21240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a:latin typeface="Arial" panose="020B0604020202020204" pitchFamily="34" charset="0"/>
                <a:cs typeface="Arial" panose="020B0604020202020204" pitchFamily="34" charset="0"/>
              </a:rPr>
              <a:t>Driedelige borstroede.</a:t>
            </a:r>
          </a:p>
          <a:p>
            <a:pPr algn="ctr">
              <a:lnSpc>
                <a:spcPct val="100000"/>
              </a:lnSpc>
              <a:spcBef>
                <a:spcPct val="0"/>
              </a:spcBef>
              <a:buFontTx/>
              <a:buNone/>
            </a:pPr>
            <a:r>
              <a:rPr lang="nl-BE" altLang="nl-BE" sz="1400">
                <a:latin typeface="Arial" panose="020B0604020202020204" pitchFamily="34" charset="0"/>
                <a:cs typeface="Arial" panose="020B0604020202020204" pitchFamily="34" charset="0"/>
              </a:rPr>
              <a:t> Borst door de askop verlengd met twee oplangers</a:t>
            </a:r>
            <a:r>
              <a:rPr lang="nl-BE" altLang="nl-BE" sz="1800">
                <a:latin typeface="Arial" panose="020B0604020202020204" pitchFamily="34" charset="0"/>
                <a:cs typeface="Arial" panose="020B0604020202020204" pitchFamily="34" charset="0"/>
              </a:rPr>
              <a:t> </a:t>
            </a:r>
          </a:p>
        </p:txBody>
      </p:sp>
      <p:pic>
        <p:nvPicPr>
          <p:cNvPr id="13" name="Picture 7" descr="De bronafbeelding bekijken"/>
          <p:cNvPicPr>
            <a:picLocks noChangeAspect="1" noChangeArrowheads="1"/>
          </p:cNvPicPr>
          <p:nvPr/>
        </p:nvPicPr>
        <p:blipFill>
          <a:blip r:embed="rId4">
            <a:extLst>
              <a:ext uri="{28A0092B-C50C-407E-A947-70E740481C1C}">
                <a14:useLocalDpi xmlns:a14="http://schemas.microsoft.com/office/drawing/2010/main" val="0"/>
              </a:ext>
            </a:extLst>
          </a:blip>
          <a:srcRect l="-282" t="105" r="282" b="-105"/>
          <a:stretch>
            <a:fillRect/>
          </a:stretch>
        </p:blipFill>
        <p:spPr bwMode="auto">
          <a:xfrm>
            <a:off x="306388" y="1792050"/>
            <a:ext cx="21240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kstvak 13"/>
          <p:cNvSpPr txBox="1">
            <a:spLocks noChangeArrowheads="1"/>
          </p:cNvSpPr>
          <p:nvPr/>
        </p:nvSpPr>
        <p:spPr bwMode="auto">
          <a:xfrm>
            <a:off x="652463" y="1330088"/>
            <a:ext cx="1557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000" dirty="0">
                <a:latin typeface="Arial" panose="020B0604020202020204" pitchFamily="34" charset="0"/>
                <a:cs typeface="Arial" panose="020B0604020202020204" pitchFamily="34" charset="0"/>
              </a:rPr>
              <a:t>“Doesburgermolen” </a:t>
            </a:r>
          </a:p>
          <a:p>
            <a:pPr algn="ctr">
              <a:lnSpc>
                <a:spcPct val="100000"/>
              </a:lnSpc>
              <a:spcBef>
                <a:spcPct val="0"/>
              </a:spcBef>
              <a:buFontTx/>
              <a:buNone/>
            </a:pPr>
            <a:r>
              <a:rPr lang="nl-BE" altLang="nl-BE" sz="1000" dirty="0">
                <a:latin typeface="Arial" panose="020B0604020202020204" pitchFamily="34" charset="0"/>
                <a:cs typeface="Arial" panose="020B0604020202020204" pitchFamily="34" charset="0"/>
              </a:rPr>
              <a:t>Lunteren Gld.</a:t>
            </a:r>
          </a:p>
        </p:txBody>
      </p:sp>
      <p:sp>
        <p:nvSpPr>
          <p:cNvPr id="15" name="Tekstvak 14"/>
          <p:cNvSpPr txBox="1">
            <a:spLocks noChangeArrowheads="1"/>
          </p:cNvSpPr>
          <p:nvPr/>
        </p:nvSpPr>
        <p:spPr bwMode="auto">
          <a:xfrm>
            <a:off x="3140075" y="4555888"/>
            <a:ext cx="3024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a:latin typeface="Arial" panose="020B0604020202020204" pitchFamily="34" charset="0"/>
                <a:cs typeface="Arial" panose="020B0604020202020204" pitchFamily="34" charset="0"/>
              </a:rPr>
              <a:t>Tweedelige roeden</a:t>
            </a:r>
          </a:p>
          <a:p>
            <a:pPr algn="ctr">
              <a:lnSpc>
                <a:spcPct val="100000"/>
              </a:lnSpc>
              <a:spcBef>
                <a:spcPct val="0"/>
              </a:spcBef>
              <a:buFontTx/>
              <a:buNone/>
            </a:pPr>
            <a:r>
              <a:rPr lang="nl-BE" altLang="nl-BE" sz="1400">
                <a:latin typeface="Arial" panose="020B0604020202020204" pitchFamily="34" charset="0"/>
                <a:cs typeface="Arial" panose="020B0604020202020204" pitchFamily="34" charset="0"/>
              </a:rPr>
              <a:t> lange las door askop, </a:t>
            </a:r>
          </a:p>
        </p:txBody>
      </p:sp>
      <p:pic>
        <p:nvPicPr>
          <p:cNvPr id="16" name="Afbeelding 15"/>
          <p:cNvPicPr>
            <a:picLocks noChangeAspect="1"/>
          </p:cNvPicPr>
          <p:nvPr/>
        </p:nvPicPr>
        <p:blipFill>
          <a:blip r:embed="rId5">
            <a:extLst>
              <a:ext uri="{28A0092B-C50C-407E-A947-70E740481C1C}">
                <a14:useLocalDpi xmlns:a14="http://schemas.microsoft.com/office/drawing/2010/main" val="0"/>
              </a:ext>
            </a:extLst>
          </a:blip>
          <a:srcRect l="26944" t="30536" r="36769" b="24516"/>
          <a:stretch>
            <a:fillRect/>
          </a:stretch>
        </p:blipFill>
        <p:spPr bwMode="auto">
          <a:xfrm>
            <a:off x="7400925" y="2615963"/>
            <a:ext cx="18161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kstvak 16"/>
          <p:cNvSpPr txBox="1">
            <a:spLocks noChangeArrowheads="1"/>
          </p:cNvSpPr>
          <p:nvPr/>
        </p:nvSpPr>
        <p:spPr bwMode="auto">
          <a:xfrm>
            <a:off x="7400925" y="4466988"/>
            <a:ext cx="1693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latin typeface="Arial" panose="020B0604020202020204" pitchFamily="34" charset="0"/>
                <a:cs typeface="Arial" panose="020B0604020202020204" pitchFamily="34" charset="0"/>
              </a:rPr>
              <a:t>Stutblok tussen enden</a:t>
            </a:r>
          </a:p>
        </p:txBody>
      </p:sp>
      <p:sp>
        <p:nvSpPr>
          <p:cNvPr id="18" name="Tekstvak 17"/>
          <p:cNvSpPr txBox="1">
            <a:spLocks noChangeArrowheads="1"/>
          </p:cNvSpPr>
          <p:nvPr/>
        </p:nvSpPr>
        <p:spPr bwMode="auto">
          <a:xfrm>
            <a:off x="8032750" y="2211150"/>
            <a:ext cx="13382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t>Strop rond stutten</a:t>
            </a:r>
          </a:p>
        </p:txBody>
      </p:sp>
      <p:cxnSp>
        <p:nvCxnSpPr>
          <p:cNvPr id="19" name="Rechte verbindingslijn met pijl 18"/>
          <p:cNvCxnSpPr>
            <a:stCxn id="18" idx="2"/>
          </p:cNvCxnSpPr>
          <p:nvPr/>
        </p:nvCxnSpPr>
        <p:spPr>
          <a:xfrm flipH="1">
            <a:off x="8607425" y="2488963"/>
            <a:ext cx="93663" cy="3175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Afbeelding 1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0075" y="5182950"/>
            <a:ext cx="27860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Vierkante haak rechts 20"/>
          <p:cNvSpPr/>
          <p:nvPr/>
        </p:nvSpPr>
        <p:spPr>
          <a:xfrm rot="5400000">
            <a:off x="4445794" y="5285344"/>
            <a:ext cx="49213" cy="466725"/>
          </a:xfrm>
          <a:prstGeom prst="righ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BE" dirty="0"/>
          </a:p>
        </p:txBody>
      </p:sp>
      <p:sp>
        <p:nvSpPr>
          <p:cNvPr id="22" name="Tekstvak 21"/>
          <p:cNvSpPr txBox="1">
            <a:spLocks noChangeArrowheads="1"/>
          </p:cNvSpPr>
          <p:nvPr/>
        </p:nvSpPr>
        <p:spPr bwMode="auto">
          <a:xfrm>
            <a:off x="3952875" y="5841763"/>
            <a:ext cx="1141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Askop</a:t>
            </a:r>
          </a:p>
        </p:txBody>
      </p:sp>
      <p:cxnSp>
        <p:nvCxnSpPr>
          <p:cNvPr id="23" name="Rechte verbindingslijn met pijl 22"/>
          <p:cNvCxnSpPr>
            <a:stCxn id="22" idx="0"/>
            <a:endCxn id="20" idx="2"/>
          </p:cNvCxnSpPr>
          <p:nvPr/>
        </p:nvCxnSpPr>
        <p:spPr>
          <a:xfrm flipV="1">
            <a:off x="4524375" y="5543313"/>
            <a:ext cx="9525" cy="2984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 descr="haspelkruis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0075" y="2225438"/>
            <a:ext cx="3024188"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14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4" grpId="0"/>
      <p:bldP spid="15" grpId="0"/>
      <p:bldP spid="17" grpId="0"/>
      <p:bldP spid="18" grpId="0"/>
      <p:bldP spid="21" grpId="0" animBg="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Geklonken roede</a:t>
            </a:r>
            <a:endParaRPr lang="nl-BE" sz="3600" dirty="0">
              <a:latin typeface="AR JULIAN" panose="02000000000000000000" pitchFamily="2" charset="0"/>
            </a:endParaRPr>
          </a:p>
        </p:txBody>
      </p:sp>
      <p:sp>
        <p:nvSpPr>
          <p:cNvPr id="5" name="Tekstvak 4"/>
          <p:cNvSpPr txBox="1"/>
          <p:nvPr/>
        </p:nvSpPr>
        <p:spPr>
          <a:xfrm>
            <a:off x="23741" y="-6225"/>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sp>
        <p:nvSpPr>
          <p:cNvPr id="2" name="Tijdelijke aanduiding voor voettekst 1"/>
          <p:cNvSpPr>
            <a:spLocks noGrp="1"/>
          </p:cNvSpPr>
          <p:nvPr>
            <p:ph type="ftr" sz="quarter" idx="11"/>
          </p:nvPr>
        </p:nvSpPr>
        <p:spPr/>
        <p:txBody>
          <a:bodyPr/>
          <a:lstStyle/>
          <a:p>
            <a:r>
              <a:rPr lang="nl-BE" smtClean="0"/>
              <a:t>Het gilde van molenaars</a:t>
            </a:r>
            <a:endParaRPr lang="nl-BE"/>
          </a:p>
        </p:txBody>
      </p:sp>
      <p:sp>
        <p:nvSpPr>
          <p:cNvPr id="3" name="Tijdelijke aanduiding voor dianummer 2"/>
          <p:cNvSpPr>
            <a:spLocks noGrp="1"/>
          </p:cNvSpPr>
          <p:nvPr>
            <p:ph type="sldNum" sz="quarter" idx="12"/>
          </p:nvPr>
        </p:nvSpPr>
        <p:spPr/>
        <p:txBody>
          <a:bodyPr/>
          <a:lstStyle/>
          <a:p>
            <a:fld id="{750E2C1B-CB6C-49A9-AA1B-66342D215B5D}" type="slidenum">
              <a:rPr lang="nl-BE" smtClean="0"/>
              <a:t>9</a:t>
            </a:fld>
            <a:endParaRPr lang="nl-BE"/>
          </a:p>
        </p:txBody>
      </p:sp>
      <p:sp>
        <p:nvSpPr>
          <p:cNvPr id="8" name="Tekstvak 1"/>
          <p:cNvSpPr txBox="1">
            <a:spLocks noChangeArrowheads="1"/>
          </p:cNvSpPr>
          <p:nvPr/>
        </p:nvSpPr>
        <p:spPr bwMode="auto">
          <a:xfrm>
            <a:off x="2287587" y="1132184"/>
            <a:ext cx="78819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a:latin typeface="Arial" panose="020B0604020202020204" pitchFamily="34" charset="0"/>
                <a:cs typeface="Arial" panose="020B0604020202020204" pitchFamily="34" charset="0"/>
              </a:rPr>
              <a:t>Vanaf de 19</a:t>
            </a:r>
            <a:r>
              <a:rPr lang="nl-BE" altLang="nl-BE" sz="1800" baseline="30000">
                <a:latin typeface="Arial" panose="020B0604020202020204" pitchFamily="34" charset="0"/>
                <a:cs typeface="Arial" panose="020B0604020202020204" pitchFamily="34" charset="0"/>
              </a:rPr>
              <a:t>de</a:t>
            </a:r>
            <a:r>
              <a:rPr lang="nl-BE" altLang="nl-BE" sz="1800">
                <a:latin typeface="Arial" panose="020B0604020202020204" pitchFamily="34" charset="0"/>
                <a:cs typeface="Arial" panose="020B0604020202020204" pitchFamily="34" charset="0"/>
              </a:rPr>
              <a:t> eeuw werden de houten roeden vervangen door metalen</a:t>
            </a:r>
          </a:p>
          <a:p>
            <a:pPr algn="ctr">
              <a:lnSpc>
                <a:spcPct val="100000"/>
              </a:lnSpc>
              <a:spcBef>
                <a:spcPct val="0"/>
              </a:spcBef>
              <a:buFontTx/>
              <a:buNone/>
            </a:pPr>
            <a:r>
              <a:rPr lang="nl-BE" altLang="nl-BE" sz="1800">
                <a:latin typeface="Arial" panose="020B0604020202020204" pitchFamily="34" charset="0"/>
                <a:cs typeface="Arial" panose="020B0604020202020204" pitchFamily="34" charset="0"/>
              </a:rPr>
              <a:t>De eerste waren geklonken roeden later gelasten.</a:t>
            </a:r>
          </a:p>
        </p:txBody>
      </p:sp>
      <p:pic>
        <p:nvPicPr>
          <p:cNvPr id="9" name="Picture 2" descr="Pot roede doorsne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5825" y="2060871"/>
            <a:ext cx="2630487"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kstvak 9"/>
          <p:cNvSpPr txBox="1">
            <a:spLocks noChangeArrowheads="1"/>
          </p:cNvSpPr>
          <p:nvPr/>
        </p:nvSpPr>
        <p:spPr bwMode="auto">
          <a:xfrm>
            <a:off x="196850" y="2060871"/>
            <a:ext cx="41989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a:latin typeface="Arial" panose="020B0604020202020204" pitchFamily="34" charset="0"/>
                <a:cs typeface="Arial" panose="020B0604020202020204" pitchFamily="34" charset="0"/>
              </a:rPr>
              <a:t>Metalen stroken geklonken met verzonken nagels op de hoeklijnen</a:t>
            </a:r>
          </a:p>
          <a:p>
            <a:pPr algn="ctr">
              <a:lnSpc>
                <a:spcPct val="100000"/>
              </a:lnSpc>
              <a:spcBef>
                <a:spcPct val="0"/>
              </a:spcBef>
              <a:buFontTx/>
              <a:buNone/>
            </a:pPr>
            <a:r>
              <a:rPr lang="nl-BE" altLang="nl-BE" sz="1400">
                <a:latin typeface="Arial" panose="020B0604020202020204" pitchFamily="34" charset="0"/>
                <a:cs typeface="Arial" panose="020B0604020202020204" pitchFamily="34" charset="0"/>
              </a:rPr>
              <a:t>Geklonken </a:t>
            </a:r>
            <a:r>
              <a:rPr lang="nl-BE" altLang="nl-BE" sz="1400">
                <a:solidFill>
                  <a:srgbClr val="FF0000"/>
                </a:solidFill>
                <a:latin typeface="Arial" panose="020B0604020202020204" pitchFamily="34" charset="0"/>
                <a:cs typeface="Arial" panose="020B0604020202020204" pitchFamily="34" charset="0"/>
              </a:rPr>
              <a:t>Potroeden</a:t>
            </a:r>
            <a:r>
              <a:rPr lang="nl-BE" altLang="nl-BE" sz="1400">
                <a:latin typeface="Arial" panose="020B0604020202020204" pitchFamily="34" charset="0"/>
                <a:cs typeface="Arial" panose="020B0604020202020204" pitchFamily="34" charset="0"/>
              </a:rPr>
              <a:t>, Gebr. Pot, Elshout Kinderdijk</a:t>
            </a:r>
          </a:p>
        </p:txBody>
      </p:sp>
      <p:pic>
        <p:nvPicPr>
          <p:cNvPr id="11" name="Afbeelding 10"/>
          <p:cNvPicPr>
            <a:picLocks noChangeAspect="1"/>
          </p:cNvPicPr>
          <p:nvPr/>
        </p:nvPicPr>
        <p:blipFill>
          <a:blip r:embed="rId4">
            <a:extLst>
              <a:ext uri="{28A0092B-C50C-407E-A947-70E740481C1C}">
                <a14:useLocalDpi xmlns:a14="http://schemas.microsoft.com/office/drawing/2010/main" val="0"/>
              </a:ext>
            </a:extLst>
          </a:blip>
          <a:srcRect t="48232" b="31029"/>
          <a:stretch>
            <a:fillRect/>
          </a:stretch>
        </p:blipFill>
        <p:spPr bwMode="auto">
          <a:xfrm>
            <a:off x="4156702" y="4219575"/>
            <a:ext cx="20383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File:Molen Laaglandse molen, Hellouw, Franse roe.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3752" y="3575050"/>
            <a:ext cx="1598613"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fbeelding 12"/>
          <p:cNvPicPr>
            <a:picLocks noChangeAspect="1"/>
          </p:cNvPicPr>
          <p:nvPr/>
        </p:nvPicPr>
        <p:blipFill>
          <a:blip r:embed="rId7">
            <a:extLst>
              <a:ext uri="{28A0092B-C50C-407E-A947-70E740481C1C}">
                <a14:useLocalDpi xmlns:a14="http://schemas.microsoft.com/office/drawing/2010/main" val="0"/>
              </a:ext>
            </a:extLst>
          </a:blip>
          <a:srcRect b="79079"/>
          <a:stretch>
            <a:fillRect/>
          </a:stretch>
        </p:blipFill>
        <p:spPr bwMode="auto">
          <a:xfrm>
            <a:off x="266700" y="1054396"/>
            <a:ext cx="202088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Afbeelding 13"/>
          <p:cNvPicPr>
            <a:picLocks noChangeAspect="1"/>
          </p:cNvPicPr>
          <p:nvPr/>
        </p:nvPicPr>
        <p:blipFill>
          <a:blip r:embed="rId8">
            <a:extLst>
              <a:ext uri="{28A0092B-C50C-407E-A947-70E740481C1C}">
                <a14:useLocalDpi xmlns:a14="http://schemas.microsoft.com/office/drawing/2010/main" val="0"/>
              </a:ext>
            </a:extLst>
          </a:blip>
          <a:srcRect t="24033" b="55061"/>
          <a:stretch>
            <a:fillRect/>
          </a:stretch>
        </p:blipFill>
        <p:spPr bwMode="auto">
          <a:xfrm>
            <a:off x="10169525" y="1052809"/>
            <a:ext cx="2022475"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kstvak 14"/>
          <p:cNvSpPr txBox="1">
            <a:spLocks noChangeArrowheads="1"/>
          </p:cNvSpPr>
          <p:nvPr/>
        </p:nvSpPr>
        <p:spPr bwMode="auto">
          <a:xfrm>
            <a:off x="2092952" y="5278437"/>
            <a:ext cx="5603875"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nl-BE" altLang="nl-BE" sz="1600" dirty="0">
                <a:latin typeface="Arial" panose="020B0604020202020204" pitchFamily="34" charset="0"/>
                <a:cs typeface="Arial" panose="020B0604020202020204" pitchFamily="34" charset="0"/>
              </a:rPr>
              <a:t>Metalen platen met omgezette randen, waartegen vlakke platen worden geklonken. Holle kant aan rompzijde</a:t>
            </a:r>
            <a:r>
              <a:rPr lang="nl-BE" altLang="nl-BE" sz="1800" dirty="0">
                <a:latin typeface="Arial" panose="020B0604020202020204" pitchFamily="34" charset="0"/>
                <a:cs typeface="Arial" panose="020B0604020202020204" pitchFamily="34" charset="0"/>
              </a:rPr>
              <a:t> </a:t>
            </a:r>
          </a:p>
          <a:p>
            <a:pPr algn="ctr">
              <a:lnSpc>
                <a:spcPct val="100000"/>
              </a:lnSpc>
              <a:spcBef>
                <a:spcPct val="0"/>
              </a:spcBef>
              <a:buFont typeface="Arial" panose="020B0604020202020204" pitchFamily="34" charset="0"/>
              <a:buNone/>
            </a:pPr>
            <a:r>
              <a:rPr lang="nl-BE" altLang="nl-BE" sz="1200" dirty="0">
                <a:latin typeface="Arial" panose="020B0604020202020204" pitchFamily="34" charset="0"/>
                <a:cs typeface="Arial" panose="020B0604020202020204" pitchFamily="34" charset="0"/>
              </a:rPr>
              <a:t>Geklonken </a:t>
            </a:r>
            <a:r>
              <a:rPr lang="nl-BE" altLang="nl-BE" sz="1200" dirty="0">
                <a:solidFill>
                  <a:srgbClr val="FF0000"/>
                </a:solidFill>
                <a:latin typeface="Arial" panose="020B0604020202020204" pitchFamily="34" charset="0"/>
                <a:cs typeface="Arial" panose="020B0604020202020204" pitchFamily="34" charset="0"/>
              </a:rPr>
              <a:t>Fransenroede</a:t>
            </a:r>
            <a:r>
              <a:rPr lang="nl-BE" altLang="nl-BE" sz="1200" dirty="0">
                <a:latin typeface="Arial" panose="020B0604020202020204" pitchFamily="34" charset="0"/>
                <a:cs typeface="Arial" panose="020B0604020202020204" pitchFamily="34" charset="0"/>
              </a:rPr>
              <a:t>, Vierlingsbeek </a:t>
            </a:r>
            <a:endParaRPr lang="nl-BE" altLang="nl-BE" sz="1800" dirty="0">
              <a:latin typeface="Arial" panose="020B0604020202020204" pitchFamily="34" charset="0"/>
              <a:cs typeface="Arial" panose="020B0604020202020204" pitchFamily="34" charset="0"/>
            </a:endParaRPr>
          </a:p>
        </p:txBody>
      </p:sp>
      <p:cxnSp>
        <p:nvCxnSpPr>
          <p:cNvPr id="16" name="Rechte verbindingslijn met pijl 15"/>
          <p:cNvCxnSpPr>
            <a:stCxn id="10" idx="3"/>
          </p:cNvCxnSpPr>
          <p:nvPr/>
        </p:nvCxnSpPr>
        <p:spPr>
          <a:xfrm>
            <a:off x="4395787" y="2568871"/>
            <a:ext cx="681038" cy="317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kstvak 16"/>
          <p:cNvSpPr txBox="1">
            <a:spLocks noChangeArrowheads="1"/>
          </p:cNvSpPr>
          <p:nvPr/>
        </p:nvSpPr>
        <p:spPr bwMode="auto">
          <a:xfrm>
            <a:off x="7885112" y="2167234"/>
            <a:ext cx="41497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a:latin typeface="Arial" panose="020B0604020202020204" pitchFamily="34" charset="0"/>
                <a:cs typeface="Arial" panose="020B0604020202020204" pitchFamily="34" charset="0"/>
              </a:rPr>
              <a:t>Zelfde procedé als Fransen. Holle kant aan de hekzijde ???</a:t>
            </a:r>
          </a:p>
          <a:p>
            <a:pPr algn="ctr">
              <a:lnSpc>
                <a:spcPct val="100000"/>
              </a:lnSpc>
              <a:spcBef>
                <a:spcPct val="0"/>
              </a:spcBef>
              <a:buFont typeface="Arial" panose="020B0604020202020204" pitchFamily="34" charset="0"/>
              <a:buNone/>
            </a:pPr>
            <a:r>
              <a:rPr lang="nl-BE" altLang="nl-BE" sz="1200">
                <a:latin typeface="Arial" panose="020B0604020202020204" pitchFamily="34" charset="0"/>
                <a:cs typeface="Arial" panose="020B0604020202020204" pitchFamily="34" charset="0"/>
              </a:rPr>
              <a:t>Geklonken </a:t>
            </a:r>
            <a:r>
              <a:rPr lang="nl-BE" altLang="nl-BE" sz="1200">
                <a:solidFill>
                  <a:srgbClr val="FF0000"/>
                </a:solidFill>
                <a:latin typeface="Arial" panose="020B0604020202020204" pitchFamily="34" charset="0"/>
                <a:cs typeface="Arial" panose="020B0604020202020204" pitchFamily="34" charset="0"/>
              </a:rPr>
              <a:t>Verhaegheroede</a:t>
            </a:r>
            <a:r>
              <a:rPr lang="nl-BE" altLang="nl-BE" sz="1200">
                <a:latin typeface="Arial" panose="020B0604020202020204" pitchFamily="34" charset="0"/>
                <a:cs typeface="Arial" panose="020B0604020202020204" pitchFamily="34" charset="0"/>
              </a:rPr>
              <a:t>, Ruddervoorde (B) </a:t>
            </a:r>
            <a:endParaRPr lang="nl-BE" altLang="nl-BE" sz="1800">
              <a:latin typeface="Arial" panose="020B0604020202020204" pitchFamily="34" charset="0"/>
              <a:cs typeface="Arial" panose="020B0604020202020204" pitchFamily="34" charset="0"/>
            </a:endParaRPr>
          </a:p>
        </p:txBody>
      </p:sp>
      <p:sp>
        <p:nvSpPr>
          <p:cNvPr id="18" name="Tekstvak 1"/>
          <p:cNvSpPr txBox="1">
            <a:spLocks noChangeArrowheads="1"/>
          </p:cNvSpPr>
          <p:nvPr/>
        </p:nvSpPr>
        <p:spPr bwMode="auto">
          <a:xfrm>
            <a:off x="2143752" y="4941887"/>
            <a:ext cx="1549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Bus voor hekstok</a:t>
            </a:r>
          </a:p>
        </p:txBody>
      </p:sp>
      <p:cxnSp>
        <p:nvCxnSpPr>
          <p:cNvPr id="19" name="Rechte verbindingslijn met pijl 18"/>
          <p:cNvCxnSpPr>
            <a:stCxn id="18" idx="0"/>
          </p:cNvCxnSpPr>
          <p:nvPr/>
        </p:nvCxnSpPr>
        <p:spPr>
          <a:xfrm flipV="1">
            <a:off x="2918452" y="4273550"/>
            <a:ext cx="23813" cy="6683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Afbeelding 19" descr="D:\1.Foto's\Map Blanco 001-1000\blanco 301-400_img350.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7167" y="3307059"/>
            <a:ext cx="1614170" cy="2340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Tekstvak 20"/>
          <p:cNvSpPr txBox="1">
            <a:spLocks noChangeArrowheads="1"/>
          </p:cNvSpPr>
          <p:nvPr/>
        </p:nvSpPr>
        <p:spPr bwMode="auto">
          <a:xfrm>
            <a:off x="8121650" y="5143796"/>
            <a:ext cx="3917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Verhaegheroede: zeilklampen van geplooid rondijzer!!!</a:t>
            </a:r>
          </a:p>
        </p:txBody>
      </p:sp>
      <p:pic>
        <p:nvPicPr>
          <p:cNvPr id="22" name="Afbeelding 21"/>
          <p:cNvPicPr>
            <a:picLocks noChangeAspect="1"/>
          </p:cNvPicPr>
          <p:nvPr/>
        </p:nvPicPr>
        <p:blipFill>
          <a:blip r:embed="rId10">
            <a:extLst>
              <a:ext uri="{28A0092B-C50C-407E-A947-70E740481C1C}">
                <a14:useLocalDpi xmlns:a14="http://schemas.microsoft.com/office/drawing/2010/main" val="0"/>
              </a:ext>
            </a:extLst>
          </a:blip>
          <a:srcRect l="44763" t="34798" r="6335" b="10188"/>
          <a:stretch>
            <a:fillRect/>
          </a:stretch>
        </p:blipFill>
        <p:spPr bwMode="auto">
          <a:xfrm>
            <a:off x="8121650" y="3032421"/>
            <a:ext cx="3913187"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kstvak 22"/>
          <p:cNvSpPr txBox="1">
            <a:spLocks noChangeArrowheads="1"/>
          </p:cNvSpPr>
          <p:nvPr/>
        </p:nvSpPr>
        <p:spPr bwMode="auto">
          <a:xfrm>
            <a:off x="8121650" y="5516859"/>
            <a:ext cx="3817937"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Zuid Abdijmolen Koksijde (B</a:t>
            </a:r>
            <a:r>
              <a:rPr lang="nl-BE" altLang="nl-BE" sz="1400">
                <a:latin typeface="Arial" panose="020B0604020202020204" pitchFamily="34" charset="0"/>
                <a:cs typeface="Arial" panose="020B0604020202020204" pitchFamily="34" charset="0"/>
              </a:rPr>
              <a:t>)</a:t>
            </a:r>
          </a:p>
          <a:p>
            <a:pPr algn="ctr">
              <a:lnSpc>
                <a:spcPct val="100000"/>
              </a:lnSpc>
              <a:spcBef>
                <a:spcPct val="0"/>
              </a:spcBef>
              <a:buFontTx/>
              <a:buNone/>
            </a:pPr>
            <a:r>
              <a:rPr lang="nl-BE" altLang="nl-BE" sz="900">
                <a:latin typeface="Arial" panose="020B0604020202020204" pitchFamily="34" charset="0"/>
                <a:cs typeface="Arial" panose="020B0604020202020204" pitchFamily="34" charset="0"/>
              </a:rPr>
              <a:t>Foto; Patrick Goosens</a:t>
            </a:r>
          </a:p>
        </p:txBody>
      </p:sp>
      <p:sp>
        <p:nvSpPr>
          <p:cNvPr id="24" name="Ovaal 23"/>
          <p:cNvSpPr/>
          <p:nvPr/>
        </p:nvSpPr>
        <p:spPr>
          <a:xfrm>
            <a:off x="9820275" y="4196059"/>
            <a:ext cx="468312" cy="46831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25" name="Ovaal 24"/>
          <p:cNvSpPr/>
          <p:nvPr/>
        </p:nvSpPr>
        <p:spPr>
          <a:xfrm>
            <a:off x="9278937" y="3907134"/>
            <a:ext cx="287338" cy="28892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Tree>
    <p:extLst>
      <p:ext uri="{BB962C8B-B14F-4D97-AF65-F5344CB8AC3E}">
        <p14:creationId xmlns:p14="http://schemas.microsoft.com/office/powerpoint/2010/main" val="380091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0-#ppt_w/2"/>
                                          </p:val>
                                        </p:tav>
                                        <p:tav tm="100000">
                                          <p:val>
                                            <p:strVal val="#ppt_x"/>
                                          </p:val>
                                        </p:tav>
                                      </p:tavLst>
                                    </p:anim>
                                    <p:anim calcmode="lin" valueType="num">
                                      <p:cBhvr additive="base">
                                        <p:cTn id="3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ppt_x"/>
                                          </p:val>
                                        </p:tav>
                                        <p:tav tm="100000">
                                          <p:val>
                                            <p:strVal val="#ppt_x"/>
                                          </p:val>
                                        </p:tav>
                                      </p:tavLst>
                                    </p:anim>
                                    <p:anim calcmode="lin" valueType="num">
                                      <p:cBhvr additive="base">
                                        <p:cTn id="76" dur="500" fill="hold"/>
                                        <p:tgtEl>
                                          <p:spTgt spid="24"/>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fill="hold"/>
                                        <p:tgtEl>
                                          <p:spTgt spid="23"/>
                                        </p:tgtEl>
                                        <p:attrNameLst>
                                          <p:attrName>ppt_x</p:attrName>
                                        </p:attrNameLst>
                                      </p:cBhvr>
                                      <p:tavLst>
                                        <p:tav tm="0">
                                          <p:val>
                                            <p:strVal val="#ppt_x"/>
                                          </p:val>
                                        </p:tav>
                                        <p:tav tm="100000">
                                          <p:val>
                                            <p:strVal val="#ppt_x"/>
                                          </p:val>
                                        </p:tav>
                                      </p:tavLst>
                                    </p:anim>
                                    <p:anim calcmode="lin" valueType="num">
                                      <p:cBhvr additive="base">
                                        <p:cTn id="8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7" grpId="0"/>
      <p:bldP spid="18" grpId="0"/>
      <p:bldP spid="21" grpId="0"/>
      <p:bldP spid="23" grpId="0"/>
      <p:bldP spid="24" grpId="0" animBg="1"/>
      <p:bldP spid="25" grpId="0" animBg="1"/>
    </p:bld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507</TotalTime>
  <Words>10807</Words>
  <Application>Microsoft Office PowerPoint</Application>
  <PresentationFormat>Breedbeeld</PresentationFormat>
  <Paragraphs>1739</Paragraphs>
  <Slides>75</Slides>
  <Notes>2</Notes>
  <HiddenSlides>0</HiddenSlides>
  <MMClips>0</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75</vt:i4>
      </vt:variant>
    </vt:vector>
  </HeadingPairs>
  <TitlesOfParts>
    <vt:vector size="87" baseType="lpstr">
      <vt:lpstr>AR JULIAN</vt:lpstr>
      <vt:lpstr>Arial</vt:lpstr>
      <vt:lpstr>Calibri</vt:lpstr>
      <vt:lpstr>Calibri Light</vt:lpstr>
      <vt:lpstr>De Arial</vt:lpstr>
      <vt:lpstr>Is de terArial</vt:lpstr>
      <vt:lpstr>Molen "De SterrenbergArial</vt:lpstr>
      <vt:lpstr>Molens met Arial</vt:lpstr>
      <vt:lpstr>Nirmala UI</vt:lpstr>
      <vt:lpstr>OphangenArial</vt:lpstr>
      <vt:lpstr>VoordeelArial</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Harry Wijnants</dc:creator>
  <cp:lastModifiedBy>Harry Wijnants</cp:lastModifiedBy>
  <cp:revision>73</cp:revision>
  <dcterms:created xsi:type="dcterms:W3CDTF">2023-04-23T15:17:08Z</dcterms:created>
  <dcterms:modified xsi:type="dcterms:W3CDTF">2024-02-27T06:26:34Z</dcterms:modified>
</cp:coreProperties>
</file>